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Default Extension="pict" ContentType="image/pi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Default Extension="vml" ContentType="application/vnd.openxmlformats-officedocument.vmlDrawing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xls" ContentType="application/vnd.ms-excel"/>
  <Default Extension="pdf" ContentType="application/pdf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79" r:id="rId3"/>
    <p:sldId id="282" r:id="rId4"/>
    <p:sldId id="281" r:id="rId5"/>
    <p:sldId id="280" r:id="rId6"/>
    <p:sldId id="275" r:id="rId7"/>
    <p:sldId id="284" r:id="rId8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 showGuides="1">
      <p:cViewPr>
        <p:scale>
          <a:sx n="100" d="100"/>
          <a:sy n="100" d="100"/>
        </p:scale>
        <p:origin x="-1936" y="-440"/>
      </p:cViewPr>
      <p:guideLst>
        <p:guide orient="horz" pos="2152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ict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ict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C57CF-8E79-7D4E-81F0-3090CBE90208}" type="datetimeFigureOut">
              <a:rPr lang="de-DE" smtClean="0"/>
              <a:pPr/>
              <a:t>19.03.2012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ICP </a:t>
            </a:r>
            <a:r>
              <a:rPr lang="de-DE" dirty="0" err="1" smtClean="0"/>
              <a:t>Forests</a:t>
            </a:r>
            <a:r>
              <a:rPr lang="de-DE" dirty="0" smtClean="0"/>
              <a:t> </a:t>
            </a:r>
            <a:r>
              <a:rPr lang="de-DE" dirty="0" err="1" smtClean="0"/>
              <a:t>Task</a:t>
            </a:r>
            <a:r>
              <a:rPr lang="de-DE" dirty="0" smtClean="0"/>
              <a:t> Force, 2011</a:t>
            </a:r>
          </a:p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6859B-C229-A748-8A99-E87C622718F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C57CF-8E79-7D4E-81F0-3090CBE90208}" type="datetimeFigureOut">
              <a:rPr lang="de-DE" smtClean="0"/>
              <a:pPr/>
              <a:t>19.03.2012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ICP </a:t>
            </a:r>
            <a:r>
              <a:rPr lang="de-DE" dirty="0" err="1" smtClean="0"/>
              <a:t>Forests</a:t>
            </a:r>
            <a:r>
              <a:rPr lang="de-DE" dirty="0" smtClean="0"/>
              <a:t> </a:t>
            </a:r>
            <a:r>
              <a:rPr lang="de-DE" dirty="0" err="1" smtClean="0"/>
              <a:t>Task</a:t>
            </a:r>
            <a:r>
              <a:rPr lang="de-DE" dirty="0" smtClean="0"/>
              <a:t> Force, 2011</a:t>
            </a:r>
          </a:p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6859B-C229-A748-8A99-E87C622718F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C57CF-8E79-7D4E-81F0-3090CBE90208}" type="datetimeFigureOut">
              <a:rPr lang="de-DE" smtClean="0"/>
              <a:pPr/>
              <a:t>19.03.2012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6859B-C229-A748-8A99-E87C622718F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C57CF-8E79-7D4E-81F0-3090CBE90208}" type="datetimeFigureOut">
              <a:rPr lang="de-DE" smtClean="0"/>
              <a:pPr/>
              <a:t>19.03.2012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ICP </a:t>
            </a:r>
            <a:r>
              <a:rPr lang="de-DE" dirty="0" err="1" smtClean="0"/>
              <a:t>Forests</a:t>
            </a:r>
            <a:r>
              <a:rPr lang="de-DE" dirty="0" smtClean="0"/>
              <a:t> </a:t>
            </a:r>
            <a:r>
              <a:rPr lang="de-DE" dirty="0" err="1" smtClean="0"/>
              <a:t>Task</a:t>
            </a:r>
            <a:r>
              <a:rPr lang="de-DE" dirty="0" smtClean="0"/>
              <a:t> Force, 2011</a:t>
            </a:r>
          </a:p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6859B-C229-A748-8A99-E87C622718F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C57CF-8E79-7D4E-81F0-3090CBE90208}" type="datetimeFigureOut">
              <a:rPr lang="de-DE" smtClean="0"/>
              <a:pPr/>
              <a:t>19.03.2012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ICP </a:t>
            </a:r>
            <a:r>
              <a:rPr lang="de-DE" dirty="0" err="1" smtClean="0"/>
              <a:t>Forests</a:t>
            </a:r>
            <a:r>
              <a:rPr lang="de-DE" dirty="0" smtClean="0"/>
              <a:t> </a:t>
            </a:r>
            <a:r>
              <a:rPr lang="de-DE" dirty="0" err="1" smtClean="0"/>
              <a:t>Task</a:t>
            </a:r>
            <a:r>
              <a:rPr lang="de-DE" dirty="0" smtClean="0"/>
              <a:t> Force, 2011</a:t>
            </a:r>
          </a:p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6859B-C229-A748-8A99-E87C622718F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C57CF-8E79-7D4E-81F0-3090CBE90208}" type="datetimeFigureOut">
              <a:rPr lang="de-DE" smtClean="0"/>
              <a:pPr/>
              <a:t>19.03.2012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ICP </a:t>
            </a:r>
            <a:r>
              <a:rPr lang="de-DE" dirty="0" err="1" smtClean="0"/>
              <a:t>Forests</a:t>
            </a:r>
            <a:r>
              <a:rPr lang="de-DE" dirty="0" smtClean="0"/>
              <a:t> </a:t>
            </a:r>
            <a:r>
              <a:rPr lang="de-DE" dirty="0" err="1" smtClean="0"/>
              <a:t>Task</a:t>
            </a:r>
            <a:r>
              <a:rPr lang="de-DE" dirty="0" smtClean="0"/>
              <a:t> Force, 2011</a:t>
            </a:r>
          </a:p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6859B-C229-A748-8A99-E87C622718F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C57CF-8E79-7D4E-81F0-3090CBE90208}" type="datetimeFigureOut">
              <a:rPr lang="de-DE" smtClean="0"/>
              <a:pPr/>
              <a:t>19.03.2012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ICP </a:t>
            </a:r>
            <a:r>
              <a:rPr lang="de-DE" dirty="0" err="1" smtClean="0"/>
              <a:t>Forests</a:t>
            </a:r>
            <a:r>
              <a:rPr lang="de-DE" dirty="0" smtClean="0"/>
              <a:t> </a:t>
            </a:r>
            <a:r>
              <a:rPr lang="de-DE" dirty="0" err="1" smtClean="0"/>
              <a:t>Task</a:t>
            </a:r>
            <a:r>
              <a:rPr lang="de-DE" dirty="0" smtClean="0"/>
              <a:t> Force, 2011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6859B-C229-A748-8A99-E87C622718F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C57CF-8E79-7D4E-81F0-3090CBE90208}" type="datetimeFigureOut">
              <a:rPr lang="de-DE" smtClean="0"/>
              <a:pPr/>
              <a:t>19.03.2012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ICP </a:t>
            </a:r>
            <a:r>
              <a:rPr lang="de-DE" dirty="0" err="1" smtClean="0"/>
              <a:t>Forests</a:t>
            </a:r>
            <a:r>
              <a:rPr lang="de-DE" dirty="0" smtClean="0"/>
              <a:t> </a:t>
            </a:r>
            <a:r>
              <a:rPr lang="de-DE" dirty="0" err="1" smtClean="0"/>
              <a:t>Task</a:t>
            </a:r>
            <a:r>
              <a:rPr lang="de-DE" dirty="0" smtClean="0"/>
              <a:t> Force, 2011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6859B-C229-A748-8A99-E87C622718F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C57CF-8E79-7D4E-81F0-3090CBE90208}" type="datetimeFigureOut">
              <a:rPr lang="de-DE" smtClean="0"/>
              <a:pPr/>
              <a:t>19.03.2012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ICP </a:t>
            </a:r>
            <a:r>
              <a:rPr lang="de-DE" dirty="0" err="1" smtClean="0"/>
              <a:t>Forests</a:t>
            </a:r>
            <a:r>
              <a:rPr lang="de-DE" dirty="0" smtClean="0"/>
              <a:t> </a:t>
            </a:r>
            <a:r>
              <a:rPr lang="de-DE" dirty="0" err="1" smtClean="0"/>
              <a:t>Task</a:t>
            </a:r>
            <a:r>
              <a:rPr lang="de-DE" dirty="0" smtClean="0"/>
              <a:t> Force, 2011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6859B-C229-A748-8A99-E87C622718F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C57CF-8E79-7D4E-81F0-3090CBE90208}" type="datetimeFigureOut">
              <a:rPr lang="de-DE" smtClean="0"/>
              <a:pPr/>
              <a:t>19.03.2012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ICP </a:t>
            </a:r>
            <a:r>
              <a:rPr lang="de-DE" dirty="0" err="1" smtClean="0"/>
              <a:t>Forests</a:t>
            </a:r>
            <a:r>
              <a:rPr lang="de-DE" dirty="0" smtClean="0"/>
              <a:t> </a:t>
            </a:r>
            <a:r>
              <a:rPr lang="de-DE" dirty="0" err="1" smtClean="0"/>
              <a:t>Task</a:t>
            </a:r>
            <a:r>
              <a:rPr lang="de-DE" dirty="0" smtClean="0"/>
              <a:t> Force, 2011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6859B-C229-A748-8A99-E87C622718F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C57CF-8E79-7D4E-81F0-3090CBE90208}" type="datetimeFigureOut">
              <a:rPr lang="de-DE" smtClean="0"/>
              <a:pPr/>
              <a:t>19.03.2012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ICP </a:t>
            </a:r>
            <a:r>
              <a:rPr lang="de-DE" dirty="0" err="1" smtClean="0"/>
              <a:t>Forests</a:t>
            </a:r>
            <a:r>
              <a:rPr lang="de-DE" dirty="0" smtClean="0"/>
              <a:t> </a:t>
            </a:r>
            <a:r>
              <a:rPr lang="de-DE" dirty="0" err="1" smtClean="0"/>
              <a:t>Task</a:t>
            </a:r>
            <a:r>
              <a:rPr lang="de-DE" dirty="0" smtClean="0"/>
              <a:t> Force, 2011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6859B-C229-A748-8A99-E87C622718F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gif"/><Relationship Id="rId15" Type="http://schemas.openxmlformats.org/officeDocument/2006/relationships/image" Target="../media/image3.jpeg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CH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890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2C57CF-8E79-7D4E-81F0-3090CBE90208}" type="datetimeFigureOut">
              <a:rPr lang="de-DE" smtClean="0"/>
              <a:pPr/>
              <a:t>19.03.2012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ICP </a:t>
            </a:r>
            <a:r>
              <a:rPr lang="de-DE" dirty="0" err="1" smtClean="0"/>
              <a:t>Forests</a:t>
            </a:r>
            <a:r>
              <a:rPr lang="de-DE" dirty="0" smtClean="0"/>
              <a:t> </a:t>
            </a:r>
            <a:r>
              <a:rPr lang="de-DE" dirty="0" err="1" smtClean="0"/>
              <a:t>Task</a:t>
            </a:r>
            <a:r>
              <a:rPr lang="de-DE" dirty="0" smtClean="0"/>
              <a:t> Force, 2011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2357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142FB8-AEBF-0F40-9281-92E6F4EB15FC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8" name="Picture 12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-63500" y="6384925"/>
            <a:ext cx="95250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Bild 8" descr="logo.gif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8534400" y="6353175"/>
            <a:ext cx="406400" cy="406400"/>
          </a:xfrm>
          <a:prstGeom prst="rect">
            <a:avLst/>
          </a:prstGeom>
        </p:spPr>
      </p:pic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79375" y="106362"/>
            <a:ext cx="984250" cy="1312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9"/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8242300" y="131763"/>
            <a:ext cx="827088" cy="1287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df"/><Relationship Id="rId3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xcel_97_-_2004-Arbeitsblatt1.xls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xcel_97_-_2004-Arbeitsblatt2.xls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343025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ECLAIRE</a:t>
            </a:r>
            <a:br>
              <a:rPr lang="de-DE" dirty="0" smtClean="0"/>
            </a:br>
            <a:r>
              <a:rPr lang="de-DE" sz="3111" dirty="0" err="1" smtClean="0"/>
              <a:t>Effects</a:t>
            </a:r>
            <a:r>
              <a:rPr lang="de-DE" sz="3111" dirty="0" smtClean="0"/>
              <a:t> of </a:t>
            </a:r>
            <a:r>
              <a:rPr lang="de-DE" sz="3111" dirty="0" err="1" smtClean="0"/>
              <a:t>Climate</a:t>
            </a:r>
            <a:r>
              <a:rPr lang="de-DE" sz="3111" dirty="0" smtClean="0"/>
              <a:t> Change on Air Pollution Impacts and Response </a:t>
            </a:r>
            <a:r>
              <a:rPr lang="de-DE" sz="3111" dirty="0" err="1" smtClean="0"/>
              <a:t>Strategies</a:t>
            </a:r>
            <a:r>
              <a:rPr lang="de-DE" sz="3111" dirty="0" smtClean="0"/>
              <a:t> </a:t>
            </a:r>
            <a:r>
              <a:rPr lang="de-DE" sz="3111" dirty="0" err="1" smtClean="0"/>
              <a:t>for</a:t>
            </a:r>
            <a:r>
              <a:rPr lang="de-DE" sz="3111" dirty="0" smtClean="0"/>
              <a:t/>
            </a:r>
            <a:br>
              <a:rPr lang="de-DE" sz="3111" dirty="0" smtClean="0"/>
            </a:br>
            <a:r>
              <a:rPr lang="de-DE" sz="3111" dirty="0" smtClean="0"/>
              <a:t>European Ecosystems</a:t>
            </a:r>
            <a:endParaRPr lang="de-DE" sz="3111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tx1"/>
                </a:solidFill>
              </a:rPr>
              <a:t>Matthias Dobbertin, Wim de Vries</a:t>
            </a:r>
          </a:p>
          <a:p>
            <a:r>
              <a:rPr lang="de-DE" dirty="0" smtClean="0">
                <a:solidFill>
                  <a:schemeClr val="tx1"/>
                </a:solidFill>
              </a:rPr>
              <a:t>Gerd-Jan </a:t>
            </a:r>
            <a:r>
              <a:rPr lang="de-DE" dirty="0" err="1" smtClean="0">
                <a:solidFill>
                  <a:schemeClr val="tx1"/>
                </a:solidFill>
              </a:rPr>
              <a:t>Reinds</a:t>
            </a:r>
            <a:r>
              <a:rPr lang="de-DE" dirty="0" smtClean="0">
                <a:solidFill>
                  <a:schemeClr val="tx1"/>
                </a:solidFill>
              </a:rPr>
              <a:t>, Sophia </a:t>
            </a:r>
            <a:r>
              <a:rPr lang="de-DE" dirty="0" err="1" smtClean="0">
                <a:solidFill>
                  <a:schemeClr val="tx1"/>
                </a:solidFill>
              </a:rPr>
              <a:t>Etzold</a:t>
            </a:r>
            <a:endParaRPr lang="de-D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7713"/>
            <a:ext cx="8229600" cy="1143000"/>
          </a:xfrm>
        </p:spPr>
        <p:txBody>
          <a:bodyPr/>
          <a:lstStyle/>
          <a:p>
            <a:r>
              <a:rPr lang="de-DE" dirty="0" err="1" smtClean="0"/>
              <a:t>Description</a:t>
            </a:r>
            <a:r>
              <a:rPr lang="de-DE" dirty="0" smtClean="0"/>
              <a:t> ECLAIRE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sz="2400" dirty="0" smtClean="0"/>
              <a:t>A </a:t>
            </a:r>
            <a:r>
              <a:rPr lang="de-DE" sz="2400" dirty="0" err="1" smtClean="0"/>
              <a:t>collaborative</a:t>
            </a:r>
            <a:r>
              <a:rPr lang="de-DE" sz="2400" dirty="0" smtClean="0"/>
              <a:t> </a:t>
            </a:r>
            <a:r>
              <a:rPr lang="de-DE" sz="2400" dirty="0" err="1" smtClean="0"/>
              <a:t>project</a:t>
            </a:r>
            <a:r>
              <a:rPr lang="de-DE" sz="2400" dirty="0" smtClean="0"/>
              <a:t> on </a:t>
            </a:r>
            <a:r>
              <a:rPr lang="de-DE" sz="2400" dirty="0" err="1" smtClean="0"/>
              <a:t>the</a:t>
            </a:r>
            <a:r>
              <a:rPr lang="de-DE" sz="2400" dirty="0" smtClean="0"/>
              <a:t> </a:t>
            </a:r>
            <a:r>
              <a:rPr lang="de-DE" sz="2400" dirty="0" err="1" smtClean="0"/>
              <a:t>theme</a:t>
            </a:r>
            <a:r>
              <a:rPr lang="de-DE" sz="2400" dirty="0" smtClean="0"/>
              <a:t> ‚</a:t>
            </a:r>
            <a:r>
              <a:rPr lang="de-DE" sz="2400" dirty="0" err="1" smtClean="0">
                <a:solidFill>
                  <a:srgbClr val="0000FF"/>
                </a:solidFill>
              </a:rPr>
              <a:t>The</a:t>
            </a:r>
            <a:r>
              <a:rPr lang="de-DE" sz="2400" dirty="0" smtClean="0">
                <a:solidFill>
                  <a:srgbClr val="0000FF"/>
                </a:solidFill>
              </a:rPr>
              <a:t> </a:t>
            </a:r>
            <a:r>
              <a:rPr lang="de-DE" sz="2400" dirty="0" err="1" smtClean="0">
                <a:solidFill>
                  <a:srgbClr val="0000FF"/>
                </a:solidFill>
              </a:rPr>
              <a:t>impact</a:t>
            </a:r>
            <a:r>
              <a:rPr lang="de-DE" sz="2400" dirty="0" smtClean="0">
                <a:solidFill>
                  <a:srgbClr val="0000FF"/>
                </a:solidFill>
              </a:rPr>
              <a:t> of </a:t>
            </a:r>
            <a:r>
              <a:rPr lang="de-DE" sz="2400" dirty="0" err="1" smtClean="0">
                <a:solidFill>
                  <a:srgbClr val="0000FF"/>
                </a:solidFill>
              </a:rPr>
              <a:t>atmospheric</a:t>
            </a:r>
            <a:r>
              <a:rPr lang="de-DE" sz="2400" dirty="0" smtClean="0">
                <a:solidFill>
                  <a:srgbClr val="0000FF"/>
                </a:solidFill>
              </a:rPr>
              <a:t> </a:t>
            </a:r>
            <a:r>
              <a:rPr lang="de-DE" sz="2400" dirty="0" err="1" smtClean="0">
                <a:solidFill>
                  <a:srgbClr val="0000FF"/>
                </a:solidFill>
              </a:rPr>
              <a:t>pollution</a:t>
            </a:r>
            <a:r>
              <a:rPr lang="de-DE" sz="2400" dirty="0" smtClean="0">
                <a:solidFill>
                  <a:srgbClr val="0000FF"/>
                </a:solidFill>
              </a:rPr>
              <a:t> on European land </a:t>
            </a:r>
            <a:r>
              <a:rPr lang="de-DE" sz="2400" dirty="0" err="1" smtClean="0">
                <a:solidFill>
                  <a:srgbClr val="0000FF"/>
                </a:solidFill>
              </a:rPr>
              <a:t>ecosystems</a:t>
            </a:r>
            <a:r>
              <a:rPr lang="de-DE" sz="2400" dirty="0" smtClean="0">
                <a:solidFill>
                  <a:srgbClr val="0000FF"/>
                </a:solidFill>
              </a:rPr>
              <a:t> and </a:t>
            </a:r>
            <a:r>
              <a:rPr lang="de-DE" sz="2400" dirty="0" err="1" smtClean="0">
                <a:solidFill>
                  <a:srgbClr val="0000FF"/>
                </a:solidFill>
              </a:rPr>
              <a:t>soil</a:t>
            </a:r>
            <a:r>
              <a:rPr lang="de-DE" sz="2400" dirty="0" smtClean="0">
                <a:solidFill>
                  <a:srgbClr val="0000FF"/>
                </a:solidFill>
              </a:rPr>
              <a:t> in a </a:t>
            </a:r>
            <a:r>
              <a:rPr lang="de-DE" sz="2400" dirty="0" err="1" smtClean="0">
                <a:solidFill>
                  <a:srgbClr val="0000FF"/>
                </a:solidFill>
              </a:rPr>
              <a:t>changing</a:t>
            </a:r>
            <a:r>
              <a:rPr lang="de-DE" sz="2400" dirty="0" smtClean="0">
                <a:solidFill>
                  <a:srgbClr val="0000FF"/>
                </a:solidFill>
              </a:rPr>
              <a:t> </a:t>
            </a:r>
            <a:r>
              <a:rPr lang="de-DE" sz="2400" dirty="0" err="1" smtClean="0">
                <a:solidFill>
                  <a:srgbClr val="0000FF"/>
                </a:solidFill>
              </a:rPr>
              <a:t>climate</a:t>
            </a:r>
            <a:r>
              <a:rPr lang="de-DE" sz="2400" dirty="0" smtClean="0"/>
              <a:t>‘</a:t>
            </a:r>
            <a:endParaRPr lang="de-DE" sz="2400" dirty="0" smtClean="0"/>
          </a:p>
          <a:p>
            <a:r>
              <a:rPr lang="de-DE" sz="2400" dirty="0" smtClean="0"/>
              <a:t>E</a:t>
            </a:r>
            <a:r>
              <a:rPr lang="de-DE" sz="2400" dirty="0" smtClean="0"/>
              <a:t>CLAIRE </a:t>
            </a:r>
            <a:r>
              <a:rPr lang="de-DE" sz="2400" dirty="0" err="1" smtClean="0"/>
              <a:t>investigates</a:t>
            </a:r>
            <a:r>
              <a:rPr lang="de-DE" sz="2400" dirty="0" smtClean="0"/>
              <a:t> </a:t>
            </a:r>
            <a:r>
              <a:rPr lang="de-DE" sz="2400" dirty="0" err="1" smtClean="0"/>
              <a:t>the</a:t>
            </a:r>
            <a:r>
              <a:rPr lang="de-DE" sz="2400" dirty="0" smtClean="0"/>
              <a:t> </a:t>
            </a:r>
            <a:r>
              <a:rPr lang="de-DE" sz="2400" dirty="0" err="1" smtClean="0"/>
              <a:t>ways</a:t>
            </a:r>
            <a:r>
              <a:rPr lang="de-DE" sz="2400" dirty="0" smtClean="0"/>
              <a:t> in </a:t>
            </a:r>
            <a:r>
              <a:rPr lang="de-DE" sz="2400" dirty="0" err="1" smtClean="0"/>
              <a:t>which</a:t>
            </a:r>
            <a:r>
              <a:rPr lang="de-DE" sz="2400" dirty="0" smtClean="0"/>
              <a:t> </a:t>
            </a:r>
            <a:r>
              <a:rPr lang="de-DE" sz="2400" dirty="0" err="1" smtClean="0"/>
              <a:t>climate</a:t>
            </a:r>
            <a:r>
              <a:rPr lang="de-DE" sz="2400" dirty="0" smtClean="0"/>
              <a:t> </a:t>
            </a:r>
            <a:r>
              <a:rPr lang="de-DE" sz="2400" dirty="0" err="1" smtClean="0"/>
              <a:t>change</a:t>
            </a:r>
            <a:r>
              <a:rPr lang="de-DE" sz="2400" dirty="0" smtClean="0"/>
              <a:t> alters </a:t>
            </a:r>
            <a:r>
              <a:rPr lang="de-DE" sz="2400" dirty="0" err="1" smtClean="0"/>
              <a:t>the</a:t>
            </a:r>
            <a:r>
              <a:rPr lang="de-DE" sz="2400" dirty="0" smtClean="0"/>
              <a:t> </a:t>
            </a:r>
            <a:r>
              <a:rPr lang="de-DE" sz="2400" dirty="0" err="1" smtClean="0"/>
              <a:t>threat</a:t>
            </a:r>
            <a:r>
              <a:rPr lang="de-DE" sz="2400" dirty="0" smtClean="0"/>
              <a:t> of </a:t>
            </a:r>
            <a:r>
              <a:rPr lang="de-DE" sz="2400" dirty="0" err="1" smtClean="0"/>
              <a:t>air</a:t>
            </a:r>
            <a:r>
              <a:rPr lang="de-DE" sz="2400" dirty="0" smtClean="0"/>
              <a:t> </a:t>
            </a:r>
            <a:r>
              <a:rPr lang="de-DE" sz="2400" dirty="0" err="1" smtClean="0"/>
              <a:t>pollution</a:t>
            </a:r>
            <a:r>
              <a:rPr lang="de-DE" sz="2400" dirty="0" smtClean="0"/>
              <a:t> on European land </a:t>
            </a:r>
            <a:r>
              <a:rPr lang="de-DE" sz="2400" dirty="0" err="1" smtClean="0"/>
              <a:t>ecosystems</a:t>
            </a:r>
            <a:r>
              <a:rPr lang="de-DE" sz="2400" dirty="0" smtClean="0"/>
              <a:t> </a:t>
            </a:r>
            <a:r>
              <a:rPr lang="de-DE" sz="2400" dirty="0" err="1" smtClean="0"/>
              <a:t>including</a:t>
            </a:r>
            <a:r>
              <a:rPr lang="de-DE" sz="2400" dirty="0" smtClean="0"/>
              <a:t> </a:t>
            </a:r>
            <a:r>
              <a:rPr lang="de-DE" sz="2400" dirty="0" err="1" smtClean="0"/>
              <a:t>soils</a:t>
            </a:r>
            <a:r>
              <a:rPr lang="de-DE" sz="2400" dirty="0" smtClean="0"/>
              <a:t>.</a:t>
            </a:r>
            <a:endParaRPr lang="de-DE" sz="2400" dirty="0" smtClean="0"/>
          </a:p>
          <a:p>
            <a:r>
              <a:rPr lang="de-DE" sz="2400" dirty="0" smtClean="0"/>
              <a:t>One </a:t>
            </a:r>
            <a:r>
              <a:rPr lang="de-DE" sz="2400" dirty="0" err="1" smtClean="0"/>
              <a:t>small</a:t>
            </a:r>
            <a:r>
              <a:rPr lang="de-DE" sz="2400" dirty="0" smtClean="0"/>
              <a:t> </a:t>
            </a:r>
            <a:r>
              <a:rPr lang="de-DE" sz="2400" dirty="0" err="1" smtClean="0"/>
              <a:t>sub</a:t>
            </a:r>
            <a:r>
              <a:rPr lang="de-DE" sz="2400" dirty="0" smtClean="0"/>
              <a:t> </a:t>
            </a:r>
            <a:r>
              <a:rPr lang="de-DE" sz="2400" dirty="0" err="1" smtClean="0"/>
              <a:t>work</a:t>
            </a:r>
            <a:r>
              <a:rPr lang="de-DE" sz="2400" dirty="0" smtClean="0"/>
              <a:t> </a:t>
            </a:r>
            <a:r>
              <a:rPr lang="de-DE" sz="2400" dirty="0" err="1" smtClean="0"/>
              <a:t>package</a:t>
            </a:r>
            <a:r>
              <a:rPr lang="de-DE" sz="2400" dirty="0" smtClean="0"/>
              <a:t> </a:t>
            </a:r>
            <a:r>
              <a:rPr lang="de-DE" sz="2400" dirty="0" err="1" smtClean="0"/>
              <a:t>deals</a:t>
            </a:r>
            <a:r>
              <a:rPr lang="de-DE" sz="2400" dirty="0" smtClean="0"/>
              <a:t> </a:t>
            </a:r>
            <a:r>
              <a:rPr lang="de-DE" sz="2400" dirty="0" err="1" smtClean="0"/>
              <a:t>with</a:t>
            </a:r>
            <a:r>
              <a:rPr lang="de-DE" sz="2400" dirty="0" smtClean="0"/>
              <a:t> </a:t>
            </a:r>
            <a:r>
              <a:rPr lang="de-DE" sz="2400" dirty="0" err="1" smtClean="0"/>
              <a:t>the</a:t>
            </a:r>
            <a:r>
              <a:rPr lang="de-DE" sz="2400" dirty="0" smtClean="0"/>
              <a:t> </a:t>
            </a:r>
            <a:r>
              <a:rPr lang="de-DE" sz="2400" dirty="0" err="1" smtClean="0"/>
              <a:t>effect</a:t>
            </a:r>
            <a:r>
              <a:rPr lang="de-DE" sz="2400" dirty="0" smtClean="0"/>
              <a:t> of </a:t>
            </a:r>
            <a:r>
              <a:rPr lang="de-DE" sz="2400" dirty="0" err="1" smtClean="0"/>
              <a:t>environmental</a:t>
            </a:r>
            <a:r>
              <a:rPr lang="de-DE" sz="2400" dirty="0" smtClean="0"/>
              <a:t> </a:t>
            </a:r>
            <a:r>
              <a:rPr lang="de-DE" sz="2400" dirty="0" err="1" smtClean="0"/>
              <a:t>factors</a:t>
            </a:r>
            <a:r>
              <a:rPr lang="de-DE" sz="2400" dirty="0" smtClean="0"/>
              <a:t> on </a:t>
            </a:r>
            <a:r>
              <a:rPr lang="de-DE" sz="2400" dirty="0" err="1" smtClean="0"/>
              <a:t>tree</a:t>
            </a:r>
            <a:r>
              <a:rPr lang="de-DE" sz="2400" dirty="0" smtClean="0"/>
              <a:t> growth: </a:t>
            </a:r>
            <a:r>
              <a:rPr lang="de-DE" sz="2400" dirty="0" err="1" smtClean="0">
                <a:solidFill>
                  <a:srgbClr val="0000FF"/>
                </a:solidFill>
              </a:rPr>
              <a:t>empirical</a:t>
            </a:r>
            <a:r>
              <a:rPr lang="de-DE" sz="2400" dirty="0" smtClean="0">
                <a:solidFill>
                  <a:srgbClr val="0000FF"/>
                </a:solidFill>
              </a:rPr>
              <a:t> </a:t>
            </a:r>
            <a:r>
              <a:rPr lang="de-DE" sz="2400" dirty="0" err="1" smtClean="0">
                <a:solidFill>
                  <a:srgbClr val="0000FF"/>
                </a:solidFill>
              </a:rPr>
              <a:t>stand-scale</a:t>
            </a:r>
            <a:r>
              <a:rPr lang="de-DE" sz="2400" dirty="0" smtClean="0">
                <a:solidFill>
                  <a:srgbClr val="0000FF"/>
                </a:solidFill>
              </a:rPr>
              <a:t> </a:t>
            </a:r>
            <a:r>
              <a:rPr lang="de-DE" sz="2400" dirty="0" err="1" smtClean="0">
                <a:solidFill>
                  <a:srgbClr val="0000FF"/>
                </a:solidFill>
              </a:rPr>
              <a:t>relationships</a:t>
            </a:r>
            <a:r>
              <a:rPr lang="de-DE" sz="2400" dirty="0" smtClean="0">
                <a:solidFill>
                  <a:srgbClr val="0000FF"/>
                </a:solidFill>
              </a:rPr>
              <a:t> </a:t>
            </a:r>
            <a:r>
              <a:rPr lang="de-DE" sz="2400" dirty="0" err="1" smtClean="0">
                <a:solidFill>
                  <a:srgbClr val="0000FF"/>
                </a:solidFill>
              </a:rPr>
              <a:t>relating</a:t>
            </a:r>
            <a:r>
              <a:rPr lang="de-DE" sz="2400" dirty="0" smtClean="0">
                <a:solidFill>
                  <a:srgbClr val="0000FF"/>
                </a:solidFill>
              </a:rPr>
              <a:t> </a:t>
            </a:r>
            <a:r>
              <a:rPr lang="de-DE" sz="2400" dirty="0" err="1" smtClean="0">
                <a:solidFill>
                  <a:srgbClr val="0000FF"/>
                </a:solidFill>
              </a:rPr>
              <a:t>forest</a:t>
            </a:r>
            <a:r>
              <a:rPr lang="de-DE" sz="2400" dirty="0" smtClean="0">
                <a:solidFill>
                  <a:srgbClr val="0000FF"/>
                </a:solidFill>
              </a:rPr>
              <a:t> growth to </a:t>
            </a:r>
            <a:r>
              <a:rPr lang="de-DE" sz="2400" dirty="0" err="1" smtClean="0">
                <a:solidFill>
                  <a:srgbClr val="0000FF"/>
                </a:solidFill>
              </a:rPr>
              <a:t>environmental</a:t>
            </a:r>
            <a:r>
              <a:rPr lang="de-DE" sz="2400" dirty="0" smtClean="0">
                <a:solidFill>
                  <a:srgbClr val="0000FF"/>
                </a:solidFill>
              </a:rPr>
              <a:t> </a:t>
            </a:r>
            <a:r>
              <a:rPr lang="de-DE" sz="2400" dirty="0" err="1" smtClean="0">
                <a:solidFill>
                  <a:srgbClr val="0000FF"/>
                </a:solidFill>
              </a:rPr>
              <a:t>conditions</a:t>
            </a:r>
            <a:r>
              <a:rPr lang="de-DE" sz="2400" dirty="0" smtClean="0">
                <a:solidFill>
                  <a:srgbClr val="0000FF"/>
                </a:solidFill>
              </a:rPr>
              <a:t> will </a:t>
            </a:r>
            <a:r>
              <a:rPr lang="de-DE" sz="2400" dirty="0" err="1" smtClean="0">
                <a:solidFill>
                  <a:srgbClr val="0000FF"/>
                </a:solidFill>
              </a:rPr>
              <a:t>be</a:t>
            </a:r>
            <a:r>
              <a:rPr lang="de-DE" sz="2400" dirty="0" smtClean="0">
                <a:solidFill>
                  <a:srgbClr val="0000FF"/>
                </a:solidFill>
              </a:rPr>
              <a:t> </a:t>
            </a:r>
            <a:r>
              <a:rPr lang="de-DE" sz="2400" dirty="0" err="1" smtClean="0">
                <a:solidFill>
                  <a:srgbClr val="0000FF"/>
                </a:solidFill>
              </a:rPr>
              <a:t>derived</a:t>
            </a:r>
            <a:r>
              <a:rPr lang="de-DE" sz="2400" dirty="0" smtClean="0">
                <a:solidFill>
                  <a:srgbClr val="0000FF"/>
                </a:solidFill>
              </a:rPr>
              <a:t> </a:t>
            </a:r>
            <a:r>
              <a:rPr lang="de-DE" sz="2400" dirty="0" err="1" smtClean="0">
                <a:solidFill>
                  <a:srgbClr val="0000FF"/>
                </a:solidFill>
              </a:rPr>
              <a:t>from</a:t>
            </a:r>
            <a:r>
              <a:rPr lang="de-DE" sz="2400" dirty="0" smtClean="0">
                <a:solidFill>
                  <a:srgbClr val="0000FF"/>
                </a:solidFill>
              </a:rPr>
              <a:t> </a:t>
            </a:r>
            <a:r>
              <a:rPr lang="de-DE" sz="2400" dirty="0" err="1" smtClean="0">
                <a:solidFill>
                  <a:srgbClr val="0000FF"/>
                </a:solidFill>
              </a:rPr>
              <a:t>tree</a:t>
            </a:r>
            <a:r>
              <a:rPr lang="de-DE" sz="2400" dirty="0" smtClean="0">
                <a:solidFill>
                  <a:srgbClr val="0000FF"/>
                </a:solidFill>
              </a:rPr>
              <a:t> growth </a:t>
            </a:r>
            <a:r>
              <a:rPr lang="de-DE" sz="2400" dirty="0" err="1" smtClean="0">
                <a:solidFill>
                  <a:srgbClr val="0000FF"/>
                </a:solidFill>
              </a:rPr>
              <a:t>data</a:t>
            </a:r>
            <a:r>
              <a:rPr lang="de-DE" sz="2400" dirty="0" smtClean="0">
                <a:solidFill>
                  <a:srgbClr val="0000FF"/>
                </a:solidFill>
              </a:rPr>
              <a:t> </a:t>
            </a:r>
            <a:r>
              <a:rPr lang="de-DE" sz="2400" dirty="0" err="1" smtClean="0">
                <a:solidFill>
                  <a:srgbClr val="0000FF"/>
                </a:solidFill>
              </a:rPr>
              <a:t>by</a:t>
            </a:r>
            <a:r>
              <a:rPr lang="de-DE" sz="2400" dirty="0" smtClean="0">
                <a:solidFill>
                  <a:srgbClr val="0000FF"/>
                </a:solidFill>
              </a:rPr>
              <a:t> </a:t>
            </a:r>
            <a:r>
              <a:rPr lang="de-DE" sz="2400" dirty="0" err="1" smtClean="0">
                <a:solidFill>
                  <a:srgbClr val="0000FF"/>
                </a:solidFill>
              </a:rPr>
              <a:t>incorporating</a:t>
            </a:r>
            <a:r>
              <a:rPr lang="de-DE" sz="2400" dirty="0" smtClean="0">
                <a:solidFill>
                  <a:srgbClr val="0000FF"/>
                </a:solidFill>
              </a:rPr>
              <a:t> </a:t>
            </a:r>
            <a:r>
              <a:rPr lang="de-DE" sz="2400" dirty="0" err="1" smtClean="0">
                <a:solidFill>
                  <a:srgbClr val="0000FF"/>
                </a:solidFill>
              </a:rPr>
              <a:t>measured</a:t>
            </a:r>
            <a:r>
              <a:rPr lang="de-DE" sz="2400" dirty="0" smtClean="0">
                <a:solidFill>
                  <a:srgbClr val="0000FF"/>
                </a:solidFill>
              </a:rPr>
              <a:t> </a:t>
            </a:r>
            <a:r>
              <a:rPr lang="de-DE" sz="2400" dirty="0" err="1" smtClean="0">
                <a:solidFill>
                  <a:srgbClr val="0000FF"/>
                </a:solidFill>
              </a:rPr>
              <a:t>drivers</a:t>
            </a:r>
            <a:r>
              <a:rPr lang="de-DE" sz="2400" dirty="0" smtClean="0">
                <a:solidFill>
                  <a:srgbClr val="0000FF"/>
                </a:solidFill>
              </a:rPr>
              <a:t> of </a:t>
            </a:r>
            <a:r>
              <a:rPr lang="de-DE" sz="2400" dirty="0" err="1" smtClean="0">
                <a:solidFill>
                  <a:srgbClr val="0000FF"/>
                </a:solidFill>
              </a:rPr>
              <a:t>change</a:t>
            </a:r>
            <a:r>
              <a:rPr lang="de-DE" sz="2400" dirty="0" smtClean="0">
                <a:solidFill>
                  <a:srgbClr val="0000FF"/>
                </a:solidFill>
              </a:rPr>
              <a:t> (</a:t>
            </a:r>
            <a:r>
              <a:rPr lang="de-DE" sz="2400" dirty="0" err="1" smtClean="0">
                <a:solidFill>
                  <a:srgbClr val="0000FF"/>
                </a:solidFill>
              </a:rPr>
              <a:t>including</a:t>
            </a:r>
            <a:r>
              <a:rPr lang="de-DE" sz="2400" dirty="0" smtClean="0">
                <a:solidFill>
                  <a:srgbClr val="0000FF"/>
                </a:solidFill>
              </a:rPr>
              <a:t> O3, N, S)</a:t>
            </a:r>
            <a:r>
              <a:rPr lang="de-DE" sz="2400" dirty="0" smtClean="0"/>
              <a:t>.</a:t>
            </a:r>
            <a:endParaRPr lang="de-DE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3600" dirty="0" smtClean="0"/>
              <a:t>Main </a:t>
            </a:r>
            <a:r>
              <a:rPr lang="de-DE" sz="3600" dirty="0" err="1" smtClean="0"/>
              <a:t>aims</a:t>
            </a:r>
            <a:r>
              <a:rPr lang="de-DE" sz="3600" dirty="0" smtClean="0"/>
              <a:t> of </a:t>
            </a:r>
            <a:r>
              <a:rPr lang="de-DE" sz="3600" dirty="0" err="1" smtClean="0"/>
              <a:t>the</a:t>
            </a:r>
            <a:r>
              <a:rPr lang="de-DE" sz="3600" dirty="0" smtClean="0"/>
              <a:t> ECLAIRE</a:t>
            </a:r>
            <a:br>
              <a:rPr lang="de-DE" sz="3600" dirty="0" smtClean="0"/>
            </a:br>
            <a:r>
              <a:rPr lang="de-DE" sz="3600" dirty="0" smtClean="0"/>
              <a:t> </a:t>
            </a:r>
            <a:r>
              <a:rPr lang="de-DE" sz="3600" dirty="0" err="1" smtClean="0"/>
              <a:t>Sub-Project</a:t>
            </a:r>
            <a:r>
              <a:rPr lang="de-DE" sz="3600" dirty="0" smtClean="0"/>
              <a:t> (</a:t>
            </a:r>
            <a:r>
              <a:rPr lang="de-DE" sz="3600" dirty="0" err="1" smtClean="0"/>
              <a:t>within</a:t>
            </a:r>
            <a:r>
              <a:rPr lang="de-DE" sz="3600" dirty="0" smtClean="0"/>
              <a:t> </a:t>
            </a:r>
            <a:r>
              <a:rPr lang="de-DE" sz="3600" dirty="0" err="1" smtClean="0"/>
              <a:t>work</a:t>
            </a:r>
            <a:r>
              <a:rPr lang="de-DE" sz="3600" dirty="0" smtClean="0"/>
              <a:t> </a:t>
            </a:r>
            <a:r>
              <a:rPr lang="de-DE" sz="3600" dirty="0" err="1" smtClean="0"/>
              <a:t>package</a:t>
            </a:r>
            <a:r>
              <a:rPr lang="de-DE" sz="3600" dirty="0" smtClean="0"/>
              <a:t> 9)</a:t>
            </a:r>
            <a:endParaRPr lang="de-DE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800" dirty="0" err="1" smtClean="0"/>
              <a:t>Evaluate</a:t>
            </a:r>
            <a:r>
              <a:rPr lang="de-DE" sz="2800" dirty="0" smtClean="0"/>
              <a:t> </a:t>
            </a:r>
            <a:r>
              <a:rPr lang="de-DE" sz="2800" dirty="0" err="1" smtClean="0">
                <a:solidFill>
                  <a:srgbClr val="0000FF"/>
                </a:solidFill>
              </a:rPr>
              <a:t>tree</a:t>
            </a:r>
            <a:r>
              <a:rPr lang="de-DE" sz="2800" dirty="0" smtClean="0">
                <a:solidFill>
                  <a:srgbClr val="0000FF"/>
                </a:solidFill>
              </a:rPr>
              <a:t> growth </a:t>
            </a:r>
            <a:r>
              <a:rPr lang="de-DE" sz="2800" dirty="0" smtClean="0"/>
              <a:t>in </a:t>
            </a:r>
            <a:r>
              <a:rPr lang="de-DE" sz="2800" dirty="0" err="1" smtClean="0"/>
              <a:t>relationship</a:t>
            </a:r>
            <a:r>
              <a:rPr lang="de-DE" sz="2800" dirty="0" smtClean="0"/>
              <a:t> to </a:t>
            </a:r>
            <a:r>
              <a:rPr lang="de-DE" sz="2800" dirty="0" err="1" smtClean="0">
                <a:solidFill>
                  <a:srgbClr val="0000FF"/>
                </a:solidFill>
              </a:rPr>
              <a:t>environmental</a:t>
            </a:r>
            <a:r>
              <a:rPr lang="de-DE" sz="2800" dirty="0" smtClean="0">
                <a:solidFill>
                  <a:srgbClr val="0000FF"/>
                </a:solidFill>
              </a:rPr>
              <a:t> </a:t>
            </a:r>
            <a:r>
              <a:rPr lang="de-DE" sz="2800" dirty="0" err="1" smtClean="0">
                <a:solidFill>
                  <a:srgbClr val="0000FF"/>
                </a:solidFill>
              </a:rPr>
              <a:t>factors</a:t>
            </a:r>
            <a:endParaRPr lang="de-DE" sz="2800" dirty="0" smtClean="0">
              <a:solidFill>
                <a:srgbClr val="0000FF"/>
              </a:solidFill>
            </a:endParaRPr>
          </a:p>
          <a:p>
            <a:r>
              <a:rPr lang="de-DE" sz="2800" dirty="0" err="1" smtClean="0"/>
              <a:t>Use</a:t>
            </a:r>
            <a:r>
              <a:rPr lang="de-DE" sz="2800" dirty="0" smtClean="0"/>
              <a:t> growth per </a:t>
            </a:r>
            <a:r>
              <a:rPr lang="de-DE" sz="2800" dirty="0" err="1" smtClean="0"/>
              <a:t>plot</a:t>
            </a:r>
            <a:r>
              <a:rPr lang="de-DE" sz="2800" dirty="0" smtClean="0"/>
              <a:t>, per ha and </a:t>
            </a:r>
            <a:r>
              <a:rPr lang="de-DE" sz="2800" dirty="0" err="1" smtClean="0"/>
              <a:t>year</a:t>
            </a:r>
            <a:r>
              <a:rPr lang="de-DE" sz="2800" dirty="0" smtClean="0"/>
              <a:t> </a:t>
            </a:r>
            <a:r>
              <a:rPr lang="de-DE" sz="2800" dirty="0" err="1" smtClean="0"/>
              <a:t>by</a:t>
            </a:r>
            <a:r>
              <a:rPr lang="de-DE" sz="2800" dirty="0" smtClean="0"/>
              <a:t> </a:t>
            </a:r>
            <a:r>
              <a:rPr lang="de-DE" sz="2800" dirty="0" err="1" smtClean="0"/>
              <a:t>species</a:t>
            </a:r>
            <a:endParaRPr lang="de-DE" sz="2800" dirty="0" smtClean="0"/>
          </a:p>
          <a:p>
            <a:r>
              <a:rPr lang="de-DE" sz="2800" dirty="0" err="1" smtClean="0"/>
              <a:t>Following</a:t>
            </a:r>
            <a:r>
              <a:rPr lang="de-DE" sz="2800" dirty="0" smtClean="0"/>
              <a:t> </a:t>
            </a:r>
            <a:r>
              <a:rPr lang="de-DE" sz="2800" dirty="0" err="1" smtClean="0"/>
              <a:t>the</a:t>
            </a:r>
            <a:r>
              <a:rPr lang="de-DE" sz="2800" dirty="0" smtClean="0"/>
              <a:t> </a:t>
            </a:r>
            <a:r>
              <a:rPr lang="de-DE" sz="2800" dirty="0" err="1" smtClean="0"/>
              <a:t>methods</a:t>
            </a:r>
            <a:r>
              <a:rPr lang="de-DE" sz="2800" dirty="0" smtClean="0"/>
              <a:t> </a:t>
            </a:r>
            <a:r>
              <a:rPr lang="de-DE" sz="2800" dirty="0" err="1" smtClean="0"/>
              <a:t>by</a:t>
            </a:r>
            <a:r>
              <a:rPr lang="de-DE" sz="2800" dirty="0" smtClean="0"/>
              <a:t> </a:t>
            </a:r>
            <a:r>
              <a:rPr lang="de-DE" sz="2800" dirty="0" err="1" smtClean="0"/>
              <a:t>Solberg</a:t>
            </a:r>
            <a:r>
              <a:rPr lang="de-DE" sz="2800" dirty="0" smtClean="0"/>
              <a:t> et al. </a:t>
            </a:r>
            <a:r>
              <a:rPr lang="de-DE" sz="2800" dirty="0" err="1" smtClean="0"/>
              <a:t>derive</a:t>
            </a:r>
            <a:r>
              <a:rPr lang="de-DE" sz="2800" dirty="0" smtClean="0"/>
              <a:t> potential growth as a </a:t>
            </a:r>
            <a:r>
              <a:rPr lang="de-DE" sz="2800" dirty="0" err="1" smtClean="0"/>
              <a:t>function</a:t>
            </a:r>
            <a:r>
              <a:rPr lang="de-DE" sz="2800" dirty="0" smtClean="0"/>
              <a:t> of </a:t>
            </a:r>
            <a:r>
              <a:rPr lang="de-DE" sz="2800" dirty="0" smtClean="0">
                <a:solidFill>
                  <a:srgbClr val="0000FF"/>
                </a:solidFill>
              </a:rPr>
              <a:t>age</a:t>
            </a:r>
            <a:r>
              <a:rPr lang="de-DE" sz="2800" dirty="0" smtClean="0"/>
              <a:t>, </a:t>
            </a:r>
            <a:r>
              <a:rPr lang="de-DE" sz="2800" dirty="0" err="1" smtClean="0">
                <a:solidFill>
                  <a:srgbClr val="0000FF"/>
                </a:solidFill>
              </a:rPr>
              <a:t>site</a:t>
            </a:r>
            <a:r>
              <a:rPr lang="de-DE" sz="2800" dirty="0" smtClean="0">
                <a:solidFill>
                  <a:srgbClr val="0000FF"/>
                </a:solidFill>
              </a:rPr>
              <a:t> </a:t>
            </a:r>
            <a:r>
              <a:rPr lang="de-DE" sz="2800" dirty="0" err="1" smtClean="0">
                <a:solidFill>
                  <a:srgbClr val="0000FF"/>
                </a:solidFill>
              </a:rPr>
              <a:t>index</a:t>
            </a:r>
            <a:r>
              <a:rPr lang="de-DE" sz="2800" dirty="0" smtClean="0">
                <a:solidFill>
                  <a:srgbClr val="0000FF"/>
                </a:solidFill>
              </a:rPr>
              <a:t> </a:t>
            </a:r>
            <a:r>
              <a:rPr lang="de-DE" sz="2800" dirty="0" smtClean="0"/>
              <a:t>and </a:t>
            </a:r>
            <a:r>
              <a:rPr lang="de-DE" sz="2800" dirty="0" err="1" smtClean="0">
                <a:solidFill>
                  <a:srgbClr val="0000FF"/>
                </a:solidFill>
              </a:rPr>
              <a:t>density</a:t>
            </a:r>
            <a:r>
              <a:rPr lang="de-DE" sz="2800" dirty="0" smtClean="0"/>
              <a:t>.</a:t>
            </a:r>
          </a:p>
          <a:p>
            <a:r>
              <a:rPr lang="de-DE" sz="2800" dirty="0" err="1" smtClean="0"/>
              <a:t>Derive</a:t>
            </a:r>
            <a:r>
              <a:rPr lang="de-DE" sz="2800" dirty="0" smtClean="0"/>
              <a:t> </a:t>
            </a:r>
            <a:r>
              <a:rPr lang="de-DE" sz="2800" dirty="0" err="1" smtClean="0"/>
              <a:t>relationships</a:t>
            </a:r>
            <a:r>
              <a:rPr lang="de-DE" sz="2800" dirty="0" smtClean="0"/>
              <a:t> </a:t>
            </a:r>
            <a:r>
              <a:rPr lang="de-DE" sz="2800" dirty="0" err="1" smtClean="0"/>
              <a:t>with</a:t>
            </a:r>
            <a:r>
              <a:rPr lang="de-DE" sz="2800" dirty="0" smtClean="0"/>
              <a:t> </a:t>
            </a:r>
            <a:r>
              <a:rPr lang="de-DE" sz="2800" dirty="0" err="1" smtClean="0"/>
              <a:t>environmental</a:t>
            </a:r>
            <a:r>
              <a:rPr lang="de-DE" sz="2800" dirty="0" smtClean="0"/>
              <a:t> </a:t>
            </a:r>
            <a:r>
              <a:rPr lang="de-DE" sz="2800" dirty="0" err="1" smtClean="0"/>
              <a:t>factors</a:t>
            </a:r>
            <a:r>
              <a:rPr lang="de-DE" sz="2800" dirty="0" smtClean="0"/>
              <a:t> </a:t>
            </a:r>
            <a:r>
              <a:rPr lang="de-DE" sz="2800" dirty="0" err="1" smtClean="0"/>
              <a:t>with</a:t>
            </a:r>
            <a:r>
              <a:rPr lang="de-DE" sz="2800" dirty="0" smtClean="0"/>
              <a:t> </a:t>
            </a:r>
            <a:r>
              <a:rPr lang="de-DE" sz="2800" dirty="0" err="1" smtClean="0"/>
              <a:t>the</a:t>
            </a:r>
            <a:r>
              <a:rPr lang="de-DE" sz="2800" dirty="0" smtClean="0"/>
              <a:t> relative growth (</a:t>
            </a:r>
            <a:r>
              <a:rPr lang="de-DE" sz="2800" dirty="0" err="1" smtClean="0">
                <a:solidFill>
                  <a:srgbClr val="0000FF"/>
                </a:solidFill>
              </a:rPr>
              <a:t>actual</a:t>
            </a:r>
            <a:r>
              <a:rPr lang="de-DE" sz="2800" dirty="0" smtClean="0">
                <a:solidFill>
                  <a:srgbClr val="0000FF"/>
                </a:solidFill>
              </a:rPr>
              <a:t> </a:t>
            </a:r>
            <a:r>
              <a:rPr lang="de-DE" sz="2800" dirty="0" err="1" smtClean="0">
                <a:solidFill>
                  <a:srgbClr val="0000FF"/>
                </a:solidFill>
              </a:rPr>
              <a:t>growth/predicted</a:t>
            </a:r>
            <a:r>
              <a:rPr lang="de-DE" sz="2800" dirty="0" smtClean="0">
                <a:solidFill>
                  <a:srgbClr val="0000FF"/>
                </a:solidFill>
              </a:rPr>
              <a:t> growth</a:t>
            </a:r>
            <a:r>
              <a:rPr lang="de-DE" sz="2800" dirty="0" smtClean="0"/>
              <a:t>)</a:t>
            </a:r>
          </a:p>
          <a:p>
            <a:endParaRPr lang="de-DE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Data Submission Growth</a:t>
            </a:r>
            <a:endParaRPr lang="de-DE" dirty="0"/>
          </a:p>
        </p:txBody>
      </p:sp>
      <p:pic>
        <p:nvPicPr>
          <p:cNvPr id="4" name="Bild 3" descr="Daten-OverviewII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-127000" y="1193800"/>
            <a:ext cx="9144000" cy="5486400"/>
          </a:xfrm>
          <a:prstGeom prst="rect">
            <a:avLst/>
          </a:prstGeom>
        </p:spPr>
      </p:pic>
      <p:grpSp>
        <p:nvGrpSpPr>
          <p:cNvPr id="9" name="Gruppierung 8"/>
          <p:cNvGrpSpPr/>
          <p:nvPr/>
        </p:nvGrpSpPr>
        <p:grpSpPr>
          <a:xfrm>
            <a:off x="2825750" y="1193800"/>
            <a:ext cx="5969000" cy="5499100"/>
            <a:chOff x="2825750" y="1193800"/>
            <a:chExt cx="5969000" cy="5499100"/>
          </a:xfrm>
        </p:grpSpPr>
        <p:sp>
          <p:nvSpPr>
            <p:cNvPr id="5" name="Oval 4"/>
            <p:cNvSpPr/>
            <p:nvPr/>
          </p:nvSpPr>
          <p:spPr>
            <a:xfrm>
              <a:off x="2825750" y="1193800"/>
              <a:ext cx="1231900" cy="5486400"/>
            </a:xfrm>
            <a:prstGeom prst="ellipse">
              <a:avLst/>
            </a:prstGeom>
            <a:solidFill>
              <a:schemeClr val="accent2">
                <a:alpha val="49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" name="Oval 5"/>
            <p:cNvSpPr/>
            <p:nvPr/>
          </p:nvSpPr>
          <p:spPr>
            <a:xfrm>
              <a:off x="4413250" y="1206500"/>
              <a:ext cx="1231900" cy="5486400"/>
            </a:xfrm>
            <a:prstGeom prst="ellipse">
              <a:avLst/>
            </a:prstGeom>
            <a:solidFill>
              <a:schemeClr val="accent2">
                <a:alpha val="49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Oval 6"/>
            <p:cNvSpPr/>
            <p:nvPr/>
          </p:nvSpPr>
          <p:spPr>
            <a:xfrm>
              <a:off x="6026150" y="1206500"/>
              <a:ext cx="1231900" cy="5486400"/>
            </a:xfrm>
            <a:prstGeom prst="ellipse">
              <a:avLst/>
            </a:prstGeom>
            <a:solidFill>
              <a:schemeClr val="accent2">
                <a:alpha val="49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Oval 7"/>
            <p:cNvSpPr/>
            <p:nvPr/>
          </p:nvSpPr>
          <p:spPr>
            <a:xfrm>
              <a:off x="7562850" y="1193800"/>
              <a:ext cx="1231900" cy="5486400"/>
            </a:xfrm>
            <a:prstGeom prst="ellipse">
              <a:avLst/>
            </a:prstGeom>
            <a:solidFill>
              <a:schemeClr val="accent2">
                <a:alpha val="49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Subwork</a:t>
            </a:r>
            <a:r>
              <a:rPr lang="de-DE" dirty="0" smtClean="0"/>
              <a:t> </a:t>
            </a:r>
            <a:r>
              <a:rPr lang="de-DE" dirty="0" err="1" smtClean="0"/>
              <a:t>P</a:t>
            </a:r>
            <a:r>
              <a:rPr lang="de-DE" dirty="0" err="1" smtClean="0"/>
              <a:t>ackage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 smtClean="0"/>
              <a:t>Data </a:t>
            </a:r>
            <a:r>
              <a:rPr lang="de-DE" dirty="0" err="1" smtClean="0"/>
              <a:t>asked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:</a:t>
            </a:r>
          </a:p>
          <a:p>
            <a:r>
              <a:rPr lang="de-DE" dirty="0" smtClean="0"/>
              <a:t>ICP </a:t>
            </a:r>
            <a:r>
              <a:rPr lang="de-DE" dirty="0" err="1" smtClean="0"/>
              <a:t>Forests</a:t>
            </a:r>
            <a:r>
              <a:rPr lang="de-DE" dirty="0" smtClean="0"/>
              <a:t> growth </a:t>
            </a:r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smtClean="0"/>
              <a:t>1993-2006 to </a:t>
            </a:r>
            <a:r>
              <a:rPr lang="de-DE" dirty="0" err="1" smtClean="0"/>
              <a:t>compute</a:t>
            </a:r>
            <a:r>
              <a:rPr lang="de-DE" dirty="0" smtClean="0"/>
              <a:t> growth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period</a:t>
            </a:r>
            <a:r>
              <a:rPr lang="de-DE" dirty="0" smtClean="0"/>
              <a:t> 1(1994-1999) and 2 (1999-2004): </a:t>
            </a:r>
            <a:r>
              <a:rPr lang="de-DE" dirty="0" err="1" smtClean="0">
                <a:solidFill>
                  <a:srgbClr val="0000FF"/>
                </a:solidFill>
              </a:rPr>
              <a:t>compare</a:t>
            </a:r>
            <a:r>
              <a:rPr lang="de-DE" dirty="0" smtClean="0">
                <a:solidFill>
                  <a:srgbClr val="0000FF"/>
                </a:solidFill>
              </a:rPr>
              <a:t> </a:t>
            </a:r>
            <a:r>
              <a:rPr lang="de-DE" dirty="0" err="1" smtClean="0">
                <a:solidFill>
                  <a:srgbClr val="0000FF"/>
                </a:solidFill>
              </a:rPr>
              <a:t>the</a:t>
            </a:r>
            <a:r>
              <a:rPr lang="de-DE" dirty="0" smtClean="0">
                <a:solidFill>
                  <a:srgbClr val="0000FF"/>
                </a:solidFill>
              </a:rPr>
              <a:t> </a:t>
            </a:r>
            <a:r>
              <a:rPr lang="de-DE" dirty="0" err="1" smtClean="0">
                <a:solidFill>
                  <a:srgbClr val="0000FF"/>
                </a:solidFill>
              </a:rPr>
              <a:t>periods</a:t>
            </a:r>
            <a:r>
              <a:rPr lang="de-DE" dirty="0" smtClean="0">
                <a:solidFill>
                  <a:srgbClr val="0000FF"/>
                </a:solidFill>
              </a:rPr>
              <a:t>!!</a:t>
            </a:r>
          </a:p>
          <a:p>
            <a:r>
              <a:rPr lang="de-DE" dirty="0" err="1" smtClean="0"/>
              <a:t>Ask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soil</a:t>
            </a:r>
            <a:r>
              <a:rPr lang="de-DE" dirty="0" smtClean="0"/>
              <a:t> </a:t>
            </a:r>
            <a:r>
              <a:rPr lang="de-DE" dirty="0" smtClean="0">
                <a:solidFill>
                  <a:srgbClr val="0000FF"/>
                </a:solidFill>
              </a:rPr>
              <a:t>C/N </a:t>
            </a:r>
            <a:r>
              <a:rPr lang="de-DE" dirty="0" err="1" smtClean="0">
                <a:solidFill>
                  <a:srgbClr val="0000FF"/>
                </a:solidFill>
              </a:rPr>
              <a:t>ratio</a:t>
            </a:r>
            <a:r>
              <a:rPr lang="de-DE" dirty="0" smtClean="0">
                <a:solidFill>
                  <a:srgbClr val="0000FF"/>
                </a:solidFill>
              </a:rPr>
              <a:t> </a:t>
            </a:r>
            <a:r>
              <a:rPr lang="de-DE" dirty="0" smtClean="0"/>
              <a:t>and </a:t>
            </a:r>
            <a:r>
              <a:rPr lang="de-DE" dirty="0" err="1" smtClean="0">
                <a:solidFill>
                  <a:srgbClr val="0000FF"/>
                </a:solidFill>
              </a:rPr>
              <a:t>foliar</a:t>
            </a:r>
            <a:r>
              <a:rPr lang="de-DE" dirty="0" smtClean="0">
                <a:solidFill>
                  <a:srgbClr val="0000FF"/>
                </a:solidFill>
              </a:rPr>
              <a:t> </a:t>
            </a:r>
            <a:r>
              <a:rPr lang="de-DE" dirty="0" err="1" smtClean="0">
                <a:solidFill>
                  <a:srgbClr val="0000FF"/>
                </a:solidFill>
              </a:rPr>
              <a:t>concentration</a:t>
            </a:r>
            <a:r>
              <a:rPr lang="de-DE" dirty="0" smtClean="0">
                <a:solidFill>
                  <a:srgbClr val="0000FF"/>
                </a:solidFill>
              </a:rPr>
              <a:t> </a:t>
            </a:r>
            <a:r>
              <a:rPr lang="de-DE" dirty="0" err="1" smtClean="0"/>
              <a:t>data</a:t>
            </a:r>
            <a:r>
              <a:rPr lang="de-DE" dirty="0" smtClean="0"/>
              <a:t> to </a:t>
            </a:r>
            <a:r>
              <a:rPr lang="de-DE" dirty="0" err="1" smtClean="0"/>
              <a:t>classify</a:t>
            </a:r>
            <a:r>
              <a:rPr lang="de-DE" dirty="0" smtClean="0"/>
              <a:t> </a:t>
            </a:r>
            <a:r>
              <a:rPr lang="de-DE" dirty="0" err="1" smtClean="0"/>
              <a:t>plots</a:t>
            </a:r>
            <a:r>
              <a:rPr lang="de-DE" dirty="0" smtClean="0"/>
              <a:t> in sensitive to </a:t>
            </a:r>
            <a:r>
              <a:rPr lang="de-DE" dirty="0" err="1" smtClean="0"/>
              <a:t>deposition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not</a:t>
            </a:r>
            <a:endParaRPr lang="de-DE" dirty="0" smtClean="0"/>
          </a:p>
          <a:p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modelled</a:t>
            </a:r>
            <a:r>
              <a:rPr lang="de-DE" dirty="0" smtClean="0"/>
              <a:t> </a:t>
            </a:r>
            <a:r>
              <a:rPr lang="de-DE" dirty="0" err="1" smtClean="0"/>
              <a:t>deposition</a:t>
            </a:r>
            <a:r>
              <a:rPr lang="de-DE" dirty="0" smtClean="0"/>
              <a:t> and </a:t>
            </a:r>
            <a:r>
              <a:rPr lang="de-DE" dirty="0" err="1" smtClean="0"/>
              <a:t>meteo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endParaRPr lang="de-DE" dirty="0" smtClean="0"/>
          </a:p>
          <a:p>
            <a:r>
              <a:rPr lang="de-DE" dirty="0" err="1" smtClean="0"/>
              <a:t>Use</a:t>
            </a:r>
            <a:r>
              <a:rPr lang="de-DE" dirty="0" smtClean="0"/>
              <a:t> ICP </a:t>
            </a:r>
            <a:r>
              <a:rPr lang="de-DE" dirty="0" err="1" smtClean="0"/>
              <a:t>Forests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r>
              <a:rPr lang="de-DE" dirty="0" smtClean="0"/>
              <a:t> on </a:t>
            </a:r>
            <a:r>
              <a:rPr lang="de-DE" dirty="0" err="1" smtClean="0"/>
              <a:t>deposition</a:t>
            </a:r>
            <a:r>
              <a:rPr lang="de-DE" dirty="0" smtClean="0"/>
              <a:t> and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meteo</a:t>
            </a:r>
            <a:r>
              <a:rPr lang="de-DE" dirty="0" smtClean="0"/>
              <a:t>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comparison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modelled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3600" dirty="0" smtClean="0"/>
              <a:t>Potential </a:t>
            </a:r>
            <a:r>
              <a:rPr lang="de-DE" sz="3600" dirty="0" err="1" smtClean="0"/>
              <a:t>Outcome</a:t>
            </a:r>
            <a:r>
              <a:rPr lang="de-DE" sz="3600" dirty="0" smtClean="0"/>
              <a:t/>
            </a:r>
            <a:br>
              <a:rPr lang="de-DE" sz="3600" dirty="0" smtClean="0"/>
            </a:br>
            <a:r>
              <a:rPr lang="de-DE" sz="3600" dirty="0" smtClean="0"/>
              <a:t>Growth and </a:t>
            </a:r>
            <a:r>
              <a:rPr lang="de-DE" sz="3600" dirty="0" err="1" smtClean="0"/>
              <a:t>Temperature</a:t>
            </a:r>
            <a:r>
              <a:rPr lang="de-DE" sz="3600" dirty="0" smtClean="0"/>
              <a:t> </a:t>
            </a:r>
            <a:r>
              <a:rPr lang="de-DE" sz="3600" dirty="0" err="1" smtClean="0"/>
              <a:t>change</a:t>
            </a:r>
            <a:endParaRPr lang="de-DE" sz="3600" dirty="0"/>
          </a:p>
        </p:txBody>
      </p:sp>
      <p:graphicFrame>
        <p:nvGraphicFramePr>
          <p:cNvPr id="52226" name="Object 2"/>
          <p:cNvGraphicFramePr>
            <a:graphicFrameLocks noChangeAspect="1"/>
          </p:cNvGraphicFramePr>
          <p:nvPr/>
        </p:nvGraphicFramePr>
        <p:xfrm>
          <a:off x="901446" y="1587500"/>
          <a:ext cx="7468107" cy="4584700"/>
        </p:xfrm>
        <a:graphic>
          <a:graphicData uri="http://schemas.openxmlformats.org/presentationml/2006/ole">
            <p:oleObj spid="_x0000_s52226" name="Arbeitsblatt" r:id="rId3" imgW="9309100" imgH="5715000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3600" dirty="0" smtClean="0"/>
              <a:t>Potential </a:t>
            </a:r>
            <a:r>
              <a:rPr lang="de-DE" sz="3600" dirty="0" err="1" smtClean="0"/>
              <a:t>Outcome</a:t>
            </a:r>
            <a:r>
              <a:rPr lang="de-DE" sz="3600" dirty="0" smtClean="0"/>
              <a:t/>
            </a:r>
            <a:br>
              <a:rPr lang="de-DE" sz="3600" dirty="0" smtClean="0"/>
            </a:br>
            <a:r>
              <a:rPr lang="de-DE" sz="3600" dirty="0" smtClean="0"/>
              <a:t>Growth and </a:t>
            </a:r>
            <a:r>
              <a:rPr lang="de-DE" sz="3600" dirty="0" err="1" smtClean="0"/>
              <a:t>Nitrogen</a:t>
            </a:r>
            <a:r>
              <a:rPr lang="de-DE" sz="3600" dirty="0" smtClean="0"/>
              <a:t> </a:t>
            </a:r>
            <a:r>
              <a:rPr lang="de-DE" sz="3600" dirty="0" err="1" smtClean="0"/>
              <a:t>D</a:t>
            </a:r>
            <a:r>
              <a:rPr lang="de-DE" sz="3600" dirty="0" err="1" smtClean="0"/>
              <a:t>eposition</a:t>
            </a:r>
            <a:endParaRPr lang="de-DE" sz="3600" dirty="0"/>
          </a:p>
        </p:txBody>
      </p:sp>
      <p:graphicFrame>
        <p:nvGraphicFramePr>
          <p:cNvPr id="56323" name="Object 3"/>
          <p:cNvGraphicFramePr>
            <a:graphicFrameLocks noChangeAspect="1"/>
          </p:cNvGraphicFramePr>
          <p:nvPr/>
        </p:nvGraphicFramePr>
        <p:xfrm>
          <a:off x="876300" y="2057400"/>
          <a:ext cx="7391400" cy="4538663"/>
        </p:xfrm>
        <a:graphic>
          <a:graphicData uri="http://schemas.openxmlformats.org/presentationml/2006/ole">
            <p:oleObj spid="_x0000_s56323" name="Arbeitsblatt" r:id="rId3" imgW="9309100" imgH="5715000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294</Words>
  <Application>Microsoft Macintosh PowerPoint</Application>
  <PresentationFormat>Bildschirmpräsentation (4:3)</PresentationFormat>
  <Paragraphs>21</Paragraphs>
  <Slides>7</Slides>
  <Notes>0</Notes>
  <HiddenSlides>0</HiddenSlides>
  <MMClips>0</MMClips>
  <ScaleCrop>false</ScaleCrop>
  <HeadingPairs>
    <vt:vector size="6" baseType="variant">
      <vt:variant>
        <vt:lpstr>Entwurfsvorlage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9" baseType="lpstr">
      <vt:lpstr>Office-Design</vt:lpstr>
      <vt:lpstr>Arbeitsblatt</vt:lpstr>
      <vt:lpstr>ECLAIRE Effects of Climate Change on Air Pollution Impacts and Response Strategies for European Ecosystems</vt:lpstr>
      <vt:lpstr>Description ECLAIRE</vt:lpstr>
      <vt:lpstr>Main aims of the ECLAIRE  Sub-Project (within work package 9)</vt:lpstr>
      <vt:lpstr>Data Submission Growth</vt:lpstr>
      <vt:lpstr>Subwork Package</vt:lpstr>
      <vt:lpstr>Potential Outcome Growth and Temperature change</vt:lpstr>
      <vt:lpstr>Potential Outcome Growth and Nitrogen Deposition</vt:lpstr>
    </vt:vector>
  </TitlesOfParts>
  <Company>WSL Birmensdorf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Forest Growth Data Quality Assessment</dc:title>
  <dc:creator>Matthias Dobbertin</dc:creator>
  <cp:lastModifiedBy>Matthias Dobbertin</cp:lastModifiedBy>
  <cp:revision>21</cp:revision>
  <dcterms:created xsi:type="dcterms:W3CDTF">2012-03-19T13:37:38Z</dcterms:created>
  <dcterms:modified xsi:type="dcterms:W3CDTF">2012-03-20T07:43:24Z</dcterms:modified>
</cp:coreProperties>
</file>