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2" r:id="rId8"/>
    <p:sldId id="265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33"/>
    <a:srgbClr val="246A58"/>
    <a:srgbClr val="27774F"/>
    <a:srgbClr val="008000"/>
    <a:srgbClr val="008080"/>
    <a:srgbClr val="33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4.100.91.5\ICP\3.00%20Sonderaufgabe%20ICP%20Forests\3.00.7%20ICP%20Forests%20Datenbank\3.00.7.7%20Evaluations\C1_2011\overvi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col"/>
        <c:grouping val="stacked"/>
        <c:ser>
          <c:idx val="0"/>
          <c:order val="0"/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0"/>
                  <c:y val="-4.3676632451304119E-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0"/>
                  <c:y val="-3.6801436347970742E-2"/>
                </c:manualLayout>
              </c:layout>
              <c:dLblPos val="ctr"/>
              <c:showVal val="1"/>
            </c:dLbl>
            <c:dLbl>
              <c:idx val="8"/>
              <c:layout>
                <c:manualLayout>
                  <c:x val="3.6769196846267166E-17"/>
                  <c:y val="-2.6763933920024709E-2"/>
                </c:manualLayout>
              </c:layout>
              <c:dLblPos val="ctr"/>
              <c:showVal val="1"/>
            </c:dLbl>
            <c:dLbl>
              <c:idx val="11"/>
              <c:layout>
                <c:manualLayout>
                  <c:x val="-2.005615724027277E-3"/>
                  <c:y val="-9.76462619591906E-2"/>
                </c:manualLayout>
              </c:layout>
              <c:dLblPos val="ctr"/>
              <c:showVal val="1"/>
            </c:dLbl>
            <c:dLbl>
              <c:idx val="23"/>
              <c:layout>
                <c:manualLayout>
                  <c:x val="2.005615724027277E-3"/>
                  <c:y val="-4.7893787944438666E-2"/>
                </c:manualLayout>
              </c:layout>
              <c:dLblPos val="ctr"/>
              <c:showVal val="1"/>
            </c:dLbl>
            <c:spPr>
              <a:solidFill>
                <a:schemeClr val="bg1">
                  <a:lumMod val="95000"/>
                </a:schemeClr>
              </a:solidFill>
            </c:spPr>
            <c:dLblPos val="inEnd"/>
            <c:showVal val="1"/>
          </c:dLbls>
          <c:cat>
            <c:strRef>
              <c:f>Tabelle4!$A$2:$A$36</c:f>
              <c:strCache>
                <c:ptCount val="35"/>
                <c:pt idx="0">
                  <c:v>AD, Andorra</c:v>
                </c:pt>
                <c:pt idx="1">
                  <c:v>AT, Austria</c:v>
                </c:pt>
                <c:pt idx="2">
                  <c:v>BE, BE_Flanders</c:v>
                </c:pt>
                <c:pt idx="3">
                  <c:v>BE, BE_Wallonie</c:v>
                </c:pt>
                <c:pt idx="4">
                  <c:v>BG, Bulgaria</c:v>
                </c:pt>
                <c:pt idx="5">
                  <c:v>BY, Belarus</c:v>
                </c:pt>
                <c:pt idx="6">
                  <c:v>CH, Switzerland</c:v>
                </c:pt>
                <c:pt idx="7">
                  <c:v>CS, Serbia</c:v>
                </c:pt>
                <c:pt idx="8">
                  <c:v>CY, Cyprus</c:v>
                </c:pt>
                <c:pt idx="9">
                  <c:v>CZ, Czech_Republ</c:v>
                </c:pt>
                <c:pt idx="10">
                  <c:v>DE, PCC_WOI</c:v>
                </c:pt>
                <c:pt idx="11">
                  <c:v>DK, Denmark</c:v>
                </c:pt>
                <c:pt idx="12">
                  <c:v>EE, Estonia</c:v>
                </c:pt>
                <c:pt idx="13">
                  <c:v>ES, Spain</c:v>
                </c:pt>
                <c:pt idx="14">
                  <c:v>FI, Finland</c:v>
                </c:pt>
                <c:pt idx="15">
                  <c:v>FR, France</c:v>
                </c:pt>
                <c:pt idx="16">
                  <c:v>GR, Greece</c:v>
                </c:pt>
                <c:pt idx="17">
                  <c:v>HR, Croatia</c:v>
                </c:pt>
                <c:pt idx="18">
                  <c:v>HU, Hungary</c:v>
                </c:pt>
                <c:pt idx="19">
                  <c:v>IE, Ireland</c:v>
                </c:pt>
                <c:pt idx="20">
                  <c:v>IT, Italy</c:v>
                </c:pt>
                <c:pt idx="21">
                  <c:v>LT, Lithuania</c:v>
                </c:pt>
                <c:pt idx="22">
                  <c:v>LV, Latvia</c:v>
                </c:pt>
                <c:pt idx="23">
                  <c:v>ME, Montenegro</c:v>
                </c:pt>
                <c:pt idx="24">
                  <c:v>NL, Netherlands</c:v>
                </c:pt>
                <c:pt idx="25">
                  <c:v>NO, Norway</c:v>
                </c:pt>
                <c:pt idx="26">
                  <c:v>PL, Poland</c:v>
                </c:pt>
                <c:pt idx="27">
                  <c:v>PT, Portugal</c:v>
                </c:pt>
                <c:pt idx="28">
                  <c:v>RO, Romania</c:v>
                </c:pt>
                <c:pt idx="29">
                  <c:v>RU, Russia</c:v>
                </c:pt>
                <c:pt idx="30">
                  <c:v>SE, Sweden</c:v>
                </c:pt>
                <c:pt idx="31">
                  <c:v>SI, Slovenia</c:v>
                </c:pt>
                <c:pt idx="32">
                  <c:v>SK, Slovak_Repub</c:v>
                </c:pt>
                <c:pt idx="33">
                  <c:v>TR, Turkey</c:v>
                </c:pt>
                <c:pt idx="34">
                  <c:v>UK</c:v>
                </c:pt>
              </c:strCache>
            </c:strRef>
          </c:cat>
          <c:val>
            <c:numRef>
              <c:f>Tabelle4!$B$2:$B$36</c:f>
              <c:numCache>
                <c:formatCode>General</c:formatCode>
                <c:ptCount val="35"/>
                <c:pt idx="0">
                  <c:v>3</c:v>
                </c:pt>
                <c:pt idx="2">
                  <c:v>9</c:v>
                </c:pt>
                <c:pt idx="4">
                  <c:v>159</c:v>
                </c:pt>
                <c:pt idx="5">
                  <c:v>473</c:v>
                </c:pt>
                <c:pt idx="6">
                  <c:v>48</c:v>
                </c:pt>
                <c:pt idx="7">
                  <c:v>130</c:v>
                </c:pt>
                <c:pt idx="8">
                  <c:v>15</c:v>
                </c:pt>
                <c:pt idx="9">
                  <c:v>136</c:v>
                </c:pt>
                <c:pt idx="10">
                  <c:v>410</c:v>
                </c:pt>
                <c:pt idx="11">
                  <c:v>18</c:v>
                </c:pt>
                <c:pt idx="12">
                  <c:v>98</c:v>
                </c:pt>
                <c:pt idx="13">
                  <c:v>620</c:v>
                </c:pt>
                <c:pt idx="14">
                  <c:v>717</c:v>
                </c:pt>
                <c:pt idx="15">
                  <c:v>544</c:v>
                </c:pt>
                <c:pt idx="17">
                  <c:v>92</c:v>
                </c:pt>
                <c:pt idx="18">
                  <c:v>72</c:v>
                </c:pt>
                <c:pt idx="20">
                  <c:v>253</c:v>
                </c:pt>
                <c:pt idx="21">
                  <c:v>77</c:v>
                </c:pt>
                <c:pt idx="22">
                  <c:v>206</c:v>
                </c:pt>
                <c:pt idx="23">
                  <c:v>49</c:v>
                </c:pt>
                <c:pt idx="25">
                  <c:v>496</c:v>
                </c:pt>
                <c:pt idx="26">
                  <c:v>376</c:v>
                </c:pt>
                <c:pt idx="28">
                  <c:v>254</c:v>
                </c:pt>
                <c:pt idx="29">
                  <c:v>295</c:v>
                </c:pt>
                <c:pt idx="30">
                  <c:v>641</c:v>
                </c:pt>
                <c:pt idx="31">
                  <c:v>44</c:v>
                </c:pt>
                <c:pt idx="32">
                  <c:v>109</c:v>
                </c:pt>
                <c:pt idx="33">
                  <c:v>563</c:v>
                </c:pt>
              </c:numCache>
            </c:numRef>
          </c:val>
        </c:ser>
        <c:dLbls>
          <c:showVal val="1"/>
        </c:dLbls>
        <c:overlap val="100"/>
        <c:axId val="72989312"/>
        <c:axId val="73073024"/>
      </c:barChart>
      <c:catAx>
        <c:axId val="72989312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de-DE"/>
          </a:p>
        </c:txPr>
        <c:crossAx val="73073024"/>
        <c:crosses val="autoZero"/>
        <c:auto val="1"/>
        <c:lblAlgn val="ctr"/>
        <c:lblOffset val="100"/>
      </c:catAx>
      <c:valAx>
        <c:axId val="73073024"/>
        <c:scaling>
          <c:orientation val="minMax"/>
        </c:scaling>
        <c:axPos val="l"/>
        <c:majorGridlines/>
        <c:numFmt formatCode="General" sourceLinked="1"/>
        <c:tickLblPos val="nextTo"/>
        <c:crossAx val="7298931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bar"/>
        <c:grouping val="stacked"/>
        <c:ser>
          <c:idx val="0"/>
          <c:order val="0"/>
          <c:spPr>
            <a:solidFill>
              <a:srgbClr val="C00000"/>
            </a:solidFill>
          </c:spPr>
          <c:cat>
            <c:strRef>
              <c:f>[overview.xlsx]Foresttypes!$B$2:$B$15</c:f>
              <c:strCache>
                <c:ptCount val="14"/>
                <c:pt idx="0">
                  <c:v>Boreal forest</c:v>
                </c:pt>
                <c:pt idx="1">
                  <c:v>Hemiboreal and nemoral coniferous and mixed broadleaved-coniferous forest</c:v>
                </c:pt>
                <c:pt idx="2">
                  <c:v>Alpine forest</c:v>
                </c:pt>
                <c:pt idx="3">
                  <c:v>Acidophilous oak and oakbirch forest</c:v>
                </c:pt>
                <c:pt idx="4">
                  <c:v>Mesophytic deciduous forest</c:v>
                </c:pt>
                <c:pt idx="5">
                  <c:v>Beech forest</c:v>
                </c:pt>
                <c:pt idx="6">
                  <c:v>Mountainous beech forest</c:v>
                </c:pt>
                <c:pt idx="7">
                  <c:v>Thermophilous deciduous forest</c:v>
                </c:pt>
                <c:pt idx="8">
                  <c:v>Broadleaved evergreen forest</c:v>
                </c:pt>
                <c:pt idx="9">
                  <c:v>Coniferous forests of the Mediterranean, Anatolian and Macaronesian regions</c:v>
                </c:pt>
                <c:pt idx="10">
                  <c:v>Mire and swamp forest</c:v>
                </c:pt>
                <c:pt idx="11">
                  <c:v>Floodplain forest</c:v>
                </c:pt>
                <c:pt idx="12">
                  <c:v>Non-riverine alder, birch or aspen forest</c:v>
                </c:pt>
                <c:pt idx="13">
                  <c:v>Introduced tree species forest Forests dominated by introduced trees above categories.</c:v>
                </c:pt>
              </c:strCache>
            </c:strRef>
          </c:cat>
          <c:val>
            <c:numRef>
              <c:f>[overview.xlsx]Foresttypes!$C$2:$C$15</c:f>
              <c:numCache>
                <c:formatCode>General</c:formatCode>
                <c:ptCount val="14"/>
                <c:pt idx="0">
                  <c:v>30.340958135520072</c:v>
                </c:pt>
                <c:pt idx="1">
                  <c:v>16.170335203567824</c:v>
                </c:pt>
                <c:pt idx="2">
                  <c:v>4.3015393468565675</c:v>
                </c:pt>
                <c:pt idx="3">
                  <c:v>1.4674147604661198</c:v>
                </c:pt>
                <c:pt idx="4">
                  <c:v>5.6107034958998723</c:v>
                </c:pt>
                <c:pt idx="5">
                  <c:v>4.8050640195655294</c:v>
                </c:pt>
                <c:pt idx="6">
                  <c:v>2.8053517479499357</c:v>
                </c:pt>
                <c:pt idx="7">
                  <c:v>6.3156380376924179</c:v>
                </c:pt>
                <c:pt idx="8">
                  <c:v>10.444540353905916</c:v>
                </c:pt>
                <c:pt idx="9">
                  <c:v>9.1785354625233779</c:v>
                </c:pt>
                <c:pt idx="10">
                  <c:v>2.460077686663789</c:v>
                </c:pt>
                <c:pt idx="11">
                  <c:v>0.79125305711408445</c:v>
                </c:pt>
                <c:pt idx="12">
                  <c:v>1.2803913106027909</c:v>
                </c:pt>
                <c:pt idx="13">
                  <c:v>4.0281973816717018</c:v>
                </c:pt>
              </c:numCache>
            </c:numRef>
          </c:val>
        </c:ser>
        <c:dLbls/>
        <c:overlap val="100"/>
        <c:axId val="73572736"/>
        <c:axId val="73574272"/>
      </c:barChart>
      <c:catAx>
        <c:axId val="73572736"/>
        <c:scaling>
          <c:orientation val="minMax"/>
        </c:scaling>
        <c:axPos val="l"/>
        <c:tickLblPos val="nextTo"/>
        <c:txPr>
          <a:bodyPr/>
          <a:lstStyle/>
          <a:p>
            <a:pPr>
              <a:defRPr b="1"/>
            </a:pPr>
            <a:endParaRPr lang="de-DE"/>
          </a:p>
        </c:txPr>
        <c:crossAx val="73574272"/>
        <c:crosses val="autoZero"/>
        <c:auto val="1"/>
        <c:lblAlgn val="ctr"/>
        <c:lblOffset val="100"/>
      </c:catAx>
      <c:valAx>
        <c:axId val="73574272"/>
        <c:scaling>
          <c:orientation val="minMax"/>
        </c:scaling>
        <c:axPos val="b"/>
        <c:majorGridlines/>
        <c:numFmt formatCode="General" sourceLinked="1"/>
        <c:tickLblPos val="nextTo"/>
        <c:crossAx val="73572736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22" y="6101294"/>
            <a:ext cx="2297038" cy="712082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972164" y="6453336"/>
            <a:ext cx="3256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smtClean="0">
                <a:solidFill>
                  <a:srgbClr val="246A58"/>
                </a:solidFill>
                <a:latin typeface="Myriad Pro" pitchFamily="34" charset="0"/>
              </a:rPr>
              <a:t>Data </a:t>
            </a:r>
            <a:r>
              <a:rPr lang="de-DE" sz="1100" b="1" dirty="0" err="1" smtClean="0">
                <a:solidFill>
                  <a:srgbClr val="246A58"/>
                </a:solidFill>
                <a:latin typeface="Myriad Pro" pitchFamily="34" charset="0"/>
              </a:rPr>
              <a:t>evaluation</a:t>
            </a:r>
            <a:r>
              <a:rPr lang="de-DE" sz="1100" b="1" dirty="0" smtClean="0">
                <a:solidFill>
                  <a:srgbClr val="246A58"/>
                </a:solidFill>
                <a:latin typeface="Myriad Pro" pitchFamily="34" charset="0"/>
              </a:rPr>
              <a:t> Meeting Helsinki, 20 March 2012</a:t>
            </a:r>
            <a:endParaRPr lang="de-DE" sz="11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980" r="73369"/>
          <a:stretch/>
        </p:blipFill>
        <p:spPr>
          <a:xfrm>
            <a:off x="2339752" y="6557580"/>
            <a:ext cx="611710" cy="24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603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9882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3226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9369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9120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5198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7837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7834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1047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6733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3544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E2565-0400-4A85-ADE7-93DA985745A5}" type="datetimeFigureOut">
              <a:rPr lang="de-DE" smtClean="0"/>
              <a:pPr/>
              <a:t>05.04.2012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E5F88-B18F-479C-9796-A54536753B8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57520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30016" y="1700808"/>
            <a:ext cx="545435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46A58"/>
                </a:solidFill>
                <a:latin typeface="Myriad Pro" pitchFamily="34" charset="0"/>
              </a:rPr>
              <a:t>Forest monitoring </a:t>
            </a:r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</a:p>
          <a:p>
            <a:endParaRPr lang="en-US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sz="2000" i="1" dirty="0" smtClean="0">
                <a:solidFill>
                  <a:srgbClr val="246A58"/>
                </a:solidFill>
                <a:latin typeface="Myriad Pro" pitchFamily="34" charset="0"/>
              </a:rPr>
              <a:t>Richard Fischer, </a:t>
            </a:r>
            <a:r>
              <a:rPr lang="en-US" sz="2000" i="1" dirty="0" err="1" smtClean="0">
                <a:solidFill>
                  <a:srgbClr val="246A58"/>
                </a:solidFill>
                <a:latin typeface="Myriad Pro" pitchFamily="34" charset="0"/>
              </a:rPr>
              <a:t>vTI</a:t>
            </a:r>
            <a:r>
              <a:rPr lang="en-US" sz="2000" i="1" dirty="0" smtClean="0">
                <a:solidFill>
                  <a:srgbClr val="246A58"/>
                </a:solidFill>
                <a:latin typeface="Myriad Pro" pitchFamily="34" charset="0"/>
              </a:rPr>
              <a:t> Hamburg</a:t>
            </a:r>
          </a:p>
          <a:p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pPr marL="514350" lvl="0" indent="-514350">
              <a:buFont typeface="+mj-lt"/>
              <a:buAutoNum type="romanUcPeriod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Status of the ICP Forests / </a:t>
            </a:r>
            <a:r>
              <a:rPr lang="en-US" sz="2000" dirty="0" err="1">
                <a:solidFill>
                  <a:srgbClr val="246A58"/>
                </a:solidFill>
                <a:latin typeface="Myriad Pro" pitchFamily="34" charset="0"/>
              </a:rPr>
              <a:t>FutMon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 database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514350" lvl="0" indent="-514350">
              <a:buFont typeface="+mj-lt"/>
              <a:buAutoNum type="romanUcPeriod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Problems/pitfalls identified in the data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514350" lvl="0" indent="-514350">
              <a:buFont typeface="+mj-lt"/>
              <a:buAutoNum type="romanUcPeriod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Additional data sets (</a:t>
            </a:r>
            <a:r>
              <a:rPr lang="en-US" sz="2000" dirty="0" err="1" smtClean="0">
                <a:solidFill>
                  <a:srgbClr val="246A58"/>
                </a:solidFill>
                <a:latin typeface="Myriad Pro" pitchFamily="34" charset="0"/>
              </a:rPr>
              <a:t>BioSoil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data, treatment of aggregated “results” data)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Overview on data disseminated since 27</a:t>
            </a:r>
            <a:r>
              <a:rPr lang="en-US" sz="2000" baseline="30000" dirty="0">
                <a:solidFill>
                  <a:srgbClr val="246A58"/>
                </a:solidFill>
                <a:latin typeface="Myriad Pro" pitchFamily="34" charset="0"/>
              </a:rPr>
              <a:t>th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 Task Force Meeting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11760" y="692696"/>
            <a:ext cx="64807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Data  submission  for  2011</a:t>
            </a:r>
          </a:p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Intensive Monitoring Data</a:t>
            </a:r>
          </a:p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will be delayed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Formats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will remain rather unchanged</a:t>
            </a:r>
          </a:p>
          <a:p>
            <a:endParaRPr lang="en-US" sz="2000" b="1" dirty="0" smtClean="0">
              <a:solidFill>
                <a:srgbClr val="246A58"/>
              </a:solidFill>
              <a:latin typeface="Myriad Pro" pitchFamily="34" charset="0"/>
            </a:endParaRPr>
          </a:p>
          <a:p>
            <a:endParaRPr lang="en-US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Additional activities: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err="1" smtClean="0">
                <a:solidFill>
                  <a:srgbClr val="246A58"/>
                </a:solidFill>
                <a:latin typeface="Myriad Pro" pitchFamily="34" charset="0"/>
              </a:rPr>
              <a:t>BioSoil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– 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Soil no capacities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err="1" smtClean="0">
                <a:solidFill>
                  <a:srgbClr val="246A58"/>
                </a:solidFill>
                <a:latin typeface="Myriad Pro" pitchFamily="34" charset="0"/>
              </a:rPr>
              <a:t>BioSoil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– </a:t>
            </a:r>
            <a:r>
              <a:rPr lang="en-US" sz="2000" dirty="0" err="1" smtClean="0">
                <a:solidFill>
                  <a:srgbClr val="246A58"/>
                </a:solidFill>
                <a:latin typeface="Myriad Pro" pitchFamily="34" charset="0"/>
              </a:rPr>
              <a:t>Biodiv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(DBH, deadwood, GV)</a:t>
            </a:r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Aggregated results data base – no capacities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err="1" smtClean="0">
                <a:solidFill>
                  <a:srgbClr val="246A58"/>
                </a:solidFill>
                <a:latin typeface="Myriad Pro" pitchFamily="34" charset="0"/>
              </a:rPr>
              <a:t>WebGIS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 – selected parts and simplified public until Task 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Force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i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cp-forests.net &gt;&gt; scientific publications:</a:t>
            </a:r>
          </a:p>
          <a:p>
            <a:pPr marL="800100" lvl="1" indent="-342900"/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l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ist of 100 reviewed publications =&gt; add more</a:t>
            </a:r>
          </a:p>
          <a:p>
            <a:pPr marL="800100" lvl="1" indent="-342900"/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Technical specifications</a:t>
            </a:r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: all in one document</a:t>
            </a:r>
            <a:endParaRPr lang="de-DE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  <a:p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1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547664" y="188640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Data requests/dissemination since  August 2011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8746" y="644177"/>
            <a:ext cx="6797675" cy="494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1547664" y="5621178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246A58"/>
                </a:solidFill>
                <a:latin typeface="Myriad Pro" pitchFamily="34" charset="0"/>
              </a:rPr>
              <a:t>Plus internal access  to all EP/WG chairs</a:t>
            </a:r>
          </a:p>
        </p:txBody>
      </p:sp>
    </p:spTree>
    <p:extLst>
      <p:ext uri="{BB962C8B-B14F-4D97-AF65-F5344CB8AC3E}">
        <p14:creationId xmlns:p14="http://schemas.microsoft.com/office/powerpoint/2010/main" xmlns="" val="118846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619672" y="1196752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N of requests for data from single surveys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1308" y="1700808"/>
            <a:ext cx="6399084" cy="385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303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11760" y="692696"/>
            <a:ext cx="648072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For today:</a:t>
            </a: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5 min presentation = 3 slides</a:t>
            </a: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10 min presentation= 5 slides</a:t>
            </a: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Show your “project”</a:t>
            </a: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Show your face</a:t>
            </a: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Use it as a “evaluation fair”</a:t>
            </a:r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Let me know your data needs (coffee break or e-mail)</a:t>
            </a: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Establish your </a:t>
            </a:r>
            <a:r>
              <a:rPr lang="en-US" sz="2400" dirty="0" err="1" smtClean="0">
                <a:solidFill>
                  <a:srgbClr val="246A58"/>
                </a:solidFill>
                <a:latin typeface="Myriad Pro" pitchFamily="34" charset="0"/>
              </a:rPr>
              <a:t>cooperations</a:t>
            </a:r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 and synergies in the coffee breaks or via mail</a:t>
            </a:r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1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11760" y="692696"/>
            <a:ext cx="648072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Short term scientific missions</a:t>
            </a:r>
          </a:p>
          <a:p>
            <a:pPr marL="342900" indent="-342900"/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COST FP0903:</a:t>
            </a: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Deadline today !!</a:t>
            </a: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Travel costs and grants for up to two months</a:t>
            </a: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Early stage researchers</a:t>
            </a:r>
          </a:p>
          <a:p>
            <a:pPr marL="342900" indent="-342900"/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246A58"/>
                </a:solidFill>
                <a:latin typeface="Myriad Pro" pitchFamily="34" charset="0"/>
              </a:rPr>
              <a:t>Submit and let me know</a:t>
            </a:r>
            <a:endParaRPr lang="en-US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endParaRPr lang="en-US" sz="2000" dirty="0" smtClean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1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141984" y="1700808"/>
            <a:ext cx="6030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I./II. Status and problems</a:t>
            </a:r>
          </a:p>
          <a:p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Data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submission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Level I 2011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finalized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,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evaluations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ongoing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,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re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-submission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ongoing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if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implausible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are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occurring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Data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submission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Level II 2010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finalized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QA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forms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2009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re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-submission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finalized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(Initiative Working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group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QA)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New: EPs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are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embarking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work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with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the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data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Re-submission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daily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 </a:t>
            </a:r>
            <a:r>
              <a:rPr lang="de-DE" sz="2000" dirty="0" err="1" smtClean="0">
                <a:solidFill>
                  <a:srgbClr val="246A58"/>
                </a:solidFill>
                <a:latin typeface="Myriad Pro" pitchFamily="34" charset="0"/>
              </a:rPr>
              <a:t>business</a:t>
            </a:r>
            <a:r>
              <a:rPr lang="de-DE" sz="2000" dirty="0" smtClean="0">
                <a:solidFill>
                  <a:srgbClr val="246A58"/>
                </a:solidFill>
                <a:latin typeface="Myriad Pro" pitchFamily="34" charset="0"/>
              </a:rPr>
              <a:t>! </a:t>
            </a:r>
            <a:endParaRPr lang="de-DE" sz="2000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11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051720" y="908720"/>
            <a:ext cx="63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N Level II plots with data submission 2010, per survey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6098" y="1628800"/>
            <a:ext cx="637238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866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051720" y="724634"/>
            <a:ext cx="63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N Level II plots with data submission 2010, per survey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12968" cy="3928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42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051720" y="724634"/>
            <a:ext cx="63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N Level I plots with data submission 2011, defoliation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86788220"/>
              </p:ext>
            </p:extLst>
          </p:nvPr>
        </p:nvGraphicFramePr>
        <p:xfrm>
          <a:off x="467544" y="1155948"/>
          <a:ext cx="7992888" cy="4955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feil nach oben 1"/>
          <p:cNvSpPr/>
          <p:nvPr/>
        </p:nvSpPr>
        <p:spPr>
          <a:xfrm>
            <a:off x="1141905" y="5949280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oben 6"/>
          <p:cNvSpPr/>
          <p:nvPr/>
        </p:nvSpPr>
        <p:spPr>
          <a:xfrm>
            <a:off x="5004048" y="5964485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oben 7"/>
          <p:cNvSpPr/>
          <p:nvPr/>
        </p:nvSpPr>
        <p:spPr>
          <a:xfrm>
            <a:off x="6732240" y="5949280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oben 8"/>
          <p:cNvSpPr/>
          <p:nvPr/>
        </p:nvSpPr>
        <p:spPr>
          <a:xfrm>
            <a:off x="8100392" y="5964485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oben 9"/>
          <p:cNvSpPr/>
          <p:nvPr/>
        </p:nvSpPr>
        <p:spPr>
          <a:xfrm>
            <a:off x="4355976" y="5963877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oben 10"/>
          <p:cNvSpPr/>
          <p:nvPr/>
        </p:nvSpPr>
        <p:spPr>
          <a:xfrm>
            <a:off x="6012160" y="5964485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oben 11"/>
          <p:cNvSpPr/>
          <p:nvPr/>
        </p:nvSpPr>
        <p:spPr>
          <a:xfrm>
            <a:off x="5796136" y="5983535"/>
            <a:ext cx="117727" cy="216024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oben 12"/>
          <p:cNvSpPr/>
          <p:nvPr/>
        </p:nvSpPr>
        <p:spPr>
          <a:xfrm>
            <a:off x="1547664" y="5949280"/>
            <a:ext cx="117727" cy="216024"/>
          </a:xfrm>
          <a:prstGeom prst="upArrow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5742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141984" y="1732746"/>
            <a:ext cx="63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N Level I plots linked to NFI, 2011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21720"/>
            <a:ext cx="7704856" cy="101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66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3635896" y="724634"/>
            <a:ext cx="4176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% Level I plots per forest type 2011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44088478"/>
              </p:ext>
            </p:extLst>
          </p:nvPr>
        </p:nvGraphicFramePr>
        <p:xfrm>
          <a:off x="504925" y="1412776"/>
          <a:ext cx="784887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666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11760" y="260648"/>
            <a:ext cx="52565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246A58"/>
                </a:solidFill>
                <a:latin typeface="Myriad Pro" pitchFamily="34" charset="0"/>
              </a:rPr>
              <a:t>Depo</a:t>
            </a:r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 data 2009 submissions in 2012,  Level II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9740" y="908720"/>
            <a:ext cx="5056596" cy="513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08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11760" y="1156682"/>
            <a:ext cx="4608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46A58"/>
                </a:solidFill>
                <a:latin typeface="Myriad Pro" pitchFamily="34" charset="0"/>
              </a:rPr>
              <a:t>Soil data submissions in 2012,  Level II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44824"/>
            <a:ext cx="5101718" cy="330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00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Bildschirmpräsentation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Richard Fischer (3)</dc:creator>
  <cp:lastModifiedBy>Fischer</cp:lastModifiedBy>
  <cp:revision>13</cp:revision>
  <dcterms:created xsi:type="dcterms:W3CDTF">2012-03-15T10:41:44Z</dcterms:created>
  <dcterms:modified xsi:type="dcterms:W3CDTF">2012-04-05T05:27:57Z</dcterms:modified>
</cp:coreProperties>
</file>