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95" r:id="rId3"/>
    <p:sldId id="298" r:id="rId4"/>
    <p:sldId id="303" r:id="rId5"/>
    <p:sldId id="300" r:id="rId6"/>
    <p:sldId id="299" r:id="rId7"/>
    <p:sldId id="301" r:id="rId8"/>
    <p:sldId id="302" r:id="rId9"/>
  </p:sldIdLst>
  <p:sldSz cx="9144000" cy="6858000" type="screen4x3"/>
  <p:notesSz cx="6858000" cy="96377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8F8F8"/>
    <a:srgbClr val="E6E3D6"/>
    <a:srgbClr val="009900"/>
    <a:srgbClr val="339933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1032" y="-102"/>
      </p:cViewPr>
      <p:guideLst>
        <p:guide orient="horz" pos="303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60" tIns="46680" rIns="93360" bIns="46680" numCol="1" anchor="t" anchorCtr="0" compatLnSpc="1">
            <a:prstTxWarp prst="textNoShape">
              <a:avLst/>
            </a:prstTxWarp>
          </a:bodyPr>
          <a:lstStyle>
            <a:lvl1pPr defTabSz="933450" eaLnBrk="0" hangingPunct="0">
              <a:defRPr sz="1200"/>
            </a:lvl1pPr>
          </a:lstStyle>
          <a:p>
            <a:endParaRPr lang="sl-SI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60" tIns="46680" rIns="93360" bIns="46680" numCol="1" anchor="t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200"/>
            </a:lvl1pPr>
          </a:lstStyle>
          <a:p>
            <a:endParaRPr lang="sl-SI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55113"/>
            <a:ext cx="29718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60" tIns="46680" rIns="93360" bIns="46680" numCol="1" anchor="b" anchorCtr="0" compatLnSpc="1">
            <a:prstTxWarp prst="textNoShape">
              <a:avLst/>
            </a:prstTxWarp>
          </a:bodyPr>
          <a:lstStyle>
            <a:lvl1pPr defTabSz="933450" eaLnBrk="0" hangingPunct="0">
              <a:defRPr sz="1200"/>
            </a:lvl1pPr>
          </a:lstStyle>
          <a:p>
            <a:endParaRPr lang="sl-SI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155113"/>
            <a:ext cx="29718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60" tIns="46680" rIns="93360" bIns="46680" numCol="1" anchor="b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200"/>
            </a:lvl1pPr>
          </a:lstStyle>
          <a:p>
            <a:fld id="{B973E073-1F65-4571-8229-B98DA8ED6698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1963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sl-SI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sl-SI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9175" y="722313"/>
            <a:ext cx="4819650" cy="3614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575175"/>
            <a:ext cx="5486400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Kliknite, če želite urediti sloge besedila matrice</a:t>
            </a:r>
          </a:p>
          <a:p>
            <a:pPr lvl="1"/>
            <a:r>
              <a:rPr lang="en-US" noProof="0" smtClean="0"/>
              <a:t>Druga raven</a:t>
            </a:r>
          </a:p>
          <a:p>
            <a:pPr lvl="2"/>
            <a:r>
              <a:rPr lang="en-US" noProof="0" smtClean="0"/>
              <a:t>Tretja raven</a:t>
            </a:r>
          </a:p>
          <a:p>
            <a:pPr lvl="3"/>
            <a:r>
              <a:rPr lang="en-US" noProof="0" smtClean="0"/>
              <a:t>Četrta raven</a:t>
            </a:r>
          </a:p>
          <a:p>
            <a:pPr lvl="4"/>
            <a:r>
              <a:rPr lang="en-US" noProof="0" smtClean="0"/>
              <a:t>Peta raven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55113"/>
            <a:ext cx="29718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sl-SI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155113"/>
            <a:ext cx="29718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675A48A-B55B-4164-8A45-C8502CE8F2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792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05A1E893-3D10-4284-9441-42BA74217973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BCAAA9-9A17-448C-AA34-B0A600F74E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410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DDA343-A7DA-45AA-AC7E-701FD4FE21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7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CC586F-7B6E-4DAE-BBE1-D6496F9293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05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77724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2455F-E5DC-49CD-90CF-2BFA925B15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342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647B3-F26E-4165-BF7F-6FB26CB5C0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7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BE1A1A-65A6-4B1E-804F-3AFD814C13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6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52DE30-2206-4C45-BFF2-1769FDF6EB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88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F2D8F5-8865-4C2B-9CA5-621C352E12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26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D93BB6-5BB9-4E6E-9E11-3E9B389159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62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026A64-A59F-41F8-98AB-683FB7AAC8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55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EDC241-B3BC-472E-BE3D-8A8B6FC402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417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2DC6BE-3262-4A7B-B5F2-A116352D6F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4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ahoma" pitchFamily="34" charset="0"/>
              </a:defRPr>
            </a:lvl1pPr>
          </a:lstStyle>
          <a:p>
            <a:fld id="{20494AAA-AC87-470F-B513-3632FA3582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9" name="Line 9"/>
          <p:cNvSpPr>
            <a:spLocks noChangeShapeType="1"/>
          </p:cNvSpPr>
          <p:nvPr/>
        </p:nvSpPr>
        <p:spPr bwMode="auto">
          <a:xfrm>
            <a:off x="152400" y="6096000"/>
            <a:ext cx="7239000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Line 10"/>
          <p:cNvSpPr>
            <a:spLocks noChangeShapeType="1"/>
          </p:cNvSpPr>
          <p:nvPr/>
        </p:nvSpPr>
        <p:spPr bwMode="auto">
          <a:xfrm>
            <a:off x="152400" y="6172200"/>
            <a:ext cx="777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1031" name="Group 16"/>
          <p:cNvGrpSpPr>
            <a:grpSpLocks/>
          </p:cNvGrpSpPr>
          <p:nvPr/>
        </p:nvGrpSpPr>
        <p:grpSpPr bwMode="auto">
          <a:xfrm>
            <a:off x="468313" y="5661025"/>
            <a:ext cx="1066800" cy="1066800"/>
            <a:chOff x="288" y="3552"/>
            <a:chExt cx="672" cy="672"/>
          </a:xfrm>
        </p:grpSpPr>
        <p:sp>
          <p:nvSpPr>
            <p:cNvPr id="1034" name="Rectangle 11"/>
            <p:cNvSpPr>
              <a:spLocks noChangeArrowheads="1"/>
            </p:cNvSpPr>
            <p:nvPr/>
          </p:nvSpPr>
          <p:spPr bwMode="auto">
            <a:xfrm>
              <a:off x="288" y="3552"/>
              <a:ext cx="672" cy="6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sl-SI"/>
            </a:p>
          </p:txBody>
        </p:sp>
        <p:pic>
          <p:nvPicPr>
            <p:cNvPr id="1035" name="Picture 8" descr="GIS-logo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3600"/>
              <a:ext cx="555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2" name="Text Box 14"/>
          <p:cNvSpPr txBox="1">
            <a:spLocks noChangeArrowheads="1"/>
          </p:cNvSpPr>
          <p:nvPr/>
        </p:nvSpPr>
        <p:spPr bwMode="auto">
          <a:xfrm>
            <a:off x="1524000" y="6172200"/>
            <a:ext cx="2101850" cy="3048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400" b="1">
                <a:latin typeface="Arial Narrow" pitchFamily="34" charset="0"/>
              </a:rPr>
              <a:t>Gozdarski inštitut Slovenije</a:t>
            </a:r>
            <a:endParaRPr lang="en-US" sz="1400"/>
          </a:p>
        </p:txBody>
      </p:sp>
      <p:sp>
        <p:nvSpPr>
          <p:cNvPr id="1033" name="Text Box 15"/>
          <p:cNvSpPr txBox="1">
            <a:spLocks noChangeArrowheads="1"/>
          </p:cNvSpPr>
          <p:nvPr/>
        </p:nvSpPr>
        <p:spPr bwMode="auto">
          <a:xfrm>
            <a:off x="1524000" y="6324600"/>
            <a:ext cx="2171700" cy="3048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400" i="1"/>
              <a:t>Slovenian Forestry Institute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971550" y="1268413"/>
            <a:ext cx="72009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400" b="1">
                <a:latin typeface="Arial" charset="0"/>
              </a:rPr>
              <a:t>Phenological data in the Forest Monitoring Information System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943100" y="4772025"/>
            <a:ext cx="5256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l-SI">
                <a:latin typeface="Arial" charset="0"/>
              </a:rPr>
              <a:t>Urša Vilhar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600" b="1" dirty="0"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latin typeface="Arial" charset="0"/>
              </a:rPr>
              <a:t>“ </a:t>
            </a:r>
            <a:r>
              <a:rPr lang="en-US" sz="1600" b="1" dirty="0" smtClean="0">
                <a:latin typeface="Arial" charset="0"/>
              </a:rPr>
              <a:t>20. </a:t>
            </a:r>
            <a:r>
              <a:rPr lang="sl-SI" sz="1600" b="1" dirty="0" smtClean="0">
                <a:latin typeface="Arial" charset="0"/>
              </a:rPr>
              <a:t>3.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2012</a:t>
            </a:r>
            <a:r>
              <a:rPr lang="sl-SI" sz="1600" b="1" dirty="0">
                <a:latin typeface="Arial" charset="0"/>
              </a:rPr>
              <a:t>, </a:t>
            </a:r>
            <a:r>
              <a:rPr lang="en-US" sz="1600" b="1" dirty="0">
                <a:latin typeface="Arial" charset="0"/>
              </a:rPr>
              <a:t>Helsinki</a:t>
            </a:r>
            <a:endParaRPr lang="sl-SI" sz="1600" b="1" dirty="0">
              <a:latin typeface="Arial" charset="0"/>
            </a:endParaRPr>
          </a:p>
        </p:txBody>
      </p:sp>
      <p:sp>
        <p:nvSpPr>
          <p:cNvPr id="2053" name="Text Box 2"/>
          <p:cNvSpPr txBox="1">
            <a:spLocks noChangeArrowheads="1"/>
          </p:cNvSpPr>
          <p:nvPr/>
        </p:nvSpPr>
        <p:spPr bwMode="auto">
          <a:xfrm>
            <a:off x="971550" y="3765550"/>
            <a:ext cx="7200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l-SI" sz="3600">
                <a:latin typeface="Arial" charset="0"/>
              </a:rPr>
              <a:t>Draft report</a:t>
            </a:r>
            <a:endParaRPr lang="en-US" sz="3600">
              <a:latin typeface="Arial" charset="0"/>
            </a:endParaRPr>
          </a:p>
        </p:txBody>
      </p:sp>
      <p:pic>
        <p:nvPicPr>
          <p:cNvPr id="20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5" y="4221163"/>
            <a:ext cx="1500188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H:\My Pictures\bukev_izbor\IMG_17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138" y="4316413"/>
            <a:ext cx="1331912" cy="177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Content Placeholder 7"/>
          <p:cNvSpPr>
            <a:spLocks noGrp="1"/>
          </p:cNvSpPr>
          <p:nvPr>
            <p:ph idx="1"/>
          </p:nvPr>
        </p:nvSpPr>
        <p:spPr>
          <a:xfrm>
            <a:off x="395536" y="1909937"/>
            <a:ext cx="7772400" cy="3294062"/>
          </a:xfrm>
        </p:spPr>
        <p:txBody>
          <a:bodyPr/>
          <a:lstStyle/>
          <a:p>
            <a:r>
              <a:rPr lang="en-US" sz="2400" dirty="0" smtClean="0">
                <a:latin typeface="Arial" charset="0"/>
                <a:cs typeface="Arial" charset="0"/>
              </a:rPr>
              <a:t>from the year 2002 till 2010</a:t>
            </a:r>
            <a:r>
              <a:rPr lang="sl-SI" sz="2400" dirty="0" smtClean="0">
                <a:latin typeface="Arial" charset="0"/>
                <a:cs typeface="Arial" charset="0"/>
              </a:rPr>
              <a:t>: </a:t>
            </a:r>
            <a:r>
              <a:rPr lang="en-US" sz="2400" dirty="0" smtClean="0">
                <a:latin typeface="Arial" charset="0"/>
                <a:cs typeface="Arial" charset="0"/>
              </a:rPr>
              <a:t>9 years</a:t>
            </a:r>
            <a:endParaRPr lang="sl-SI" sz="2400" dirty="0" smtClean="0">
              <a:latin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cs typeface="Arial" charset="0"/>
              </a:rPr>
              <a:t>all together 18 countries reported on </a:t>
            </a:r>
            <a:r>
              <a:rPr lang="en-US" sz="2400" dirty="0" err="1" smtClean="0">
                <a:latin typeface="Arial" charset="0"/>
                <a:cs typeface="Arial" charset="0"/>
              </a:rPr>
              <a:t>phenological</a:t>
            </a:r>
            <a:r>
              <a:rPr lang="en-US" sz="2400" dirty="0" smtClean="0">
                <a:latin typeface="Arial" charset="0"/>
                <a:cs typeface="Arial" charset="0"/>
              </a:rPr>
              <a:t> observations</a:t>
            </a:r>
            <a:endParaRPr lang="sl-SI" sz="2400" dirty="0" smtClean="0">
              <a:latin typeface="Arial" charset="0"/>
              <a:cs typeface="Arial" charset="0"/>
            </a:endParaRPr>
          </a:p>
          <a:p>
            <a:endParaRPr lang="sl-SI" sz="1000" dirty="0" smtClean="0">
              <a:latin typeface="Arial" charset="0"/>
              <a:cs typeface="Arial" charset="0"/>
            </a:endParaRPr>
          </a:p>
          <a:p>
            <a:r>
              <a:rPr lang="sl-SI" sz="2400" dirty="0" smtClean="0">
                <a:latin typeface="Arial" charset="0"/>
                <a:cs typeface="Arial" charset="0"/>
              </a:rPr>
              <a:t>1</a:t>
            </a:r>
            <a:r>
              <a:rPr lang="en-US" sz="2400" dirty="0" smtClean="0">
                <a:latin typeface="Arial" charset="0"/>
                <a:cs typeface="Arial" charset="0"/>
              </a:rPr>
              <a:t>3 countries </a:t>
            </a:r>
            <a:r>
              <a:rPr lang="sl-SI" sz="2400" dirty="0" smtClean="0">
                <a:latin typeface="Arial" charset="0"/>
                <a:cs typeface="Arial" charset="0"/>
              </a:rPr>
              <a:t>- </a:t>
            </a:r>
            <a:r>
              <a:rPr lang="en-US" sz="2400" dirty="0" smtClean="0">
                <a:latin typeface="Arial" charset="0"/>
                <a:cs typeface="Arial" charset="0"/>
              </a:rPr>
              <a:t>extensive </a:t>
            </a:r>
            <a:r>
              <a:rPr lang="en-US" sz="2400" dirty="0" err="1" smtClean="0">
                <a:latin typeface="Arial" charset="0"/>
                <a:cs typeface="Arial" charset="0"/>
              </a:rPr>
              <a:t>phenological</a:t>
            </a:r>
            <a:r>
              <a:rPr lang="en-US" sz="2400" dirty="0" smtClean="0">
                <a:latin typeface="Arial" charset="0"/>
                <a:cs typeface="Arial" charset="0"/>
              </a:rPr>
              <a:t> observations</a:t>
            </a:r>
            <a:endParaRPr lang="sl-SI" sz="2400" dirty="0" smtClean="0">
              <a:latin typeface="Arial" charset="0"/>
              <a:cs typeface="Arial" charset="0"/>
            </a:endParaRPr>
          </a:p>
          <a:p>
            <a:r>
              <a:rPr lang="sl-SI" sz="2400" dirty="0" smtClean="0">
                <a:latin typeface="Arial" charset="0"/>
                <a:cs typeface="Arial" charset="0"/>
              </a:rPr>
              <a:t>1</a:t>
            </a:r>
            <a:r>
              <a:rPr lang="en-US" sz="2400" dirty="0" smtClean="0">
                <a:latin typeface="Arial" charset="0"/>
                <a:cs typeface="Arial" charset="0"/>
              </a:rPr>
              <a:t>3 countries </a:t>
            </a:r>
            <a:r>
              <a:rPr lang="sl-SI" sz="2400" dirty="0" smtClean="0">
                <a:latin typeface="Arial" charset="0"/>
                <a:cs typeface="Arial" charset="0"/>
              </a:rPr>
              <a:t>- </a:t>
            </a:r>
            <a:r>
              <a:rPr lang="en-US" sz="2400" dirty="0" smtClean="0">
                <a:latin typeface="Arial" charset="0"/>
                <a:cs typeface="Arial" charset="0"/>
              </a:rPr>
              <a:t>intensive </a:t>
            </a:r>
            <a:r>
              <a:rPr lang="en-US" sz="2400" dirty="0" err="1" smtClean="0">
                <a:latin typeface="Arial" charset="0"/>
                <a:cs typeface="Arial" charset="0"/>
              </a:rPr>
              <a:t>phenological</a:t>
            </a:r>
            <a:r>
              <a:rPr lang="en-US" sz="2400" dirty="0" smtClean="0">
                <a:latin typeface="Arial" charset="0"/>
                <a:cs typeface="Arial" charset="0"/>
              </a:rPr>
              <a:t> observations</a:t>
            </a:r>
            <a:endParaRPr lang="sl-SI" sz="2400" dirty="0" smtClean="0">
              <a:latin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cs typeface="Arial" charset="0"/>
              </a:rPr>
              <a:t>8 countries </a:t>
            </a:r>
            <a:r>
              <a:rPr lang="sl-SI" sz="2400" dirty="0" smtClean="0">
                <a:latin typeface="Arial" charset="0"/>
                <a:cs typeface="Arial" charset="0"/>
              </a:rPr>
              <a:t>- </a:t>
            </a:r>
            <a:r>
              <a:rPr lang="en-US" sz="2400" dirty="0" smtClean="0">
                <a:latin typeface="Arial" charset="0"/>
                <a:cs typeface="Arial" charset="0"/>
              </a:rPr>
              <a:t>intensive and extensive observations, which were not necessarily from the same plots.</a:t>
            </a:r>
          </a:p>
          <a:p>
            <a:endParaRPr lang="sl-SI" sz="2400" dirty="0" smtClean="0">
              <a:latin typeface="Arial" charset="0"/>
              <a:cs typeface="Arial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600" b="1" dirty="0"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latin typeface="Arial" charset="0"/>
              </a:rPr>
              <a:t>“ </a:t>
            </a:r>
            <a:r>
              <a:rPr lang="en-US" sz="1600" b="1" dirty="0" smtClean="0">
                <a:latin typeface="Arial" charset="0"/>
              </a:rPr>
              <a:t>20. </a:t>
            </a:r>
            <a:r>
              <a:rPr lang="sl-SI" sz="1600" b="1" dirty="0" smtClean="0">
                <a:latin typeface="Arial" charset="0"/>
              </a:rPr>
              <a:t>3.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2012</a:t>
            </a:r>
            <a:r>
              <a:rPr lang="sl-SI" sz="1600" b="1" dirty="0">
                <a:latin typeface="Arial" charset="0"/>
              </a:rPr>
              <a:t>, </a:t>
            </a:r>
            <a:r>
              <a:rPr lang="en-US" sz="1600" b="1" dirty="0">
                <a:latin typeface="Arial" charset="0"/>
              </a:rPr>
              <a:t>Helsinki</a:t>
            </a:r>
            <a:endParaRPr lang="sl-SI" sz="1600" b="1" dirty="0">
              <a:latin typeface="Arial" charset="0"/>
            </a:endParaRPr>
          </a:p>
        </p:txBody>
      </p:sp>
      <p:sp>
        <p:nvSpPr>
          <p:cNvPr id="3077" name="Title 3"/>
          <p:cNvSpPr>
            <a:spLocks noGrp="1"/>
          </p:cNvSpPr>
          <p:nvPr>
            <p:ph type="title"/>
          </p:nvPr>
        </p:nvSpPr>
        <p:spPr>
          <a:xfrm>
            <a:off x="577850" y="548680"/>
            <a:ext cx="7772400" cy="914400"/>
          </a:xfrm>
        </p:spPr>
        <p:txBody>
          <a:bodyPr/>
          <a:lstStyle/>
          <a:p>
            <a:r>
              <a:rPr lang="sl-SI" sz="2800" dirty="0" smtClean="0">
                <a:latin typeface="Arial" charset="0"/>
                <a:cs typeface="Arial" charset="0"/>
              </a:rPr>
              <a:t>P</a:t>
            </a:r>
            <a:r>
              <a:rPr lang="en-US" sz="2800" dirty="0" err="1" smtClean="0">
                <a:latin typeface="Arial" charset="0"/>
                <a:cs typeface="Arial" charset="0"/>
              </a:rPr>
              <a:t>henological</a:t>
            </a:r>
            <a:r>
              <a:rPr lang="en-US" sz="2800" dirty="0" smtClean="0">
                <a:latin typeface="Arial" charset="0"/>
                <a:cs typeface="Arial" charset="0"/>
              </a:rPr>
              <a:t> data </a:t>
            </a:r>
            <a:r>
              <a:rPr lang="sl-SI" sz="2800" dirty="0" smtClean="0">
                <a:latin typeface="Arial" charset="0"/>
                <a:cs typeface="Arial" charset="0"/>
              </a:rPr>
              <a:t>in </a:t>
            </a:r>
            <a:r>
              <a:rPr lang="en-US" sz="2800" dirty="0" smtClean="0">
                <a:latin typeface="Arial" charset="0"/>
                <a:cs typeface="Arial" charset="0"/>
              </a:rPr>
              <a:t>the Forest Monitoring Information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5800" y="2420938"/>
            <a:ext cx="7772400" cy="31686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400" dirty="0" smtClean="0">
                <a:latin typeface="Arial" charset="0"/>
                <a:cs typeface="Arial" charset="0"/>
              </a:rPr>
              <a:t>The longest data series</a:t>
            </a:r>
            <a:r>
              <a:rPr lang="sl-SI" sz="2400" dirty="0" smtClean="0">
                <a:latin typeface="Arial" charset="0"/>
                <a:cs typeface="Arial" charset="0"/>
              </a:rPr>
              <a:t>:</a:t>
            </a:r>
          </a:p>
          <a:p>
            <a:pPr marL="0" indent="0">
              <a:buFontTx/>
              <a:buNone/>
            </a:pPr>
            <a:endParaRPr lang="sl-SI" sz="1000" dirty="0" smtClean="0">
              <a:latin typeface="Arial" charset="0"/>
              <a:cs typeface="Arial" charset="0"/>
            </a:endParaRPr>
          </a:p>
          <a:p>
            <a:pPr marL="0" indent="0"/>
            <a:r>
              <a:rPr lang="sl-SI" sz="2400" dirty="0" smtClean="0">
                <a:latin typeface="Arial" charset="0"/>
                <a:cs typeface="Arial" charset="0"/>
              </a:rPr>
              <a:t>  </a:t>
            </a:r>
            <a:r>
              <a:rPr lang="en-US" sz="2400" dirty="0" smtClean="0">
                <a:latin typeface="Arial" charset="0"/>
                <a:cs typeface="Arial" charset="0"/>
              </a:rPr>
              <a:t>France (</a:t>
            </a:r>
            <a:r>
              <a:rPr lang="en-US" sz="2400" dirty="0" smtClean="0">
                <a:latin typeface="Arial" charset="0"/>
                <a:cs typeface="Arial" charset="0"/>
              </a:rPr>
              <a:t>2003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-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2009</a:t>
            </a:r>
            <a:r>
              <a:rPr lang="en-US" sz="2400" dirty="0" smtClean="0">
                <a:latin typeface="Arial" charset="0"/>
                <a:cs typeface="Arial" charset="0"/>
              </a:rPr>
              <a:t>)</a:t>
            </a:r>
            <a:r>
              <a:rPr lang="sl-SI" sz="2400" dirty="0" smtClean="0">
                <a:latin typeface="Arial" charset="0"/>
                <a:cs typeface="Arial" charset="0"/>
              </a:rPr>
              <a:t> - </a:t>
            </a:r>
            <a:r>
              <a:rPr lang="en-US" sz="2400" dirty="0" smtClean="0">
                <a:latin typeface="Arial" charset="0"/>
                <a:cs typeface="Arial" charset="0"/>
              </a:rPr>
              <a:t>extensive observations</a:t>
            </a:r>
            <a:endParaRPr lang="sl-SI" sz="2400" dirty="0" smtClean="0">
              <a:latin typeface="Arial" charset="0"/>
              <a:cs typeface="Arial" charset="0"/>
            </a:endParaRPr>
          </a:p>
          <a:p>
            <a:pPr marL="0" indent="0"/>
            <a:r>
              <a:rPr lang="sl-SI" sz="2400" dirty="0" smtClean="0">
                <a:latin typeface="Arial" charset="0"/>
                <a:cs typeface="Arial" charset="0"/>
              </a:rPr>
              <a:t>  </a:t>
            </a:r>
            <a:r>
              <a:rPr lang="en-US" sz="2400" dirty="0" smtClean="0">
                <a:latin typeface="Arial" charset="0"/>
                <a:cs typeface="Arial" charset="0"/>
              </a:rPr>
              <a:t>Germany (</a:t>
            </a:r>
            <a:r>
              <a:rPr lang="en-US" sz="2400" dirty="0" smtClean="0">
                <a:latin typeface="Arial" charset="0"/>
                <a:cs typeface="Arial" charset="0"/>
              </a:rPr>
              <a:t>2002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-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2010</a:t>
            </a:r>
            <a:r>
              <a:rPr lang="en-US" sz="2400" dirty="0" smtClean="0">
                <a:latin typeface="Arial" charset="0"/>
                <a:cs typeface="Arial" charset="0"/>
              </a:rPr>
              <a:t>) </a:t>
            </a:r>
            <a:r>
              <a:rPr lang="sl-SI" sz="2400" dirty="0" smtClean="0">
                <a:latin typeface="Arial" charset="0"/>
                <a:cs typeface="Arial" charset="0"/>
              </a:rPr>
              <a:t>- </a:t>
            </a:r>
            <a:r>
              <a:rPr lang="en-US" sz="2400" dirty="0" smtClean="0">
                <a:latin typeface="Arial" charset="0"/>
                <a:cs typeface="Arial" charset="0"/>
              </a:rPr>
              <a:t>extensive observations </a:t>
            </a:r>
            <a:endParaRPr lang="sl-SI" sz="2400" dirty="0" smtClean="0">
              <a:latin typeface="Arial" charset="0"/>
              <a:cs typeface="Arial" charset="0"/>
            </a:endParaRPr>
          </a:p>
          <a:p>
            <a:pPr marL="0" indent="0"/>
            <a:r>
              <a:rPr lang="sl-SI" sz="2400" dirty="0" smtClean="0">
                <a:latin typeface="Arial" charset="0"/>
                <a:cs typeface="Arial" charset="0"/>
              </a:rPr>
              <a:t>  </a:t>
            </a:r>
            <a:r>
              <a:rPr lang="en-US" sz="2400" dirty="0" smtClean="0">
                <a:latin typeface="Arial" charset="0"/>
                <a:cs typeface="Arial" charset="0"/>
              </a:rPr>
              <a:t>Italy (</a:t>
            </a:r>
            <a:r>
              <a:rPr lang="en-US" sz="2400" dirty="0" smtClean="0">
                <a:latin typeface="Arial" charset="0"/>
                <a:cs typeface="Arial" charset="0"/>
              </a:rPr>
              <a:t>2004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-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2009</a:t>
            </a:r>
            <a:r>
              <a:rPr lang="en-US" sz="2400" dirty="0" smtClean="0">
                <a:latin typeface="Arial" charset="0"/>
                <a:cs typeface="Arial" charset="0"/>
              </a:rPr>
              <a:t>)</a:t>
            </a:r>
            <a:r>
              <a:rPr lang="sl-SI" sz="2400" dirty="0" smtClean="0">
                <a:latin typeface="Arial" charset="0"/>
                <a:cs typeface="Arial" charset="0"/>
              </a:rPr>
              <a:t> - </a:t>
            </a:r>
            <a:r>
              <a:rPr lang="en-US" sz="2400" dirty="0" smtClean="0">
                <a:latin typeface="Arial" charset="0"/>
                <a:cs typeface="Arial" charset="0"/>
              </a:rPr>
              <a:t>extensive observations</a:t>
            </a:r>
            <a:endParaRPr lang="sl-SI" sz="2400" dirty="0" smtClean="0">
              <a:latin typeface="Arial" charset="0"/>
              <a:cs typeface="Arial" charset="0"/>
            </a:endParaRPr>
          </a:p>
          <a:p>
            <a:pPr marL="0" indent="0"/>
            <a:r>
              <a:rPr lang="sl-SI" sz="2400" dirty="0" smtClean="0">
                <a:latin typeface="Arial" charset="0"/>
                <a:cs typeface="Arial" charset="0"/>
              </a:rPr>
              <a:t>  </a:t>
            </a:r>
            <a:r>
              <a:rPr lang="en-US" sz="2400" dirty="0" smtClean="0">
                <a:latin typeface="Arial" charset="0"/>
                <a:cs typeface="Arial" charset="0"/>
              </a:rPr>
              <a:t>Spain (</a:t>
            </a:r>
            <a:r>
              <a:rPr lang="en-US" sz="2400" dirty="0" smtClean="0">
                <a:latin typeface="Arial" charset="0"/>
                <a:cs typeface="Arial" charset="0"/>
              </a:rPr>
              <a:t>2003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-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2010</a:t>
            </a:r>
            <a:r>
              <a:rPr lang="en-US" sz="2400" dirty="0" smtClean="0">
                <a:latin typeface="Arial" charset="0"/>
                <a:cs typeface="Arial" charset="0"/>
              </a:rPr>
              <a:t>) </a:t>
            </a:r>
            <a:r>
              <a:rPr lang="sl-SI" sz="2400" dirty="0" smtClean="0">
                <a:latin typeface="Arial" charset="0"/>
                <a:cs typeface="Arial" charset="0"/>
              </a:rPr>
              <a:t>- </a:t>
            </a:r>
            <a:r>
              <a:rPr lang="en-US" sz="2400" dirty="0" smtClean="0">
                <a:latin typeface="Arial" charset="0"/>
                <a:cs typeface="Arial" charset="0"/>
              </a:rPr>
              <a:t>intensive and extensive </a:t>
            </a:r>
            <a:r>
              <a:rPr lang="sl-SI" sz="2400" dirty="0" smtClean="0">
                <a:latin typeface="Arial" charset="0"/>
                <a:cs typeface="Arial" charset="0"/>
              </a:rPr>
              <a:t/>
            </a:r>
            <a:br>
              <a:rPr lang="sl-SI" sz="2400" dirty="0" smtClean="0">
                <a:latin typeface="Arial" charset="0"/>
                <a:cs typeface="Arial" charset="0"/>
              </a:rPr>
            </a:br>
            <a:r>
              <a:rPr lang="sl-SI" sz="2400" dirty="0" smtClean="0">
                <a:latin typeface="Arial" charset="0"/>
                <a:cs typeface="Arial" charset="0"/>
              </a:rPr>
              <a:t>    </a:t>
            </a:r>
            <a:r>
              <a:rPr lang="en-US" sz="2400" dirty="0" smtClean="0">
                <a:latin typeface="Arial" charset="0"/>
                <a:cs typeface="Arial" charset="0"/>
              </a:rPr>
              <a:t>observations</a:t>
            </a:r>
            <a:endParaRPr lang="sl-SI" sz="2400" dirty="0" smtClean="0">
              <a:latin typeface="Arial" charset="0"/>
              <a:cs typeface="Arial" charset="0"/>
            </a:endParaRPr>
          </a:p>
          <a:p>
            <a:pPr marL="0" indent="0"/>
            <a:r>
              <a:rPr lang="sl-SI" sz="2400" dirty="0" smtClean="0">
                <a:latin typeface="Arial" charset="0"/>
                <a:cs typeface="Arial" charset="0"/>
              </a:rPr>
              <a:t>  </a:t>
            </a:r>
            <a:r>
              <a:rPr lang="en-US" sz="2400" dirty="0" smtClean="0">
                <a:latin typeface="Arial" charset="0"/>
                <a:cs typeface="Arial" charset="0"/>
              </a:rPr>
              <a:t>Slovenia (</a:t>
            </a:r>
            <a:r>
              <a:rPr lang="en-US" sz="2400" dirty="0" smtClean="0">
                <a:latin typeface="Arial" charset="0"/>
                <a:cs typeface="Arial" charset="0"/>
              </a:rPr>
              <a:t>2004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-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2010</a:t>
            </a:r>
            <a:r>
              <a:rPr lang="en-US" sz="2400" dirty="0" smtClean="0">
                <a:latin typeface="Arial" charset="0"/>
                <a:cs typeface="Arial" charset="0"/>
              </a:rPr>
              <a:t>) </a:t>
            </a:r>
            <a:r>
              <a:rPr lang="sl-SI" sz="2400" dirty="0" smtClean="0">
                <a:latin typeface="Arial" charset="0"/>
                <a:cs typeface="Arial" charset="0"/>
              </a:rPr>
              <a:t>- </a:t>
            </a:r>
            <a:r>
              <a:rPr lang="en-US" sz="2400" dirty="0" smtClean="0">
                <a:latin typeface="Arial" charset="0"/>
                <a:cs typeface="Arial" charset="0"/>
              </a:rPr>
              <a:t>intensive observations</a:t>
            </a:r>
            <a:endParaRPr lang="sl-SI" sz="2400" dirty="0" smtClean="0">
              <a:latin typeface="Arial" charset="0"/>
              <a:cs typeface="Arial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600" b="1" dirty="0"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latin typeface="Arial" charset="0"/>
              </a:rPr>
              <a:t>“ </a:t>
            </a:r>
            <a:r>
              <a:rPr lang="en-US" sz="1600" b="1" dirty="0" smtClean="0">
                <a:latin typeface="Arial" charset="0"/>
              </a:rPr>
              <a:t>20. </a:t>
            </a:r>
            <a:r>
              <a:rPr lang="sl-SI" sz="1600" b="1" dirty="0" smtClean="0">
                <a:latin typeface="Arial" charset="0"/>
              </a:rPr>
              <a:t>3.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2012</a:t>
            </a:r>
            <a:r>
              <a:rPr lang="sl-SI" sz="1600" b="1" dirty="0">
                <a:latin typeface="Arial" charset="0"/>
              </a:rPr>
              <a:t>, </a:t>
            </a:r>
            <a:r>
              <a:rPr lang="en-US" sz="1600" b="1" dirty="0">
                <a:latin typeface="Arial" charset="0"/>
              </a:rPr>
              <a:t>Helsinki</a:t>
            </a:r>
            <a:endParaRPr lang="sl-SI" sz="1600" b="1" dirty="0">
              <a:latin typeface="Arial" charset="0"/>
            </a:endParaRPr>
          </a:p>
        </p:txBody>
      </p:sp>
      <p:sp>
        <p:nvSpPr>
          <p:cNvPr id="4100" name="Title 3"/>
          <p:cNvSpPr>
            <a:spLocks noGrp="1"/>
          </p:cNvSpPr>
          <p:nvPr>
            <p:ph type="title"/>
          </p:nvPr>
        </p:nvSpPr>
        <p:spPr>
          <a:xfrm>
            <a:off x="611188" y="1074738"/>
            <a:ext cx="7772400" cy="914400"/>
          </a:xfrm>
        </p:spPr>
        <p:txBody>
          <a:bodyPr/>
          <a:lstStyle/>
          <a:p>
            <a:r>
              <a:rPr lang="sl-SI" sz="2800" dirty="0" smtClean="0">
                <a:latin typeface="Arial" charset="0"/>
                <a:cs typeface="Arial" charset="0"/>
              </a:rPr>
              <a:t>P</a:t>
            </a:r>
            <a:r>
              <a:rPr lang="en-US" sz="2800" dirty="0" err="1" smtClean="0">
                <a:latin typeface="Arial" charset="0"/>
                <a:cs typeface="Arial" charset="0"/>
              </a:rPr>
              <a:t>henological</a:t>
            </a:r>
            <a:r>
              <a:rPr lang="en-US" sz="2800" dirty="0" smtClean="0">
                <a:latin typeface="Arial" charset="0"/>
                <a:cs typeface="Arial" charset="0"/>
              </a:rPr>
              <a:t> data </a:t>
            </a:r>
            <a:r>
              <a:rPr lang="sl-SI" sz="2800" dirty="0" smtClean="0">
                <a:latin typeface="Arial" charset="0"/>
                <a:cs typeface="Arial" charset="0"/>
              </a:rPr>
              <a:t>in </a:t>
            </a:r>
            <a:r>
              <a:rPr lang="en-US" sz="2800" dirty="0" smtClean="0">
                <a:latin typeface="Arial" charset="0"/>
                <a:cs typeface="Arial" charset="0"/>
              </a:rPr>
              <a:t>the Forest Monitoring Information System</a:t>
            </a:r>
          </a:p>
        </p:txBody>
      </p:sp>
      <p:pic>
        <p:nvPicPr>
          <p:cNvPr id="4101" name="Picture 2" descr="H:\My Pictures\bukev_izbor\2006-05-5 Cademario (Ursa sluzba) 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4868863"/>
            <a:ext cx="1666875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9" name="Content Placeholder 7"/>
          <p:cNvSpPr>
            <a:spLocks noGrp="1"/>
          </p:cNvSpPr>
          <p:nvPr>
            <p:ph idx="1"/>
          </p:nvPr>
        </p:nvSpPr>
        <p:spPr>
          <a:xfrm>
            <a:off x="685800" y="2420938"/>
            <a:ext cx="7772400" cy="7921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400" dirty="0" smtClean="0">
                <a:latin typeface="Arial" charset="0"/>
                <a:cs typeface="Arial" charset="0"/>
              </a:rPr>
              <a:t>Overview of the reported data on </a:t>
            </a:r>
            <a:r>
              <a:rPr lang="en-US" sz="2400" dirty="0" err="1" smtClean="0">
                <a:latin typeface="Arial" charset="0"/>
                <a:cs typeface="Arial" charset="0"/>
              </a:rPr>
              <a:t>phenological</a:t>
            </a:r>
            <a:r>
              <a:rPr lang="en-US" sz="2400" dirty="0" smtClean="0">
                <a:latin typeface="Arial" charset="0"/>
                <a:cs typeface="Arial" charset="0"/>
              </a:rPr>
              <a:t> observations from years </a:t>
            </a:r>
            <a:r>
              <a:rPr lang="en-US" sz="2400" dirty="0" smtClean="0">
                <a:latin typeface="Arial" charset="0"/>
                <a:cs typeface="Arial" charset="0"/>
              </a:rPr>
              <a:t>2002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-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2010</a:t>
            </a:r>
            <a:endParaRPr lang="sl-SI" sz="2400" dirty="0" smtClean="0">
              <a:latin typeface="Arial" charset="0"/>
              <a:cs typeface="Arial" charset="0"/>
            </a:endParaRPr>
          </a:p>
        </p:txBody>
      </p:sp>
      <p:sp>
        <p:nvSpPr>
          <p:cNvPr id="5160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00"/>
                </a:solidFill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solidFill>
                  <a:srgbClr val="000000"/>
                </a:solidFill>
                <a:latin typeface="Arial" charset="0"/>
              </a:rPr>
              <a:t>“ 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20. </a:t>
            </a:r>
            <a:r>
              <a:rPr lang="sl-SI" sz="1600" b="1" dirty="0" smtClean="0">
                <a:solidFill>
                  <a:srgbClr val="000000"/>
                </a:solidFill>
                <a:latin typeface="Arial" charset="0"/>
              </a:rPr>
              <a:t>3.</a:t>
            </a:r>
            <a:r>
              <a:rPr lang="en-US" sz="16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600" b="1" dirty="0">
                <a:solidFill>
                  <a:srgbClr val="000000"/>
                </a:solidFill>
                <a:latin typeface="Arial" charset="0"/>
              </a:rPr>
              <a:t>2012</a:t>
            </a:r>
            <a:r>
              <a:rPr lang="sl-SI" sz="1600" b="1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1600" b="1" dirty="0">
                <a:solidFill>
                  <a:srgbClr val="000000"/>
                </a:solidFill>
                <a:latin typeface="Arial" charset="0"/>
              </a:rPr>
              <a:t>Helsinki</a:t>
            </a:r>
            <a:endParaRPr lang="sl-SI" sz="16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61" name="Title 3"/>
          <p:cNvSpPr>
            <a:spLocks noGrp="1"/>
          </p:cNvSpPr>
          <p:nvPr>
            <p:ph type="title"/>
          </p:nvPr>
        </p:nvSpPr>
        <p:spPr>
          <a:xfrm>
            <a:off x="611188" y="1074738"/>
            <a:ext cx="7772400" cy="914400"/>
          </a:xfrm>
        </p:spPr>
        <p:txBody>
          <a:bodyPr/>
          <a:lstStyle/>
          <a:p>
            <a:r>
              <a:rPr lang="sl-SI" sz="2800" dirty="0" smtClean="0">
                <a:latin typeface="Arial" charset="0"/>
                <a:cs typeface="Arial" charset="0"/>
              </a:rPr>
              <a:t>P</a:t>
            </a:r>
            <a:r>
              <a:rPr lang="en-US" sz="2800" dirty="0" err="1" smtClean="0">
                <a:latin typeface="Arial" charset="0"/>
                <a:cs typeface="Arial" charset="0"/>
              </a:rPr>
              <a:t>henological</a:t>
            </a:r>
            <a:r>
              <a:rPr lang="en-US" sz="2800" dirty="0" smtClean="0">
                <a:latin typeface="Arial" charset="0"/>
                <a:cs typeface="Arial" charset="0"/>
              </a:rPr>
              <a:t> data </a:t>
            </a:r>
            <a:r>
              <a:rPr lang="sl-SI" sz="2800" dirty="0" smtClean="0">
                <a:latin typeface="Arial" charset="0"/>
                <a:cs typeface="Arial" charset="0"/>
              </a:rPr>
              <a:t>in </a:t>
            </a:r>
            <a:r>
              <a:rPr lang="en-US" sz="2800" smtClean="0">
                <a:latin typeface="Arial" charset="0"/>
                <a:cs typeface="Arial" charset="0"/>
              </a:rPr>
              <a:t>the Forest Monitoring Information System</a:t>
            </a:r>
          </a:p>
        </p:txBody>
      </p:sp>
      <p:sp>
        <p:nvSpPr>
          <p:cNvPr id="5162" name="Oval 4"/>
          <p:cNvSpPr>
            <a:spLocks noChangeArrowheads="1"/>
          </p:cNvSpPr>
          <p:nvPr/>
        </p:nvSpPr>
        <p:spPr bwMode="auto">
          <a:xfrm>
            <a:off x="5435600" y="5157192"/>
            <a:ext cx="1081088" cy="4318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163" name="Picture 4" descr="H:\My Pictures\Fenologija\DSCN05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713" y="4581525"/>
            <a:ext cx="1927225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987900"/>
              </p:ext>
            </p:extLst>
          </p:nvPr>
        </p:nvGraphicFramePr>
        <p:xfrm>
          <a:off x="1907767" y="3642043"/>
          <a:ext cx="4392425" cy="1874520"/>
        </p:xfrm>
        <a:graphic>
          <a:graphicData uri="http://schemas.openxmlformats.org/drawingml/2006/table">
            <a:tbl>
              <a:tblPr/>
              <a:tblGrid>
                <a:gridCol w="2818519"/>
                <a:gridCol w="669747"/>
                <a:gridCol w="251155"/>
                <a:gridCol w="653004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Years of observations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≤ 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≥ 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Extensive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0 - 14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6 - 85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Intensive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0 - 12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1 - 30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Both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0 - 14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2 - 30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0 - 12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6 - 85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818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7"/>
          <p:cNvSpPr>
            <a:spLocks noGrp="1"/>
          </p:cNvSpPr>
          <p:nvPr>
            <p:ph idx="1"/>
          </p:nvPr>
        </p:nvSpPr>
        <p:spPr>
          <a:xfrm>
            <a:off x="685800" y="2420938"/>
            <a:ext cx="7772400" cy="2160587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sl-SI" sz="2400" smtClean="0">
                <a:latin typeface="Arial" charset="0"/>
                <a:cs typeface="Arial" charset="0"/>
              </a:rPr>
              <a:t>Conclusions</a:t>
            </a:r>
          </a:p>
          <a:p>
            <a:pPr marL="0" indent="0">
              <a:buFontTx/>
              <a:buNone/>
            </a:pPr>
            <a:endParaRPr lang="sl-SI" sz="2400" smtClean="0">
              <a:latin typeface="Arial" charset="0"/>
              <a:cs typeface="Arial" charset="0"/>
            </a:endParaRPr>
          </a:p>
          <a:p>
            <a:pPr marL="0" indent="0">
              <a:buFontTx/>
              <a:buNone/>
            </a:pPr>
            <a:r>
              <a:rPr lang="en-US" sz="2400" smtClean="0">
                <a:latin typeface="Arial" charset="0"/>
                <a:cs typeface="Arial" charset="0"/>
              </a:rPr>
              <a:t>For a reasonable comparison of phenological data a </a:t>
            </a:r>
            <a:r>
              <a:rPr lang="en-US" sz="24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continuous long time-series </a:t>
            </a:r>
            <a:r>
              <a:rPr lang="en-US" sz="2400" smtClean="0">
                <a:latin typeface="Arial" charset="0"/>
                <a:cs typeface="Arial" charset="0"/>
              </a:rPr>
              <a:t>from </a:t>
            </a:r>
            <a:r>
              <a:rPr lang="en-US" sz="24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large number of plots</a:t>
            </a:r>
            <a:r>
              <a:rPr lang="en-US" sz="2400" smtClean="0">
                <a:latin typeface="Arial" charset="0"/>
                <a:cs typeface="Arial" charset="0"/>
              </a:rPr>
              <a:t> with the </a:t>
            </a:r>
            <a:r>
              <a:rPr lang="en-US" sz="24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same tree species </a:t>
            </a:r>
            <a:r>
              <a:rPr lang="en-US" sz="2400" smtClean="0">
                <a:latin typeface="Arial" charset="0"/>
                <a:cs typeface="Arial" charset="0"/>
              </a:rPr>
              <a:t>is needed</a:t>
            </a:r>
            <a:r>
              <a:rPr lang="sl-SI" sz="2400" smtClean="0"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600" b="1" dirty="0"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latin typeface="Arial" charset="0"/>
              </a:rPr>
              <a:t>“ </a:t>
            </a:r>
            <a:r>
              <a:rPr lang="en-US" sz="1600" b="1" dirty="0" smtClean="0">
                <a:latin typeface="Arial" charset="0"/>
              </a:rPr>
              <a:t>20. </a:t>
            </a:r>
            <a:r>
              <a:rPr lang="sl-SI" sz="1600" b="1" dirty="0" smtClean="0">
                <a:latin typeface="Arial" charset="0"/>
              </a:rPr>
              <a:t>3.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2012</a:t>
            </a:r>
            <a:r>
              <a:rPr lang="sl-SI" sz="1600" b="1" dirty="0">
                <a:latin typeface="Arial" charset="0"/>
              </a:rPr>
              <a:t>, </a:t>
            </a:r>
            <a:r>
              <a:rPr lang="en-US" sz="1600" b="1" dirty="0">
                <a:latin typeface="Arial" charset="0"/>
              </a:rPr>
              <a:t>Helsinki</a:t>
            </a:r>
            <a:endParaRPr lang="sl-SI" sz="1600" b="1" dirty="0">
              <a:latin typeface="Arial" charset="0"/>
            </a:endParaRPr>
          </a:p>
        </p:txBody>
      </p:sp>
      <p:sp>
        <p:nvSpPr>
          <p:cNvPr id="6148" name="Title 3"/>
          <p:cNvSpPr>
            <a:spLocks noGrp="1"/>
          </p:cNvSpPr>
          <p:nvPr>
            <p:ph type="title"/>
          </p:nvPr>
        </p:nvSpPr>
        <p:spPr>
          <a:xfrm>
            <a:off x="611188" y="1074738"/>
            <a:ext cx="7772400" cy="914400"/>
          </a:xfrm>
        </p:spPr>
        <p:txBody>
          <a:bodyPr/>
          <a:lstStyle/>
          <a:p>
            <a:r>
              <a:rPr lang="sl-SI" sz="2800" smtClean="0">
                <a:latin typeface="Arial" charset="0"/>
                <a:cs typeface="Arial" charset="0"/>
              </a:rPr>
              <a:t>P</a:t>
            </a:r>
            <a:r>
              <a:rPr lang="en-US" sz="2800" smtClean="0">
                <a:latin typeface="Arial" charset="0"/>
                <a:cs typeface="Arial" charset="0"/>
              </a:rPr>
              <a:t>henological data </a:t>
            </a:r>
            <a:r>
              <a:rPr lang="sl-SI" sz="2800" smtClean="0">
                <a:latin typeface="Arial" charset="0"/>
                <a:cs typeface="Arial" charset="0"/>
              </a:rPr>
              <a:t>in </a:t>
            </a:r>
            <a:r>
              <a:rPr lang="en-US" sz="2800" smtClean="0">
                <a:latin typeface="Arial" charset="0"/>
                <a:cs typeface="Arial" charset="0"/>
              </a:rPr>
              <a:t>the Forest Monitoring Information System</a:t>
            </a:r>
          </a:p>
        </p:txBody>
      </p:sp>
      <p:pic>
        <p:nvPicPr>
          <p:cNvPr id="6149" name="Picture 1" descr="H:\My Pictures\bukev_izbor\10-05-2006_snjrajh_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4797425"/>
            <a:ext cx="17145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7"/>
          <p:cNvSpPr>
            <a:spLocks noGrp="1"/>
          </p:cNvSpPr>
          <p:nvPr>
            <p:ph idx="1"/>
          </p:nvPr>
        </p:nvSpPr>
        <p:spPr>
          <a:xfrm>
            <a:off x="706438" y="2276872"/>
            <a:ext cx="7772400" cy="266382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sl-SI" sz="2400" dirty="0" err="1" smtClean="0">
                <a:latin typeface="Arial" charset="0"/>
                <a:ea typeface="SimSun" pitchFamily="2" charset="-122"/>
                <a:cs typeface="Arial" charset="0"/>
              </a:rPr>
              <a:t>Further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ea typeface="SimSun" pitchFamily="2" charset="-122"/>
                <a:cs typeface="Arial" charset="0"/>
              </a:rPr>
              <a:t>actions</a:t>
            </a:r>
            <a:endParaRPr lang="sl-SI" sz="2400" dirty="0" smtClean="0">
              <a:latin typeface="Arial" charset="0"/>
              <a:ea typeface="SimSun" pitchFamily="2" charset="-122"/>
              <a:cs typeface="Arial" charset="0"/>
            </a:endParaRPr>
          </a:p>
          <a:p>
            <a:pPr marL="0" indent="0">
              <a:buFontTx/>
              <a:buNone/>
            </a:pPr>
            <a:endParaRPr lang="sl-SI" sz="1000" dirty="0" smtClean="0">
              <a:latin typeface="Arial" charset="0"/>
              <a:ea typeface="SimSun" pitchFamily="2" charset="-122"/>
              <a:cs typeface="Arial" charset="0"/>
            </a:endParaRPr>
          </a:p>
          <a:p>
            <a:pPr marL="0" indent="0"/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 </a:t>
            </a:r>
            <a:r>
              <a:rPr lang="en-US" sz="2400" dirty="0" smtClean="0">
                <a:latin typeface="Arial" charset="0"/>
                <a:ea typeface="SimSun" pitchFamily="2" charset="-122"/>
                <a:cs typeface="Arial" charset="0"/>
              </a:rPr>
              <a:t>combining of the extensive and intensive </a:t>
            </a:r>
            <a:r>
              <a:rPr lang="en-US" sz="2400" dirty="0" err="1" smtClean="0">
                <a:latin typeface="Arial" charset="0"/>
                <a:ea typeface="SimSun" pitchFamily="2" charset="-122"/>
                <a:cs typeface="Arial" charset="0"/>
              </a:rPr>
              <a:t>phenological</a:t>
            </a:r>
            <a:r>
              <a:rPr lang="en-US" sz="2400" dirty="0" smtClean="0">
                <a:latin typeface="Arial" charset="0"/>
                <a:ea typeface="SimSun" pitchFamily="2" charset="-122"/>
                <a:cs typeface="Arial" charset="0"/>
              </a:rPr>
              <a:t> 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/>
            </a:r>
            <a:b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</a:b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  </a:t>
            </a:r>
            <a:r>
              <a:rPr lang="en-US" sz="2400" dirty="0" smtClean="0">
                <a:latin typeface="Arial" charset="0"/>
                <a:ea typeface="SimSun" pitchFamily="2" charset="-122"/>
                <a:cs typeface="Arial" charset="0"/>
              </a:rPr>
              <a:t>observations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</a:t>
            </a:r>
            <a:endParaRPr lang="sl-SI" sz="2400" dirty="0" smtClean="0">
              <a:latin typeface="Arial" charset="0"/>
              <a:ea typeface="SimSun" pitchFamily="2" charset="-122"/>
              <a:cs typeface="Arial" charset="0"/>
            </a:endParaRPr>
          </a:p>
          <a:p>
            <a:pPr marL="0" indent="0"/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 </a:t>
            </a:r>
            <a:r>
              <a:rPr lang="sl-SI" sz="2400" dirty="0" err="1" smtClean="0">
                <a:latin typeface="Arial" charset="0"/>
                <a:ea typeface="SimSun" pitchFamily="2" charset="-122"/>
                <a:cs typeface="Arial" charset="0"/>
              </a:rPr>
              <a:t>selection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ea typeface="SimSun" pitchFamily="2" charset="-122"/>
                <a:cs typeface="Arial" charset="0"/>
              </a:rPr>
              <a:t>of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ea typeface="SimSun" pitchFamily="2" charset="-122"/>
                <a:cs typeface="Arial" charset="0"/>
              </a:rPr>
              <a:t>plots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ea typeface="SimSun" pitchFamily="2" charset="-122"/>
                <a:cs typeface="Arial" charset="0"/>
              </a:rPr>
              <a:t>with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ea typeface="SimSun" pitchFamily="2" charset="-122"/>
                <a:cs typeface="Arial" charset="0"/>
              </a:rPr>
              <a:t>the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same </a:t>
            </a:r>
            <a:r>
              <a:rPr lang="en-US" sz="2400" dirty="0" smtClean="0">
                <a:latin typeface="Arial" charset="0"/>
                <a:ea typeface="SimSun" pitchFamily="2" charset="-122"/>
                <a:cs typeface="Arial" charset="0"/>
              </a:rPr>
              <a:t>tree species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</a:t>
            </a:r>
            <a:endParaRPr lang="sl-SI" sz="2400" dirty="0" smtClean="0">
              <a:latin typeface="Arial" charset="0"/>
              <a:ea typeface="SimSun" pitchFamily="2" charset="-122"/>
              <a:cs typeface="Arial" charset="0"/>
            </a:endParaRPr>
          </a:p>
          <a:p>
            <a:pPr marL="0" indent="0"/>
            <a:r>
              <a:rPr lang="sl-SI" sz="2400" dirty="0">
                <a:latin typeface="Arial" charset="0"/>
                <a:ea typeface="SimSun" pitchFamily="2" charset="-122"/>
                <a:cs typeface="Arial" charset="0"/>
              </a:rPr>
              <a:t> 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SimSun" pitchFamily="2" charset="-122"/>
                <a:cs typeface="Arial" charset="0"/>
              </a:rPr>
              <a:t>availability </a:t>
            </a:r>
            <a:r>
              <a:rPr lang="en-US" sz="2400" dirty="0" smtClean="0">
                <a:latin typeface="Arial" charset="0"/>
                <a:ea typeface="SimSun" pitchFamily="2" charset="-122"/>
                <a:cs typeface="Arial" charset="0"/>
              </a:rPr>
              <a:t>of meteorological data (e.g. daily T </a:t>
            </a:r>
            <a:r>
              <a:rPr lang="en-US" sz="2400" dirty="0" smtClean="0">
                <a:latin typeface="Arial" charset="0"/>
                <a:ea typeface="SimSun" pitchFamily="2" charset="-122"/>
                <a:cs typeface="Arial" charset="0"/>
              </a:rPr>
              <a:t>(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°C</a:t>
            </a:r>
            <a:r>
              <a:rPr lang="en-US" sz="2400" dirty="0" smtClean="0">
                <a:latin typeface="Arial" charset="0"/>
                <a:ea typeface="SimSun" pitchFamily="2" charset="-122"/>
                <a:cs typeface="Arial" charset="0"/>
              </a:rPr>
              <a:t>)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)</a:t>
            </a:r>
            <a:r>
              <a:rPr lang="en-US" sz="2400" dirty="0" smtClean="0">
                <a:latin typeface="Arial" charset="0"/>
                <a:ea typeface="SimSun" pitchFamily="2" charset="-122"/>
                <a:cs typeface="Arial" charset="0"/>
              </a:rPr>
              <a:t> 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 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/>
            </a:r>
            <a:b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</a:b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  </a:t>
            </a:r>
            <a:r>
              <a:rPr lang="en-US" sz="2400" dirty="0" smtClean="0">
                <a:latin typeface="Arial" charset="0"/>
                <a:ea typeface="SimSun" pitchFamily="2" charset="-122"/>
                <a:cs typeface="Arial" charset="0"/>
              </a:rPr>
              <a:t>for the selected time series and plots</a:t>
            </a:r>
            <a:r>
              <a:rPr lang="sl-SI" sz="2400" dirty="0" smtClean="0">
                <a:latin typeface="Arial" charset="0"/>
                <a:ea typeface="SimSun" pitchFamily="2" charset="-122"/>
                <a:cs typeface="Arial" charset="0"/>
              </a:rPr>
              <a:t> </a:t>
            </a:r>
            <a:endParaRPr lang="en-US" sz="2400" dirty="0" smtClean="0">
              <a:solidFill>
                <a:srgbClr val="FF0000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600" b="1" dirty="0"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latin typeface="Arial" charset="0"/>
              </a:rPr>
              <a:t>“ </a:t>
            </a:r>
            <a:r>
              <a:rPr lang="en-US" sz="1600" b="1" dirty="0" smtClean="0">
                <a:latin typeface="Arial" charset="0"/>
              </a:rPr>
              <a:t>20. </a:t>
            </a:r>
            <a:r>
              <a:rPr lang="sl-SI" sz="1600" b="1" dirty="0" smtClean="0">
                <a:latin typeface="Arial" charset="0"/>
              </a:rPr>
              <a:t>3.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2012</a:t>
            </a:r>
            <a:r>
              <a:rPr lang="sl-SI" sz="1600" b="1" dirty="0">
                <a:latin typeface="Arial" charset="0"/>
              </a:rPr>
              <a:t>, </a:t>
            </a:r>
            <a:r>
              <a:rPr lang="en-US" sz="1600" b="1" dirty="0">
                <a:latin typeface="Arial" charset="0"/>
              </a:rPr>
              <a:t>Helsinki</a:t>
            </a:r>
            <a:endParaRPr lang="sl-SI" sz="1600" b="1" dirty="0">
              <a:latin typeface="Arial" charset="0"/>
            </a:endParaRPr>
          </a:p>
        </p:txBody>
      </p:sp>
      <p:sp>
        <p:nvSpPr>
          <p:cNvPr id="7172" name="Title 3"/>
          <p:cNvSpPr>
            <a:spLocks noGrp="1"/>
          </p:cNvSpPr>
          <p:nvPr>
            <p:ph type="title"/>
          </p:nvPr>
        </p:nvSpPr>
        <p:spPr>
          <a:xfrm>
            <a:off x="611188" y="1074738"/>
            <a:ext cx="7772400" cy="914400"/>
          </a:xfrm>
        </p:spPr>
        <p:txBody>
          <a:bodyPr/>
          <a:lstStyle/>
          <a:p>
            <a:r>
              <a:rPr lang="sl-SI" sz="2800" smtClean="0">
                <a:latin typeface="Arial" charset="0"/>
                <a:cs typeface="Arial" charset="0"/>
              </a:rPr>
              <a:t>P</a:t>
            </a:r>
            <a:r>
              <a:rPr lang="en-US" sz="2800" smtClean="0">
                <a:latin typeface="Arial" charset="0"/>
                <a:cs typeface="Arial" charset="0"/>
              </a:rPr>
              <a:t>henological data </a:t>
            </a:r>
            <a:r>
              <a:rPr lang="sl-SI" sz="2800" smtClean="0">
                <a:latin typeface="Arial" charset="0"/>
                <a:cs typeface="Arial" charset="0"/>
              </a:rPr>
              <a:t>in </a:t>
            </a:r>
            <a:r>
              <a:rPr lang="en-US" sz="2800" smtClean="0">
                <a:latin typeface="Arial" charset="0"/>
                <a:cs typeface="Arial" charset="0"/>
              </a:rPr>
              <a:t>the Forest Monitoring Information System</a:t>
            </a:r>
          </a:p>
        </p:txBody>
      </p:sp>
      <p:pic>
        <p:nvPicPr>
          <p:cNvPr id="7173" name="Picture 1" descr="H:\My Pictures\bukev_izbor\IMG_17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652963"/>
            <a:ext cx="118745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H:\My Pictures\Fenologija\Hrast_olistanje_DSCN06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838" y="4868863"/>
            <a:ext cx="1519237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Content Placeholder 7"/>
          <p:cNvSpPr>
            <a:spLocks noGrp="1"/>
          </p:cNvSpPr>
          <p:nvPr>
            <p:ph idx="1"/>
          </p:nvPr>
        </p:nvSpPr>
        <p:spPr>
          <a:xfrm>
            <a:off x="597892" y="1466652"/>
            <a:ext cx="7772400" cy="403244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sl-SI" sz="2400" dirty="0" err="1" smtClean="0">
                <a:latin typeface="Arial" charset="0"/>
                <a:cs typeface="Arial" charset="0"/>
              </a:rPr>
              <a:t>Invitation</a:t>
            </a:r>
            <a:endParaRPr lang="sl-SI" sz="2400" dirty="0" smtClean="0">
              <a:latin typeface="Arial" charset="0"/>
              <a:cs typeface="Arial" charset="0"/>
            </a:endParaRPr>
          </a:p>
          <a:p>
            <a:pPr marL="0" indent="0">
              <a:buNone/>
            </a:pPr>
            <a:r>
              <a:rPr lang="sl-SI" sz="2400" dirty="0" err="1">
                <a:latin typeface="Arial" charset="0"/>
                <a:cs typeface="Arial" charset="0"/>
              </a:rPr>
              <a:t>All</a:t>
            </a:r>
            <a:r>
              <a:rPr lang="sl-SI" sz="2400" dirty="0">
                <a:latin typeface="Arial" charset="0"/>
                <a:cs typeface="Arial" charset="0"/>
              </a:rPr>
              <a:t> </a:t>
            </a:r>
            <a:r>
              <a:rPr lang="sl-SI" sz="2400" dirty="0" err="1">
                <a:latin typeface="Arial" charset="0"/>
                <a:cs typeface="Arial" charset="0"/>
              </a:rPr>
              <a:t>participating</a:t>
            </a:r>
            <a:r>
              <a:rPr lang="sl-SI" sz="2400" dirty="0">
                <a:latin typeface="Arial" charset="0"/>
                <a:cs typeface="Arial" charset="0"/>
              </a:rPr>
              <a:t> </a:t>
            </a:r>
            <a:r>
              <a:rPr lang="sl-SI" sz="2400" dirty="0" err="1">
                <a:latin typeface="Arial" charset="0"/>
                <a:cs typeface="Arial" charset="0"/>
              </a:rPr>
              <a:t>countries</a:t>
            </a:r>
            <a:r>
              <a:rPr lang="sl-SI" sz="2400" dirty="0">
                <a:latin typeface="Arial" charset="0"/>
                <a:cs typeface="Arial" charset="0"/>
              </a:rPr>
              <a:t> are </a:t>
            </a:r>
            <a:r>
              <a:rPr lang="sl-SI" sz="2400" dirty="0" err="1">
                <a:latin typeface="Arial" charset="0"/>
                <a:cs typeface="Arial" charset="0"/>
              </a:rPr>
              <a:t>invited</a:t>
            </a:r>
            <a:r>
              <a:rPr lang="sl-SI" sz="2400" dirty="0">
                <a:latin typeface="Arial" charset="0"/>
                <a:cs typeface="Arial" charset="0"/>
              </a:rPr>
              <a:t> to </a:t>
            </a:r>
            <a:r>
              <a:rPr lang="sl-SI" sz="2400" dirty="0" err="1" smtClean="0">
                <a:latin typeface="Arial" charset="0"/>
                <a:cs typeface="Arial" charset="0"/>
              </a:rPr>
              <a:t>send</a:t>
            </a:r>
            <a:r>
              <a:rPr lang="sl-SI" sz="2400" dirty="0" smtClean="0">
                <a:latin typeface="Arial" charset="0"/>
                <a:cs typeface="Arial" charset="0"/>
              </a:rPr>
              <a:t> rest </a:t>
            </a:r>
            <a:r>
              <a:rPr lang="sl-SI" sz="2400" dirty="0" err="1" smtClean="0">
                <a:latin typeface="Arial" charset="0"/>
                <a:cs typeface="Arial" charset="0"/>
              </a:rPr>
              <a:t>of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data</a:t>
            </a:r>
            <a:r>
              <a:rPr lang="sl-SI" sz="2400" dirty="0" smtClean="0">
                <a:latin typeface="Arial" charset="0"/>
                <a:cs typeface="Arial" charset="0"/>
              </a:rPr>
              <a:t> (not in </a:t>
            </a:r>
            <a:r>
              <a:rPr lang="sl-SI" sz="2400" dirty="0" err="1" smtClean="0">
                <a:latin typeface="Arial" charset="0"/>
                <a:cs typeface="Arial" charset="0"/>
              </a:rPr>
              <a:t>the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icp</a:t>
            </a:r>
            <a:r>
              <a:rPr lang="sl-SI" sz="2400" dirty="0" smtClean="0">
                <a:latin typeface="Arial" charset="0"/>
                <a:cs typeface="Arial" charset="0"/>
              </a:rPr>
              <a:t>-</a:t>
            </a:r>
            <a:r>
              <a:rPr lang="sl-SI" sz="2400" dirty="0" err="1" smtClean="0">
                <a:latin typeface="Arial" charset="0"/>
                <a:cs typeface="Arial" charset="0"/>
              </a:rPr>
              <a:t>forests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data</a:t>
            </a:r>
            <a:r>
              <a:rPr lang="sl-SI" sz="2400" dirty="0" smtClean="0">
                <a:latin typeface="Arial" charset="0"/>
                <a:cs typeface="Arial" charset="0"/>
              </a:rPr>
              <a:t> base) to </a:t>
            </a:r>
            <a:r>
              <a:rPr lang="sl-SI" sz="2400" dirty="0" err="1" smtClean="0">
                <a:latin typeface="Arial" charset="0"/>
                <a:cs typeface="Arial" charset="0"/>
              </a:rPr>
              <a:t>complete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datasets</a:t>
            </a:r>
            <a:r>
              <a:rPr lang="en-US" sz="2400" dirty="0" smtClean="0">
                <a:latin typeface="Arial" charset="0"/>
                <a:cs typeface="Arial" charset="0"/>
              </a:rPr>
              <a:t> </a:t>
            </a:r>
            <a:endParaRPr lang="sl-SI" sz="2400" dirty="0">
              <a:latin typeface="Arial" charset="0"/>
              <a:cs typeface="Arial" charset="0"/>
            </a:endParaRPr>
          </a:p>
          <a:p>
            <a:pPr marL="0" indent="0">
              <a:buFontTx/>
              <a:buNone/>
            </a:pPr>
            <a:endParaRPr lang="sl-SI" sz="2400" dirty="0" smtClean="0">
              <a:latin typeface="Arial" charset="0"/>
              <a:cs typeface="Arial" charset="0"/>
            </a:endParaRPr>
          </a:p>
          <a:p>
            <a:pPr marL="0" indent="0">
              <a:buFontTx/>
              <a:buNone/>
            </a:pPr>
            <a:r>
              <a:rPr lang="sl-SI" sz="2400" dirty="0" err="1" smtClean="0">
                <a:latin typeface="Arial" charset="0"/>
                <a:cs typeface="Arial" charset="0"/>
              </a:rPr>
              <a:t>All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participating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countries</a:t>
            </a:r>
            <a:r>
              <a:rPr lang="sl-SI" sz="2400" dirty="0" smtClean="0">
                <a:latin typeface="Arial" charset="0"/>
                <a:cs typeface="Arial" charset="0"/>
              </a:rPr>
              <a:t> are </a:t>
            </a:r>
            <a:r>
              <a:rPr lang="sl-SI" sz="2400" dirty="0" err="1" smtClean="0">
                <a:latin typeface="Arial" charset="0"/>
                <a:cs typeface="Arial" charset="0"/>
              </a:rPr>
              <a:t>invited</a:t>
            </a:r>
            <a:r>
              <a:rPr lang="sl-SI" sz="2400" dirty="0" smtClean="0">
                <a:latin typeface="Arial" charset="0"/>
                <a:cs typeface="Arial" charset="0"/>
              </a:rPr>
              <a:t> to </a:t>
            </a:r>
            <a:r>
              <a:rPr lang="en-US" sz="2400" dirty="0" smtClean="0">
                <a:latin typeface="Arial" charset="0"/>
                <a:cs typeface="Arial" charset="0"/>
              </a:rPr>
              <a:t>evaluation of </a:t>
            </a:r>
            <a:r>
              <a:rPr lang="sl-SI" sz="2400" dirty="0" err="1" smtClean="0">
                <a:latin typeface="Arial" charset="0"/>
                <a:cs typeface="Arial" charset="0"/>
              </a:rPr>
              <a:t>phenolgical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data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as well as on future publications. </a:t>
            </a:r>
            <a:endParaRPr lang="sl-SI" sz="2400" dirty="0" smtClean="0">
              <a:latin typeface="Arial" charset="0"/>
              <a:cs typeface="Arial" charset="0"/>
            </a:endParaRPr>
          </a:p>
          <a:p>
            <a:pPr marL="0" indent="0">
              <a:buFontTx/>
              <a:buNone/>
            </a:pPr>
            <a:endParaRPr lang="sl-SI" sz="2400" dirty="0" smtClean="0">
              <a:latin typeface="Arial" charset="0"/>
              <a:cs typeface="Arial" charset="0"/>
            </a:endParaRPr>
          </a:p>
          <a:p>
            <a:pPr marL="0" indent="0">
              <a:buFontTx/>
              <a:buNone/>
            </a:pPr>
            <a:r>
              <a:rPr lang="en-US" sz="2400" dirty="0" smtClean="0">
                <a:latin typeface="Arial" charset="0"/>
                <a:cs typeface="Arial" charset="0"/>
              </a:rPr>
              <a:t>Specifically experts that are inter</a:t>
            </a:r>
            <a:r>
              <a:rPr lang="sl-SI" sz="2400" dirty="0" smtClean="0">
                <a:latin typeface="Arial" charset="0"/>
                <a:cs typeface="Arial" charset="0"/>
              </a:rPr>
              <a:t>e</a:t>
            </a:r>
            <a:r>
              <a:rPr lang="en-US" sz="2400" dirty="0" err="1" smtClean="0">
                <a:latin typeface="Arial" charset="0"/>
                <a:cs typeface="Arial" charset="0"/>
              </a:rPr>
              <a:t>sted</a:t>
            </a:r>
            <a:r>
              <a:rPr lang="en-US" sz="2400" dirty="0" smtClean="0">
                <a:latin typeface="Arial" charset="0"/>
                <a:cs typeface="Arial" charset="0"/>
              </a:rPr>
              <a:t> and available to contribute to such investigations are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wellcome</a:t>
            </a:r>
            <a:r>
              <a:rPr lang="sl-SI" sz="2400" dirty="0" smtClean="0">
                <a:latin typeface="Arial" charset="0"/>
                <a:cs typeface="Arial" charset="0"/>
              </a:rPr>
              <a:t>!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600" b="1" dirty="0"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latin typeface="Arial" charset="0"/>
              </a:rPr>
              <a:t>“ </a:t>
            </a:r>
            <a:r>
              <a:rPr lang="en-US" sz="1600" b="1" dirty="0" smtClean="0">
                <a:latin typeface="Arial" charset="0"/>
              </a:rPr>
              <a:t>20. </a:t>
            </a:r>
            <a:r>
              <a:rPr lang="sl-SI" sz="1600" b="1" dirty="0" smtClean="0">
                <a:latin typeface="Arial" charset="0"/>
              </a:rPr>
              <a:t>3.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2012</a:t>
            </a:r>
            <a:r>
              <a:rPr lang="sl-SI" sz="1600" b="1" dirty="0">
                <a:latin typeface="Arial" charset="0"/>
              </a:rPr>
              <a:t>, </a:t>
            </a:r>
            <a:r>
              <a:rPr lang="en-US" sz="1600" b="1" dirty="0">
                <a:latin typeface="Arial" charset="0"/>
              </a:rPr>
              <a:t>Helsinki</a:t>
            </a:r>
            <a:endParaRPr lang="sl-SI" sz="1600" b="1" dirty="0">
              <a:latin typeface="Arial" charset="0"/>
            </a:endParaRPr>
          </a:p>
        </p:txBody>
      </p:sp>
      <p:sp>
        <p:nvSpPr>
          <p:cNvPr id="8197" name="Title 3"/>
          <p:cNvSpPr>
            <a:spLocks noGrp="1"/>
          </p:cNvSpPr>
          <p:nvPr>
            <p:ph type="title"/>
          </p:nvPr>
        </p:nvSpPr>
        <p:spPr>
          <a:xfrm>
            <a:off x="559420" y="404664"/>
            <a:ext cx="7772400" cy="914400"/>
          </a:xfrm>
        </p:spPr>
        <p:txBody>
          <a:bodyPr/>
          <a:lstStyle/>
          <a:p>
            <a:r>
              <a:rPr lang="sl-SI" sz="2800" dirty="0" smtClean="0">
                <a:latin typeface="Arial" charset="0"/>
                <a:cs typeface="Arial" charset="0"/>
              </a:rPr>
              <a:t>P</a:t>
            </a:r>
            <a:r>
              <a:rPr lang="en-US" sz="2800" dirty="0" err="1" smtClean="0">
                <a:latin typeface="Arial" charset="0"/>
                <a:cs typeface="Arial" charset="0"/>
              </a:rPr>
              <a:t>henological</a:t>
            </a:r>
            <a:r>
              <a:rPr lang="en-US" sz="2800" dirty="0" smtClean="0">
                <a:latin typeface="Arial" charset="0"/>
                <a:cs typeface="Arial" charset="0"/>
              </a:rPr>
              <a:t> data </a:t>
            </a:r>
            <a:r>
              <a:rPr lang="sl-SI" sz="2800" dirty="0" smtClean="0">
                <a:latin typeface="Arial" charset="0"/>
                <a:cs typeface="Arial" charset="0"/>
              </a:rPr>
              <a:t>in </a:t>
            </a:r>
            <a:r>
              <a:rPr lang="en-US" sz="2800" dirty="0" smtClean="0">
                <a:latin typeface="Arial" charset="0"/>
                <a:cs typeface="Arial" charset="0"/>
              </a:rPr>
              <a:t>the Forest Monitoring Information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600" b="1" dirty="0"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latin typeface="Arial" charset="0"/>
              </a:rPr>
              <a:t>“ </a:t>
            </a:r>
            <a:r>
              <a:rPr lang="en-US" sz="1600" b="1" dirty="0" smtClean="0">
                <a:latin typeface="Arial" charset="0"/>
              </a:rPr>
              <a:t>20. </a:t>
            </a:r>
            <a:r>
              <a:rPr lang="sl-SI" sz="1600" b="1" dirty="0" smtClean="0">
                <a:latin typeface="Arial" charset="0"/>
              </a:rPr>
              <a:t>3.</a:t>
            </a:r>
            <a:r>
              <a:rPr lang="en-US" sz="1600" b="1" dirty="0" smtClean="0">
                <a:latin typeface="Arial" charset="0"/>
              </a:rPr>
              <a:t> 2012</a:t>
            </a:r>
            <a:r>
              <a:rPr lang="sl-SI" sz="1600" b="1" dirty="0">
                <a:latin typeface="Arial" charset="0"/>
              </a:rPr>
              <a:t>, </a:t>
            </a:r>
            <a:r>
              <a:rPr lang="en-US" sz="1600" b="1" dirty="0">
                <a:latin typeface="Arial" charset="0"/>
              </a:rPr>
              <a:t>Helsinki</a:t>
            </a:r>
            <a:endParaRPr lang="sl-SI" sz="1600" b="1" dirty="0">
              <a:latin typeface="Arial" charset="0"/>
            </a:endParaRPr>
          </a:p>
        </p:txBody>
      </p:sp>
      <p:sp>
        <p:nvSpPr>
          <p:cNvPr id="9219" name="Title 3"/>
          <p:cNvSpPr>
            <a:spLocks noGrp="1"/>
          </p:cNvSpPr>
          <p:nvPr>
            <p:ph type="title"/>
          </p:nvPr>
        </p:nvSpPr>
        <p:spPr>
          <a:xfrm>
            <a:off x="468313" y="1052736"/>
            <a:ext cx="7772400" cy="4248472"/>
          </a:xfrm>
        </p:spPr>
        <p:txBody>
          <a:bodyPr/>
          <a:lstStyle/>
          <a:p>
            <a:pPr algn="ctr"/>
            <a:r>
              <a:rPr lang="sl-SI" sz="5400" dirty="0" err="1" smtClean="0">
                <a:solidFill>
                  <a:srgbClr val="00B050"/>
                </a:solidFill>
                <a:latin typeface="Arial" charset="0"/>
                <a:cs typeface="Arial" charset="0"/>
              </a:rPr>
              <a:t>Thank</a:t>
            </a:r>
            <a: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 </a:t>
            </a:r>
            <a:r>
              <a:rPr lang="sl-SI" sz="5400" dirty="0" err="1" smtClean="0">
                <a:solidFill>
                  <a:srgbClr val="00B050"/>
                </a:solidFill>
                <a:latin typeface="Arial" charset="0"/>
                <a:cs typeface="Arial" charset="0"/>
              </a:rPr>
              <a:t>you</a:t>
            </a:r>
            <a: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!</a:t>
            </a:r>
            <a:b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</a:br>
            <a: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/>
            </a:r>
            <a:b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</a:br>
            <a:r>
              <a:rPr lang="sl-SI" sz="5400" dirty="0" err="1" smtClean="0">
                <a:solidFill>
                  <a:srgbClr val="00B050"/>
                </a:solidFill>
                <a:latin typeface="Arial" charset="0"/>
                <a:cs typeface="Arial" charset="0"/>
              </a:rPr>
              <a:t>Kiitos</a:t>
            </a:r>
            <a: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!</a:t>
            </a:r>
            <a:b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</a:br>
            <a:r>
              <a:rPr lang="sl-SI" sz="5400" dirty="0">
                <a:solidFill>
                  <a:srgbClr val="00B050"/>
                </a:solidFill>
                <a:latin typeface="Arial" charset="0"/>
                <a:cs typeface="Arial" charset="0"/>
              </a:rPr>
              <a:t/>
            </a:r>
            <a:br>
              <a:rPr lang="sl-SI" sz="5400" dirty="0">
                <a:solidFill>
                  <a:srgbClr val="00B050"/>
                </a:solidFill>
                <a:latin typeface="Arial" charset="0"/>
                <a:cs typeface="Arial" charset="0"/>
              </a:rPr>
            </a:br>
            <a:r>
              <a:rPr lang="sl-SI" sz="280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e-</a:t>
            </a:r>
            <a:r>
              <a:rPr lang="sl-SI" sz="2800" dirty="0" err="1" smtClean="0">
                <a:solidFill>
                  <a:srgbClr val="00B050"/>
                </a:solidFill>
                <a:latin typeface="Arial" charset="0"/>
                <a:cs typeface="Arial" charset="0"/>
              </a:rPr>
              <a:t>mail</a:t>
            </a:r>
            <a:r>
              <a:rPr lang="sl-SI" sz="280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: ursa.vilhar@gozdis.si</a:t>
            </a:r>
            <a:endParaRPr lang="en-US" sz="5400" dirty="0" smtClean="0">
              <a:solidFill>
                <a:srgbClr val="00B050"/>
              </a:solidFill>
              <a:latin typeface="Arial" charset="0"/>
              <a:cs typeface="Arial" charset="0"/>
            </a:endParaRPr>
          </a:p>
        </p:txBody>
      </p:sp>
      <p:pic>
        <p:nvPicPr>
          <p:cNvPr id="9220" name="Picture 2" descr="H:\My Pictures\2006-06-05 Ursa portret\IMG_4461cu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238" y="3789363"/>
            <a:ext cx="1620837" cy="231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S-osnova">
  <a:themeElements>
    <a:clrScheme name="GIS-osnov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IS-osnov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1600" b="1" dirty="0" smtClean="0"/>
        </a:defPPr>
      </a:lstStyle>
    </a:txDef>
  </a:objectDefaults>
  <a:extraClrSchemeLst>
    <a:extraClrScheme>
      <a:clrScheme name="GIS-osnov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IS-osnov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IS-osnov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IS-osnov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IS-osnov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IS-osnov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IS-osnov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IS-osnova 8">
        <a:dk1>
          <a:srgbClr val="000000"/>
        </a:dk1>
        <a:lt1>
          <a:srgbClr val="006600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AAB8A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3689</TotalTime>
  <Words>448</Words>
  <Application>Microsoft Office PowerPoint</Application>
  <PresentationFormat>On-screen Show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GIS-osnova</vt:lpstr>
      <vt:lpstr>PowerPoint Presentation</vt:lpstr>
      <vt:lpstr>Phenological data in the Forest Monitoring Information System</vt:lpstr>
      <vt:lpstr>Phenological data in the Forest Monitoring Information System</vt:lpstr>
      <vt:lpstr>Phenological data in the Forest Monitoring Information System</vt:lpstr>
      <vt:lpstr>Phenological data in the Forest Monitoring Information System</vt:lpstr>
      <vt:lpstr>Phenological data in the Forest Monitoring Information System</vt:lpstr>
      <vt:lpstr>Phenological data in the Forest Monitoring Information System</vt:lpstr>
      <vt:lpstr>Thank you!  Kiitos!  e-mail: ursa.vilhar@gozdis.si</vt:lpstr>
    </vt:vector>
  </TitlesOfParts>
  <Company>Gozdarski inštitut Slovenije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Žlindra</dc:creator>
  <cp:lastModifiedBy>Daniel Žlindra</cp:lastModifiedBy>
  <cp:revision>202</cp:revision>
  <dcterms:created xsi:type="dcterms:W3CDTF">2005-08-31T14:36:33Z</dcterms:created>
  <dcterms:modified xsi:type="dcterms:W3CDTF">2012-03-19T20:18:27Z</dcterms:modified>
</cp:coreProperties>
</file>