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246A58"/>
    <a:srgbClr val="27774F"/>
    <a:srgbClr val="008000"/>
    <a:srgbClr val="00808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8" y="1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 userDrawn="1"/>
        </p:nvSpPr>
        <p:spPr>
          <a:xfrm>
            <a:off x="2267744" y="6453336"/>
            <a:ext cx="3113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0" dirty="0" smtClean="0">
                <a:solidFill>
                  <a:srgbClr val="246A58"/>
                </a:solidFill>
                <a:latin typeface="Myriad Pro" pitchFamily="34" charset="0"/>
              </a:rPr>
              <a:t>Monitoring Book Meeting, </a:t>
            </a:r>
            <a:r>
              <a:rPr lang="de-DE" sz="1100" b="0" dirty="0" smtClean="0">
                <a:solidFill>
                  <a:srgbClr val="246A58"/>
                </a:solidFill>
                <a:latin typeface="Myriad Pro" pitchFamily="34" charset="0"/>
              </a:rPr>
              <a:t>Helsinki, </a:t>
            </a:r>
            <a:r>
              <a:rPr lang="de-DE" sz="1100" b="0" dirty="0" smtClean="0">
                <a:solidFill>
                  <a:srgbClr val="246A58"/>
                </a:solidFill>
                <a:latin typeface="Myriad Pro" pitchFamily="34" charset="0"/>
              </a:rPr>
              <a:t>21 </a:t>
            </a:r>
            <a:r>
              <a:rPr lang="de-DE" sz="1100" b="0" dirty="0" smtClean="0">
                <a:solidFill>
                  <a:srgbClr val="246A58"/>
                </a:solidFill>
                <a:latin typeface="Myriad Pro" pitchFamily="34" charset="0"/>
              </a:rPr>
              <a:t>March 2012</a:t>
            </a:r>
            <a:endParaRPr lang="de-DE" sz="1100" b="0" dirty="0">
              <a:solidFill>
                <a:srgbClr val="246A58"/>
              </a:solidFill>
              <a:latin typeface="Myriad Pro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98901"/>
            <a:ext cx="971568" cy="61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3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82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26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69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20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198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37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34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47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33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544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E2565-0400-4A85-ADE7-93DA985745A5}" type="datetimeFigureOut">
              <a:rPr lang="de-DE" smtClean="0"/>
              <a:t>16.03.2012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E5F88-B18F-479C-9796-A54536753B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20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sevierdirect.com/article.jsp?pageid=8332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86000" y="2260029"/>
            <a:ext cx="5454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Instructions for authors</a:t>
            </a:r>
            <a:endParaRPr lang="en-US" sz="2400" b="1" dirty="0" smtClean="0">
              <a:solidFill>
                <a:srgbClr val="246A58"/>
              </a:solidFill>
              <a:latin typeface="Myriad Pro" pitchFamily="34" charset="0"/>
            </a:endParaRPr>
          </a:p>
          <a:p>
            <a:endParaRPr lang="en-US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sz="2000" i="1" dirty="0" smtClean="0">
                <a:solidFill>
                  <a:srgbClr val="246A58"/>
                </a:solidFill>
                <a:latin typeface="Myriad Pro" pitchFamily="34" charset="0"/>
              </a:rPr>
              <a:t>Richard Fischer, </a:t>
            </a:r>
            <a:r>
              <a:rPr lang="en-US" sz="2000" i="1" dirty="0" err="1" smtClean="0">
                <a:solidFill>
                  <a:srgbClr val="246A58"/>
                </a:solidFill>
                <a:latin typeface="Myriad Pro" pitchFamily="34" charset="0"/>
              </a:rPr>
              <a:t>vTI</a:t>
            </a:r>
            <a:r>
              <a:rPr lang="en-US" sz="2000" i="1" dirty="0" smtClean="0">
                <a:solidFill>
                  <a:srgbClr val="246A58"/>
                </a:solidFill>
                <a:latin typeface="Myriad Pro" pitchFamily="34" charset="0"/>
              </a:rPr>
              <a:t> Hamburg</a:t>
            </a:r>
          </a:p>
          <a:p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1628800"/>
            <a:ext cx="545435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Formal requirements</a:t>
            </a:r>
          </a:p>
          <a:p>
            <a:endParaRPr lang="en-US" sz="24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dirty="0" smtClean="0">
                <a:solidFill>
                  <a:srgbClr val="246A58"/>
                </a:solidFill>
                <a:latin typeface="Myriad Pro" pitchFamily="34" charset="0"/>
              </a:rPr>
              <a:t>Number of pages, tables, photos, diagrams are well known</a:t>
            </a:r>
          </a:p>
          <a:p>
            <a:endParaRPr lang="en-US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dirty="0" smtClean="0">
                <a:solidFill>
                  <a:srgbClr val="246A58"/>
                </a:solidFill>
                <a:latin typeface="Myriad Pro" pitchFamily="34" charset="0"/>
              </a:rPr>
              <a:t>Keep contact and organize your work with the</a:t>
            </a:r>
          </a:p>
          <a:p>
            <a:r>
              <a:rPr lang="en-US" dirty="0" smtClean="0">
                <a:solidFill>
                  <a:srgbClr val="246A58"/>
                </a:solidFill>
                <a:latin typeface="Myriad Pro" pitchFamily="34" charset="0"/>
              </a:rPr>
              <a:t>co-authors</a:t>
            </a:r>
          </a:p>
          <a:p>
            <a:endParaRPr lang="en-US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US" dirty="0" smtClean="0">
                <a:solidFill>
                  <a:srgbClr val="246A58"/>
                </a:solidFill>
                <a:latin typeface="Myriad Pro" pitchFamily="34" charset="0"/>
              </a:rPr>
              <a:t>Deadline:  1 June 2012</a:t>
            </a:r>
          </a:p>
          <a:p>
            <a:endParaRPr lang="en-US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5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1268760"/>
            <a:ext cx="64087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246A58"/>
                </a:solidFill>
                <a:latin typeface="Myriad Pro" pitchFamily="34" charset="0"/>
              </a:rPr>
              <a:t>All Sections :</a:t>
            </a:r>
            <a:endParaRPr lang="de-DE" sz="2400" b="1" dirty="0">
              <a:solidFill>
                <a:srgbClr val="246A58"/>
              </a:solidFill>
              <a:latin typeface="Myriad Pro" pitchFamily="34" charset="0"/>
            </a:endParaRPr>
          </a:p>
          <a:p>
            <a:pPr lvl="0"/>
            <a:endParaRPr lang="en-GB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Introduction</a:t>
            </a:r>
            <a:endParaRPr lang="en-GB" dirty="0">
              <a:solidFill>
                <a:srgbClr val="246A58"/>
              </a:solidFill>
              <a:latin typeface="Myriad Pro" pitchFamily="34" charset="0"/>
            </a:endParaRPr>
          </a:p>
          <a:p>
            <a:pPr lvl="0"/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relevance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of the subject in the context of forest 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monitoring, scientific basis</a:t>
            </a:r>
          </a:p>
          <a:p>
            <a:pPr lvl="0"/>
            <a:endParaRPr lang="de-DE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Description of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the monitoring 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method</a:t>
            </a:r>
          </a:p>
          <a:p>
            <a:pPr lvl="0"/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for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an audience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from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scientists to professionals and </a:t>
            </a:r>
            <a:r>
              <a:rPr lang="en-GB" dirty="0" err="1">
                <a:solidFill>
                  <a:srgbClr val="246A58"/>
                </a:solidFill>
                <a:latin typeface="Myriad Pro" pitchFamily="34" charset="0"/>
              </a:rPr>
              <a:t>practicioners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.</a:t>
            </a:r>
          </a:p>
          <a:p>
            <a:pPr lvl="0"/>
            <a:endParaRPr lang="de-DE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Examples.</a:t>
            </a:r>
          </a:p>
          <a:p>
            <a:pPr lvl="0"/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Include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transnational results were possible, if not available present national examples. </a:t>
            </a:r>
            <a:endParaRPr lang="en-US" b="1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985510"/>
            <a:ext cx="65527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246A58"/>
                </a:solidFill>
                <a:latin typeface="Myriad Pro" pitchFamily="34" charset="0"/>
              </a:rPr>
              <a:t>Sections </a:t>
            </a:r>
            <a:r>
              <a:rPr lang="en-GB" sz="2400" b="1" dirty="0" smtClean="0">
                <a:solidFill>
                  <a:srgbClr val="246A58"/>
                </a:solidFill>
                <a:latin typeface="Myriad Pro" pitchFamily="34" charset="0"/>
              </a:rPr>
              <a:t>3, 4, </a:t>
            </a:r>
            <a:r>
              <a:rPr lang="en-GB" sz="2400" b="1" dirty="0">
                <a:solidFill>
                  <a:srgbClr val="246A58"/>
                </a:solidFill>
                <a:latin typeface="Myriad Pro" pitchFamily="34" charset="0"/>
              </a:rPr>
              <a:t>and </a:t>
            </a:r>
            <a:r>
              <a:rPr lang="en-GB" sz="2400" b="1" dirty="0" smtClean="0">
                <a:solidFill>
                  <a:srgbClr val="246A58"/>
                </a:solidFill>
                <a:latin typeface="Myriad Pro" pitchFamily="34" charset="0"/>
              </a:rPr>
              <a:t>5:</a:t>
            </a:r>
            <a:endParaRPr lang="de-DE" sz="24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en-GB" sz="2400" dirty="0" smtClean="0">
                <a:solidFill>
                  <a:srgbClr val="246A58"/>
                </a:solidFill>
                <a:latin typeface="Myriad Pro" pitchFamily="34" charset="0"/>
              </a:rPr>
              <a:t>(above ground vegetation, soil , atmospheric var.)</a:t>
            </a:r>
            <a:endParaRPr lang="de-DE" sz="2400" dirty="0">
              <a:solidFill>
                <a:srgbClr val="246A58"/>
              </a:solidFill>
              <a:latin typeface="Myriad Pro" pitchFamily="34" charset="0"/>
            </a:endParaRPr>
          </a:p>
          <a:p>
            <a:pPr lvl="0"/>
            <a:endParaRPr lang="en-GB" sz="2400" dirty="0" smtClean="0">
              <a:solidFill>
                <a:srgbClr val="246A58"/>
              </a:solidFill>
              <a:latin typeface="Myriad Pro" pitchFamily="34" charset="0"/>
            </a:endParaRPr>
          </a:p>
          <a:p>
            <a:pPr lvl="0"/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In addition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:</a:t>
            </a:r>
          </a:p>
          <a:p>
            <a:pPr lvl="0"/>
            <a:endParaRPr lang="en-GB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When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referring to the ICP Forests 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manual,</a:t>
            </a:r>
          </a:p>
          <a:p>
            <a:pPr lvl="0"/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refer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to the general scientific background and requirements first, before you describe details like repetitions and temporal resolution of measurements of the manual which are in many cases a good example but of course depend on needs, funds and context of the specific projects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.</a:t>
            </a:r>
          </a:p>
          <a:p>
            <a:pPr lvl="0"/>
            <a:endParaRPr lang="de-DE" dirty="0">
              <a:solidFill>
                <a:srgbClr val="246A58"/>
              </a:solidFill>
              <a:latin typeface="Myriad Pro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QA issues: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just provide brief 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information and</a:t>
            </a:r>
          </a:p>
          <a:p>
            <a:pPr lvl="0"/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cross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reference to </a:t>
            </a:r>
            <a:r>
              <a:rPr lang="en-GB" dirty="0" smtClean="0">
                <a:solidFill>
                  <a:srgbClr val="246A58"/>
                </a:solidFill>
                <a:latin typeface="Myriad Pro" pitchFamily="34" charset="0"/>
              </a:rPr>
              <a:t>section </a:t>
            </a:r>
            <a:r>
              <a:rPr lang="en-GB" dirty="0">
                <a:solidFill>
                  <a:srgbClr val="246A58"/>
                </a:solidFill>
                <a:latin typeface="Myriad Pro" pitchFamily="34" charset="0"/>
              </a:rPr>
              <a:t>6</a:t>
            </a:r>
            <a:endParaRPr lang="de-DE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1125319"/>
            <a:ext cx="64807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Editorial issues</a:t>
            </a:r>
          </a:p>
          <a:p>
            <a:endParaRPr lang="en-US" sz="24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it-IT" sz="2000" u="sng" dirty="0">
                <a:hlinkClick r:id="rId2"/>
              </a:rPr>
              <a:t>http://</a:t>
            </a:r>
            <a:r>
              <a:rPr lang="it-IT" sz="2000" u="sng" dirty="0" smtClean="0">
                <a:hlinkClick r:id="rId2"/>
              </a:rPr>
              <a:t>www.elsevierdirect.com/article.jsp?pageid=8332</a:t>
            </a:r>
            <a:endParaRPr lang="it-IT" sz="2000" u="sng" dirty="0" smtClean="0"/>
          </a:p>
          <a:p>
            <a:endParaRPr lang="de-DE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In MS Word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No formatting, except headings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A 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separate list of captions to illustrations 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(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please do not incorporate captions in the text files).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Info on tables, illustrations, photographs, footnotes …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Lists 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of symbols, contributors etc</a:t>
            </a: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Equations in MS Word editor but tricky – check proofs !</a:t>
            </a:r>
            <a:endParaRPr lang="en-US" sz="2000" dirty="0">
              <a:solidFill>
                <a:srgbClr val="246A58"/>
              </a:solidFill>
              <a:latin typeface="Myriad Pro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Acknowledgements.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solidFill>
                  <a:srgbClr val="246A58"/>
                </a:solidFill>
                <a:latin typeface="Myriad Pro" pitchFamily="34" charset="0"/>
              </a:rPr>
              <a:t>Bibliographical material</a:t>
            </a:r>
          </a:p>
          <a:p>
            <a:endParaRPr lang="en-US" sz="2000" b="1" dirty="0">
              <a:solidFill>
                <a:srgbClr val="246A58"/>
              </a:solidFill>
              <a:latin typeface="Myriad Pro" pitchFamily="34" charset="0"/>
            </a:endParaRPr>
          </a:p>
          <a:p>
            <a:r>
              <a:rPr lang="de-DE" sz="2000" b="1" dirty="0" smtClean="0">
                <a:solidFill>
                  <a:srgbClr val="246A58"/>
                </a:solidFill>
                <a:latin typeface="Myriad Pro" pitchFamily="34" charset="0"/>
              </a:rPr>
              <a:t>WE WILL NOT DO THIS JOB !</a:t>
            </a:r>
            <a:endParaRPr lang="de-DE" sz="2000" b="1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267744" y="2525995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6A58"/>
                </a:solidFill>
                <a:latin typeface="Myriad Pro" pitchFamily="34" charset="0"/>
              </a:rPr>
              <a:t>Permission to use published material needed !</a:t>
            </a:r>
          </a:p>
          <a:p>
            <a:endParaRPr lang="en-US" sz="2400" b="1" dirty="0">
              <a:solidFill>
                <a:srgbClr val="246A58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Bildschirmpräsentation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Richard Fischer (3)</dc:creator>
  <cp:lastModifiedBy>Richard Fischer (3)</cp:lastModifiedBy>
  <cp:revision>14</cp:revision>
  <dcterms:created xsi:type="dcterms:W3CDTF">2012-03-15T10:41:44Z</dcterms:created>
  <dcterms:modified xsi:type="dcterms:W3CDTF">2012-03-16T09:26:44Z</dcterms:modified>
</cp:coreProperties>
</file>