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95" r:id="rId3"/>
    <p:sldId id="301" r:id="rId4"/>
    <p:sldId id="298" r:id="rId5"/>
    <p:sldId id="300" r:id="rId6"/>
    <p:sldId id="302" r:id="rId7"/>
  </p:sldIdLst>
  <p:sldSz cx="9144000" cy="6858000" type="screen4x3"/>
  <p:notesSz cx="6858000" cy="96377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5613" indent="1588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2813" indent="1588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0013" indent="1588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7213" indent="1588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tja Skudnik" initials="M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8F8F8"/>
    <a:srgbClr val="E6E3D6"/>
    <a:srgbClr val="009900"/>
    <a:srgbClr val="339933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1032" y="-102"/>
      </p:cViewPr>
      <p:guideLst>
        <p:guide orient="horz" pos="3036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60" tIns="46680" rIns="93360" bIns="46680" numCol="1" anchor="t" anchorCtr="0" compatLnSpc="1">
            <a:prstTxWarp prst="textNoShape">
              <a:avLst/>
            </a:prstTxWarp>
          </a:bodyPr>
          <a:lstStyle>
            <a:lvl1pPr defTabSz="933450" eaLnBrk="0" hangingPunct="0">
              <a:defRPr sz="1200"/>
            </a:lvl1pPr>
          </a:lstStyle>
          <a:p>
            <a:endParaRPr lang="sl-SI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60" tIns="46680" rIns="93360" bIns="46680" numCol="1" anchor="t" anchorCtr="0" compatLnSpc="1">
            <a:prstTxWarp prst="textNoShape">
              <a:avLst/>
            </a:prstTxWarp>
          </a:bodyPr>
          <a:lstStyle>
            <a:lvl1pPr algn="r" defTabSz="933450" eaLnBrk="0" hangingPunct="0">
              <a:defRPr sz="1200"/>
            </a:lvl1pPr>
          </a:lstStyle>
          <a:p>
            <a:endParaRPr lang="sl-SI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55113"/>
            <a:ext cx="297180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60" tIns="46680" rIns="93360" bIns="46680" numCol="1" anchor="b" anchorCtr="0" compatLnSpc="1">
            <a:prstTxWarp prst="textNoShape">
              <a:avLst/>
            </a:prstTxWarp>
          </a:bodyPr>
          <a:lstStyle>
            <a:lvl1pPr defTabSz="933450" eaLnBrk="0" hangingPunct="0">
              <a:defRPr sz="1200"/>
            </a:lvl1pPr>
          </a:lstStyle>
          <a:p>
            <a:endParaRPr lang="sl-SI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155113"/>
            <a:ext cx="297180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60" tIns="46680" rIns="93360" bIns="46680" numCol="1" anchor="b" anchorCtr="0" compatLnSpc="1">
            <a:prstTxWarp prst="textNoShape">
              <a:avLst/>
            </a:prstTxWarp>
          </a:bodyPr>
          <a:lstStyle>
            <a:lvl1pPr algn="r" defTabSz="933450" eaLnBrk="0" hangingPunct="0">
              <a:defRPr sz="1200"/>
            </a:lvl1pPr>
          </a:lstStyle>
          <a:p>
            <a:fld id="{B973E073-1F65-4571-8229-B98DA8ED6698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19639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sl-SI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sl-SI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19175" y="722313"/>
            <a:ext cx="4819650" cy="36147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575175"/>
            <a:ext cx="5486400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Kliknite, če želite urediti sloge besedila matrice</a:t>
            </a:r>
          </a:p>
          <a:p>
            <a:pPr lvl="1"/>
            <a:r>
              <a:rPr lang="en-US" noProof="0" smtClean="0"/>
              <a:t>Druga raven</a:t>
            </a:r>
          </a:p>
          <a:p>
            <a:pPr lvl="2"/>
            <a:r>
              <a:rPr lang="en-US" noProof="0" smtClean="0"/>
              <a:t>Tretja raven</a:t>
            </a:r>
          </a:p>
          <a:p>
            <a:pPr lvl="3"/>
            <a:r>
              <a:rPr lang="en-US" noProof="0" smtClean="0"/>
              <a:t>Četrta raven</a:t>
            </a:r>
          </a:p>
          <a:p>
            <a:pPr lvl="4"/>
            <a:r>
              <a:rPr lang="en-US" noProof="0" smtClean="0"/>
              <a:t>Peta raven</a:t>
            </a:r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55113"/>
            <a:ext cx="297180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sl-SI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155113"/>
            <a:ext cx="297180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5675A48A-B55B-4164-8A45-C8502CE8F2B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4792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fld id="{05A1E893-3D10-4284-9441-42BA74217973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BCAAA9-9A17-448C-AA34-B0A600F74E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410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DDA343-A7DA-45AA-AC7E-701FD4FE211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870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CC586F-7B6E-4DAE-BBE1-D6496F9293A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2054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381000"/>
            <a:ext cx="77724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B2455F-E5DC-49CD-90CF-2BFA925B15B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342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8647B3-F26E-4165-BF7F-6FB26CB5C0E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979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BE1A1A-65A6-4B1E-804F-3AFD814C13C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63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52DE30-2206-4C45-BFF2-1769FDF6EB2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881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F2D8F5-8865-4C2B-9CA5-621C352E12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126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D93BB6-5BB9-4E6E-9E11-3E9B3891593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562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026A64-A59F-41F8-98AB-683FB7AAC8A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755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EDC241-B3BC-472E-BE3D-8A8B6FC402E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417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2DC6BE-3262-4A7B-B5F2-A116352D6FB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744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Tahoma" pitchFamily="34" charset="0"/>
              </a:defRPr>
            </a:lvl1pPr>
          </a:lstStyle>
          <a:p>
            <a:fld id="{20494AAA-AC87-470F-B513-3632FA35827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9" name="Line 9"/>
          <p:cNvSpPr>
            <a:spLocks noChangeShapeType="1"/>
          </p:cNvSpPr>
          <p:nvPr/>
        </p:nvSpPr>
        <p:spPr bwMode="auto">
          <a:xfrm>
            <a:off x="152400" y="6096000"/>
            <a:ext cx="7239000" cy="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Line 10"/>
          <p:cNvSpPr>
            <a:spLocks noChangeShapeType="1"/>
          </p:cNvSpPr>
          <p:nvPr/>
        </p:nvSpPr>
        <p:spPr bwMode="auto">
          <a:xfrm>
            <a:off x="152400" y="6172200"/>
            <a:ext cx="7772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1031" name="Group 16"/>
          <p:cNvGrpSpPr>
            <a:grpSpLocks/>
          </p:cNvGrpSpPr>
          <p:nvPr/>
        </p:nvGrpSpPr>
        <p:grpSpPr bwMode="auto">
          <a:xfrm>
            <a:off x="468313" y="5661025"/>
            <a:ext cx="1066800" cy="1066800"/>
            <a:chOff x="288" y="3552"/>
            <a:chExt cx="672" cy="672"/>
          </a:xfrm>
        </p:grpSpPr>
        <p:sp>
          <p:nvSpPr>
            <p:cNvPr id="1034" name="Rectangle 11"/>
            <p:cNvSpPr>
              <a:spLocks noChangeArrowheads="1"/>
            </p:cNvSpPr>
            <p:nvPr/>
          </p:nvSpPr>
          <p:spPr bwMode="auto">
            <a:xfrm>
              <a:off x="288" y="3552"/>
              <a:ext cx="672" cy="67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sl-SI"/>
            </a:p>
          </p:txBody>
        </p:sp>
        <p:pic>
          <p:nvPicPr>
            <p:cNvPr id="1035" name="Picture 8" descr="GIS-logo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" y="3600"/>
              <a:ext cx="555" cy="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32" name="Text Box 14"/>
          <p:cNvSpPr txBox="1">
            <a:spLocks noChangeArrowheads="1"/>
          </p:cNvSpPr>
          <p:nvPr/>
        </p:nvSpPr>
        <p:spPr bwMode="auto">
          <a:xfrm>
            <a:off x="1524000" y="6172200"/>
            <a:ext cx="2101850" cy="30480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n-US" sz="1400" b="1">
                <a:latin typeface="Arial Narrow" pitchFamily="34" charset="0"/>
              </a:rPr>
              <a:t>Gozdarski inštitut Slovenije</a:t>
            </a:r>
            <a:endParaRPr lang="en-US" sz="1400"/>
          </a:p>
        </p:txBody>
      </p:sp>
      <p:sp>
        <p:nvSpPr>
          <p:cNvPr id="1033" name="Text Box 15"/>
          <p:cNvSpPr txBox="1">
            <a:spLocks noChangeArrowheads="1"/>
          </p:cNvSpPr>
          <p:nvPr/>
        </p:nvSpPr>
        <p:spPr bwMode="auto">
          <a:xfrm>
            <a:off x="1524000" y="6324600"/>
            <a:ext cx="2171700" cy="30480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n-US" sz="1400" i="1"/>
              <a:t>Slovenian Forestry Institute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971550" y="1268413"/>
            <a:ext cx="7200900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4400" b="1" dirty="0">
                <a:latin typeface="Arial" charset="0"/>
              </a:rPr>
              <a:t>Use of mosses as </a:t>
            </a:r>
            <a:r>
              <a:rPr lang="en-US" sz="4400" b="1" dirty="0" err="1">
                <a:latin typeface="Arial" charset="0"/>
              </a:rPr>
              <a:t>biomonitors</a:t>
            </a:r>
            <a:r>
              <a:rPr lang="en-US" sz="4400" b="1" dirty="0">
                <a:latin typeface="Arial" charset="0"/>
              </a:rPr>
              <a:t> for nitrogen and sulfur depositions in the forest environment 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943100" y="4772025"/>
            <a:ext cx="525621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sl-SI" dirty="0" smtClean="0">
                <a:latin typeface="Arial" charset="0"/>
              </a:rPr>
              <a:t>Daniel Žlindra</a:t>
            </a:r>
          </a:p>
          <a:p>
            <a:pPr algn="ctr">
              <a:spcBef>
                <a:spcPct val="50000"/>
              </a:spcBef>
            </a:pPr>
            <a:r>
              <a:rPr lang="sl-SI" dirty="0">
                <a:latin typeface="Arial" charset="0"/>
              </a:rPr>
              <a:t>o</a:t>
            </a:r>
            <a:r>
              <a:rPr lang="sl-SI" dirty="0" smtClean="0">
                <a:latin typeface="Arial" charset="0"/>
              </a:rPr>
              <a:t>n </a:t>
            </a:r>
            <a:r>
              <a:rPr lang="sl-SI" dirty="0" err="1" smtClean="0">
                <a:latin typeface="Arial" charset="0"/>
              </a:rPr>
              <a:t>behalf</a:t>
            </a:r>
            <a:r>
              <a:rPr lang="sl-SI" dirty="0" smtClean="0">
                <a:latin typeface="Arial" charset="0"/>
              </a:rPr>
              <a:t> </a:t>
            </a:r>
            <a:r>
              <a:rPr lang="sl-SI" dirty="0" err="1" smtClean="0">
                <a:latin typeface="Arial" charset="0"/>
              </a:rPr>
              <a:t>of</a:t>
            </a:r>
            <a:r>
              <a:rPr lang="sl-SI" dirty="0" smtClean="0">
                <a:latin typeface="Arial" charset="0"/>
              </a:rPr>
              <a:t> Mitja Skudnik</a:t>
            </a:r>
            <a:endParaRPr lang="sl-SI" dirty="0">
              <a:latin typeface="Arial" charset="0"/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464050" y="6229350"/>
            <a:ext cx="47164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n-US" sz="1600" b="1" dirty="0">
                <a:latin typeface="Arial" charset="0"/>
              </a:rPr>
              <a:t>“Joint Expert Panel Meeting on European Level Data Evaluation</a:t>
            </a:r>
            <a:r>
              <a:rPr lang="sl-SI" sz="1600" b="1" dirty="0">
                <a:latin typeface="Arial" charset="0"/>
              </a:rPr>
              <a:t>“ </a:t>
            </a:r>
            <a:r>
              <a:rPr lang="en-US" sz="1600" b="1" dirty="0" smtClean="0">
                <a:latin typeface="Arial" charset="0"/>
              </a:rPr>
              <a:t>20. </a:t>
            </a:r>
            <a:r>
              <a:rPr lang="sl-SI" sz="1600" b="1" dirty="0" smtClean="0">
                <a:latin typeface="Arial" charset="0"/>
              </a:rPr>
              <a:t>3.</a:t>
            </a:r>
            <a:r>
              <a:rPr lang="en-US" sz="1600" b="1" dirty="0" smtClean="0">
                <a:latin typeface="Arial" charset="0"/>
              </a:rPr>
              <a:t> </a:t>
            </a:r>
            <a:r>
              <a:rPr lang="en-US" sz="1600" b="1" dirty="0">
                <a:latin typeface="Arial" charset="0"/>
              </a:rPr>
              <a:t>2012</a:t>
            </a:r>
            <a:r>
              <a:rPr lang="sl-SI" sz="1600" b="1" dirty="0">
                <a:latin typeface="Arial" charset="0"/>
              </a:rPr>
              <a:t>, </a:t>
            </a:r>
            <a:r>
              <a:rPr lang="en-US" sz="1600" b="1" dirty="0">
                <a:latin typeface="Arial" charset="0"/>
              </a:rPr>
              <a:t>Helsinki</a:t>
            </a:r>
            <a:endParaRPr lang="sl-SI" sz="16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Content Placeholder 7"/>
          <p:cNvSpPr>
            <a:spLocks noGrp="1"/>
          </p:cNvSpPr>
          <p:nvPr>
            <p:ph idx="1"/>
          </p:nvPr>
        </p:nvSpPr>
        <p:spPr>
          <a:xfrm>
            <a:off x="395536" y="1935138"/>
            <a:ext cx="7772400" cy="3294062"/>
          </a:xfrm>
        </p:spPr>
        <p:txBody>
          <a:bodyPr/>
          <a:lstStyle/>
          <a:p>
            <a:r>
              <a:rPr lang="en-US" sz="2400" dirty="0" smtClean="0">
                <a:latin typeface="Arial" charset="0"/>
                <a:cs typeface="Arial" charset="0"/>
              </a:rPr>
              <a:t>with </a:t>
            </a:r>
            <a:r>
              <a:rPr lang="en-US" sz="2400" dirty="0">
                <a:latin typeface="Arial" charset="0"/>
                <a:cs typeface="Arial" charset="0"/>
              </a:rPr>
              <a:t>mosses as </a:t>
            </a:r>
            <a:r>
              <a:rPr lang="en-US" sz="2400" dirty="0" err="1">
                <a:latin typeface="Arial" charset="0"/>
                <a:cs typeface="Arial" charset="0"/>
              </a:rPr>
              <a:t>biomonitors</a:t>
            </a:r>
            <a:r>
              <a:rPr lang="en-US" sz="2400" dirty="0">
                <a:latin typeface="Arial" charset="0"/>
                <a:cs typeface="Arial" charset="0"/>
              </a:rPr>
              <a:t> it is possible to estimate the amount of N and S deposited into forest ecosystem, </a:t>
            </a:r>
            <a:endParaRPr lang="sl-SI" sz="2400" dirty="0" smtClean="0">
              <a:latin typeface="Arial" charset="0"/>
              <a:cs typeface="Arial" charset="0"/>
            </a:endParaRPr>
          </a:p>
          <a:p>
            <a:r>
              <a:rPr lang="en-US" sz="2400" dirty="0" err="1" smtClean="0">
                <a:latin typeface="Arial" charset="0"/>
                <a:cs typeface="Arial" charset="0"/>
              </a:rPr>
              <a:t>bioindication</a:t>
            </a:r>
            <a:r>
              <a:rPr lang="en-US" sz="2400" dirty="0" smtClean="0">
                <a:latin typeface="Arial" charset="0"/>
                <a:cs typeface="Arial" charset="0"/>
              </a:rPr>
              <a:t> </a:t>
            </a:r>
            <a:r>
              <a:rPr lang="en-US" sz="2400" dirty="0">
                <a:latin typeface="Arial" charset="0"/>
                <a:cs typeface="Arial" charset="0"/>
              </a:rPr>
              <a:t>with mosses is comparable to some other </a:t>
            </a:r>
            <a:r>
              <a:rPr lang="en-US" sz="2400" dirty="0" err="1">
                <a:latin typeface="Arial" charset="0"/>
                <a:cs typeface="Arial" charset="0"/>
              </a:rPr>
              <a:t>bioindication</a:t>
            </a:r>
            <a:r>
              <a:rPr lang="en-US" sz="2400" dirty="0">
                <a:latin typeface="Arial" charset="0"/>
                <a:cs typeface="Arial" charset="0"/>
              </a:rPr>
              <a:t> methods as foliar analysis</a:t>
            </a:r>
            <a:endParaRPr lang="sl-SI" sz="2400" dirty="0" smtClean="0">
              <a:latin typeface="Arial" charset="0"/>
              <a:cs typeface="Arial" charset="0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4464050" y="6229350"/>
            <a:ext cx="47164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n-US" sz="1600" b="1" dirty="0">
                <a:latin typeface="Arial" charset="0"/>
              </a:rPr>
              <a:t>“Joint Expert Panel Meeting on European Level Data Evaluation</a:t>
            </a:r>
            <a:r>
              <a:rPr lang="sl-SI" sz="1600" b="1" dirty="0">
                <a:latin typeface="Arial" charset="0"/>
              </a:rPr>
              <a:t>“ </a:t>
            </a:r>
            <a:r>
              <a:rPr lang="en-US" sz="1600" b="1" dirty="0" smtClean="0">
                <a:latin typeface="Arial" charset="0"/>
              </a:rPr>
              <a:t>20. </a:t>
            </a:r>
            <a:r>
              <a:rPr lang="sl-SI" sz="1600" b="1" dirty="0" smtClean="0">
                <a:latin typeface="Arial" charset="0"/>
              </a:rPr>
              <a:t>3.</a:t>
            </a:r>
            <a:r>
              <a:rPr lang="en-US" sz="1600" b="1" dirty="0" smtClean="0">
                <a:latin typeface="Arial" charset="0"/>
              </a:rPr>
              <a:t> </a:t>
            </a:r>
            <a:r>
              <a:rPr lang="en-US" sz="1600" b="1" dirty="0">
                <a:latin typeface="Arial" charset="0"/>
              </a:rPr>
              <a:t>2012</a:t>
            </a:r>
            <a:r>
              <a:rPr lang="sl-SI" sz="1600" b="1" dirty="0">
                <a:latin typeface="Arial" charset="0"/>
              </a:rPr>
              <a:t>, </a:t>
            </a:r>
            <a:r>
              <a:rPr lang="en-US" sz="1600" b="1" dirty="0">
                <a:latin typeface="Arial" charset="0"/>
              </a:rPr>
              <a:t>Helsinki</a:t>
            </a:r>
            <a:endParaRPr lang="sl-SI" sz="1600" b="1" dirty="0">
              <a:latin typeface="Arial" charset="0"/>
            </a:endParaRPr>
          </a:p>
        </p:txBody>
      </p:sp>
      <p:sp>
        <p:nvSpPr>
          <p:cNvPr id="3077" name="Title 3"/>
          <p:cNvSpPr>
            <a:spLocks noGrp="1"/>
          </p:cNvSpPr>
          <p:nvPr>
            <p:ph type="title"/>
          </p:nvPr>
        </p:nvSpPr>
        <p:spPr>
          <a:xfrm>
            <a:off x="577850" y="548680"/>
            <a:ext cx="7772400" cy="914400"/>
          </a:xfrm>
        </p:spPr>
        <p:txBody>
          <a:bodyPr/>
          <a:lstStyle/>
          <a:p>
            <a:r>
              <a:rPr lang="sl-SI" sz="2800" dirty="0" err="1" smtClean="0">
                <a:latin typeface="Arial" charset="0"/>
                <a:cs typeface="Arial" charset="0"/>
              </a:rPr>
              <a:t>Background</a:t>
            </a:r>
            <a:endParaRPr lang="en-US" sz="28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Content Placeholder 7"/>
          <p:cNvSpPr>
            <a:spLocks noGrp="1"/>
          </p:cNvSpPr>
          <p:nvPr>
            <p:ph idx="1"/>
          </p:nvPr>
        </p:nvSpPr>
        <p:spPr>
          <a:xfrm>
            <a:off x="684213" y="2133600"/>
            <a:ext cx="7772400" cy="3024188"/>
          </a:xfrm>
        </p:spPr>
        <p:txBody>
          <a:bodyPr/>
          <a:lstStyle/>
          <a:p>
            <a:r>
              <a:rPr lang="sl-SI" sz="2400" dirty="0" smtClean="0">
                <a:latin typeface="Arial" charset="0"/>
                <a:cs typeface="Arial" charset="0"/>
              </a:rPr>
              <a:t>Part </a:t>
            </a:r>
            <a:r>
              <a:rPr lang="sl-SI" sz="2400" dirty="0" err="1" smtClean="0">
                <a:latin typeface="Arial" charset="0"/>
                <a:cs typeface="Arial" charset="0"/>
              </a:rPr>
              <a:t>of</a:t>
            </a:r>
            <a:r>
              <a:rPr lang="sl-SI" sz="2400" dirty="0" smtClean="0">
                <a:latin typeface="Arial" charset="0"/>
                <a:cs typeface="Arial" charset="0"/>
              </a:rPr>
              <a:t> </a:t>
            </a:r>
            <a:r>
              <a:rPr lang="sl-SI" sz="2400" dirty="0" err="1" smtClean="0">
                <a:latin typeface="Arial" charset="0"/>
                <a:cs typeface="Arial" charset="0"/>
              </a:rPr>
              <a:t>the</a:t>
            </a:r>
            <a:r>
              <a:rPr lang="sl-SI" sz="2400" dirty="0" smtClean="0">
                <a:latin typeface="Arial" charset="0"/>
                <a:cs typeface="Arial" charset="0"/>
              </a:rPr>
              <a:t> </a:t>
            </a:r>
            <a:r>
              <a:rPr lang="sl-SI" sz="2400" dirty="0" err="1" smtClean="0">
                <a:latin typeface="Arial" charset="0"/>
                <a:cs typeface="Arial" charset="0"/>
              </a:rPr>
              <a:t>PhD</a:t>
            </a:r>
            <a:r>
              <a:rPr lang="sl-SI" sz="2400" dirty="0" smtClean="0">
                <a:latin typeface="Arial" charset="0"/>
                <a:cs typeface="Arial" charset="0"/>
              </a:rPr>
              <a:t> </a:t>
            </a:r>
            <a:r>
              <a:rPr lang="sl-SI" sz="2400" dirty="0" err="1" smtClean="0">
                <a:latin typeface="Arial" charset="0"/>
                <a:cs typeface="Arial" charset="0"/>
              </a:rPr>
              <a:t>work</a:t>
            </a:r>
            <a:r>
              <a:rPr lang="sl-SI" sz="2400" dirty="0" smtClean="0">
                <a:latin typeface="Arial" charset="0"/>
                <a:cs typeface="Arial" charset="0"/>
              </a:rPr>
              <a:t>;</a:t>
            </a:r>
          </a:p>
          <a:p>
            <a:r>
              <a:rPr lang="sl-SI" sz="2400" dirty="0" err="1" smtClean="0">
                <a:latin typeface="Arial" charset="0"/>
                <a:cs typeface="Arial" charset="0"/>
              </a:rPr>
              <a:t>Data</a:t>
            </a:r>
            <a:r>
              <a:rPr lang="sl-SI" sz="2400" dirty="0" smtClean="0">
                <a:latin typeface="Arial" charset="0"/>
                <a:cs typeface="Arial" charset="0"/>
              </a:rPr>
              <a:t>: </a:t>
            </a:r>
            <a:r>
              <a:rPr lang="sl-SI" sz="2400" dirty="0" err="1" smtClean="0">
                <a:latin typeface="Arial" charset="0"/>
                <a:cs typeface="Arial" charset="0"/>
              </a:rPr>
              <a:t>Level</a:t>
            </a:r>
            <a:r>
              <a:rPr lang="sl-SI" sz="2400" dirty="0" smtClean="0">
                <a:latin typeface="Arial" charset="0"/>
                <a:cs typeface="Arial" charset="0"/>
              </a:rPr>
              <a:t> II </a:t>
            </a:r>
            <a:r>
              <a:rPr lang="sl-SI" sz="2400" dirty="0" err="1" smtClean="0">
                <a:latin typeface="Arial" charset="0"/>
                <a:cs typeface="Arial" charset="0"/>
              </a:rPr>
              <a:t>plots</a:t>
            </a:r>
            <a:r>
              <a:rPr lang="sl-SI" sz="2400" dirty="0" smtClean="0">
                <a:latin typeface="Arial" charset="0"/>
                <a:cs typeface="Arial" charset="0"/>
              </a:rPr>
              <a:t> &amp; </a:t>
            </a:r>
            <a:r>
              <a:rPr lang="sl-SI" sz="2400" dirty="0" err="1" smtClean="0">
                <a:latin typeface="Arial" charset="0"/>
                <a:cs typeface="Arial" charset="0"/>
              </a:rPr>
              <a:t>Level</a:t>
            </a:r>
            <a:r>
              <a:rPr lang="sl-SI" sz="2400" dirty="0" smtClean="0">
                <a:latin typeface="Arial" charset="0"/>
                <a:cs typeface="Arial" charset="0"/>
              </a:rPr>
              <a:t> I </a:t>
            </a:r>
            <a:r>
              <a:rPr lang="sl-SI" sz="2400" dirty="0" err="1" smtClean="0">
                <a:latin typeface="Arial" charset="0"/>
                <a:cs typeface="Arial" charset="0"/>
              </a:rPr>
              <a:t>plots</a:t>
            </a:r>
            <a:r>
              <a:rPr lang="sl-SI" sz="2400" dirty="0" smtClean="0">
                <a:latin typeface="Arial" charset="0"/>
                <a:cs typeface="Arial" charset="0"/>
              </a:rPr>
              <a:t> (</a:t>
            </a:r>
            <a:r>
              <a:rPr lang="sl-SI" sz="2400" dirty="0" err="1" smtClean="0">
                <a:latin typeface="Arial" charset="0"/>
                <a:cs typeface="Arial" charset="0"/>
              </a:rPr>
              <a:t>denser</a:t>
            </a:r>
            <a:r>
              <a:rPr lang="sl-SI" sz="2400" dirty="0" smtClean="0">
                <a:latin typeface="Arial" charset="0"/>
                <a:cs typeface="Arial" charset="0"/>
              </a:rPr>
              <a:t> </a:t>
            </a:r>
            <a:r>
              <a:rPr lang="sl-SI" sz="2400" dirty="0" err="1" smtClean="0">
                <a:latin typeface="Arial" charset="0"/>
                <a:cs typeface="Arial" charset="0"/>
              </a:rPr>
              <a:t>grid</a:t>
            </a:r>
            <a:r>
              <a:rPr lang="sl-SI" sz="2400" dirty="0" smtClean="0">
                <a:latin typeface="Arial" charset="0"/>
                <a:cs typeface="Arial" charset="0"/>
              </a:rPr>
              <a:t> 16 x 8 km (</a:t>
            </a:r>
            <a:r>
              <a:rPr lang="sl-SI" sz="2400" dirty="0" err="1" smtClean="0">
                <a:latin typeface="Arial" charset="0"/>
                <a:cs typeface="Arial" charset="0"/>
              </a:rPr>
              <a:t>Slovenia</a:t>
            </a:r>
            <a:r>
              <a:rPr lang="sl-SI" sz="2400" dirty="0" smtClean="0">
                <a:latin typeface="Arial" charset="0"/>
                <a:cs typeface="Arial" charset="0"/>
              </a:rPr>
              <a:t> – 10 &amp; 94), </a:t>
            </a:r>
            <a:r>
              <a:rPr lang="sl-SI" sz="2400" dirty="0" err="1" smtClean="0">
                <a:latin typeface="Arial" charset="0"/>
                <a:cs typeface="Arial" charset="0"/>
              </a:rPr>
              <a:t>Level</a:t>
            </a:r>
            <a:r>
              <a:rPr lang="sl-SI" sz="2400" dirty="0" smtClean="0">
                <a:latin typeface="Arial" charset="0"/>
                <a:cs typeface="Arial" charset="0"/>
              </a:rPr>
              <a:t> II </a:t>
            </a:r>
            <a:r>
              <a:rPr lang="sl-SI" sz="2400" dirty="0" err="1" smtClean="0">
                <a:latin typeface="Arial" charset="0"/>
                <a:cs typeface="Arial" charset="0"/>
              </a:rPr>
              <a:t>plots</a:t>
            </a:r>
            <a:r>
              <a:rPr lang="sl-SI" sz="2400" dirty="0" smtClean="0">
                <a:latin typeface="Arial" charset="0"/>
                <a:cs typeface="Arial" charset="0"/>
              </a:rPr>
              <a:t> (</a:t>
            </a:r>
            <a:r>
              <a:rPr lang="sl-SI" sz="2400" dirty="0" err="1" smtClean="0">
                <a:latin typeface="Arial" charset="0"/>
                <a:cs typeface="Arial" charset="0"/>
              </a:rPr>
              <a:t>Austria</a:t>
            </a:r>
            <a:r>
              <a:rPr lang="sl-SI" sz="2400" dirty="0" smtClean="0">
                <a:latin typeface="Arial" charset="0"/>
                <a:cs typeface="Arial" charset="0"/>
              </a:rPr>
              <a:t> - 3, </a:t>
            </a:r>
            <a:r>
              <a:rPr lang="sl-SI" sz="2400" dirty="0" err="1" smtClean="0">
                <a:latin typeface="Arial" charset="0"/>
                <a:cs typeface="Arial" charset="0"/>
              </a:rPr>
              <a:t>Italy</a:t>
            </a:r>
            <a:r>
              <a:rPr lang="sl-SI" sz="2400" dirty="0" smtClean="0">
                <a:latin typeface="Arial" charset="0"/>
                <a:cs typeface="Arial" charset="0"/>
              </a:rPr>
              <a:t> -2, </a:t>
            </a:r>
            <a:r>
              <a:rPr lang="sl-SI" sz="2400" dirty="0" err="1" smtClean="0">
                <a:latin typeface="Arial" charset="0"/>
                <a:cs typeface="Arial" charset="0"/>
              </a:rPr>
              <a:t>Croatia</a:t>
            </a:r>
            <a:r>
              <a:rPr lang="sl-SI" sz="2400" dirty="0" smtClean="0">
                <a:latin typeface="Arial" charset="0"/>
                <a:cs typeface="Arial" charset="0"/>
              </a:rPr>
              <a:t> – 2), </a:t>
            </a:r>
            <a:r>
              <a:rPr lang="sl-SI" sz="2400" dirty="0" err="1" smtClean="0">
                <a:latin typeface="Arial" charset="0"/>
                <a:cs typeface="Arial" charset="0"/>
              </a:rPr>
              <a:t>EMEP</a:t>
            </a:r>
            <a:r>
              <a:rPr lang="sl-SI" sz="2400" dirty="0" smtClean="0">
                <a:latin typeface="Arial" charset="0"/>
                <a:cs typeface="Arial" charset="0"/>
              </a:rPr>
              <a:t> plot (</a:t>
            </a:r>
            <a:r>
              <a:rPr lang="sl-SI" sz="2400" dirty="0" err="1" smtClean="0">
                <a:latin typeface="Arial" charset="0"/>
                <a:cs typeface="Arial" charset="0"/>
              </a:rPr>
              <a:t>Slovenia</a:t>
            </a:r>
            <a:r>
              <a:rPr lang="sl-SI" sz="2400" dirty="0" smtClean="0">
                <a:latin typeface="Arial" charset="0"/>
                <a:cs typeface="Arial" charset="0"/>
              </a:rPr>
              <a:t> – 1)</a:t>
            </a:r>
          </a:p>
          <a:p>
            <a:r>
              <a:rPr lang="sl-SI" sz="2400" dirty="0" err="1" smtClean="0">
                <a:latin typeface="Arial" charset="0"/>
                <a:cs typeface="Arial" charset="0"/>
              </a:rPr>
              <a:t>Data</a:t>
            </a:r>
            <a:r>
              <a:rPr lang="sl-SI" sz="2400" dirty="0" smtClean="0">
                <a:latin typeface="Arial" charset="0"/>
                <a:cs typeface="Arial" charset="0"/>
              </a:rPr>
              <a:t> </a:t>
            </a:r>
            <a:r>
              <a:rPr lang="sl-SI" sz="2400" dirty="0" err="1" smtClean="0">
                <a:latin typeface="Arial" charset="0"/>
                <a:cs typeface="Arial" charset="0"/>
              </a:rPr>
              <a:t>sets</a:t>
            </a:r>
            <a:r>
              <a:rPr lang="sl-SI" sz="2400" dirty="0" smtClean="0">
                <a:latin typeface="Arial" charset="0"/>
                <a:cs typeface="Arial" charset="0"/>
              </a:rPr>
              <a:t>: </a:t>
            </a:r>
            <a:r>
              <a:rPr lang="sl-SI" sz="2400" dirty="0" err="1" smtClean="0">
                <a:latin typeface="Arial" charset="0"/>
                <a:cs typeface="Arial" charset="0"/>
              </a:rPr>
              <a:t>deposition</a:t>
            </a:r>
            <a:r>
              <a:rPr lang="sl-SI" sz="2400" dirty="0" smtClean="0">
                <a:latin typeface="Arial" charset="0"/>
                <a:cs typeface="Arial" charset="0"/>
              </a:rPr>
              <a:t>, </a:t>
            </a:r>
            <a:r>
              <a:rPr lang="sl-SI" sz="2400" dirty="0" err="1" smtClean="0">
                <a:latin typeface="Arial" charset="0"/>
                <a:cs typeface="Arial" charset="0"/>
              </a:rPr>
              <a:t>foliar</a:t>
            </a:r>
            <a:r>
              <a:rPr lang="sl-SI" sz="2400" dirty="0" smtClean="0">
                <a:latin typeface="Arial" charset="0"/>
                <a:cs typeface="Arial" charset="0"/>
              </a:rPr>
              <a:t>, </a:t>
            </a:r>
            <a:r>
              <a:rPr lang="sl-SI" sz="2400" dirty="0" err="1" smtClean="0">
                <a:latin typeface="Arial" charset="0"/>
                <a:cs typeface="Arial" charset="0"/>
              </a:rPr>
              <a:t>connection</a:t>
            </a:r>
            <a:r>
              <a:rPr lang="sl-SI" sz="2400" dirty="0" smtClean="0">
                <a:latin typeface="Arial" charset="0"/>
                <a:cs typeface="Arial" charset="0"/>
              </a:rPr>
              <a:t> </a:t>
            </a:r>
            <a:r>
              <a:rPr lang="sl-SI" sz="2400" dirty="0" err="1" smtClean="0">
                <a:latin typeface="Arial" charset="0"/>
                <a:cs typeface="Arial" charset="0"/>
              </a:rPr>
              <a:t>with</a:t>
            </a:r>
            <a:r>
              <a:rPr lang="sl-SI" sz="2400" dirty="0" smtClean="0">
                <a:latin typeface="Arial" charset="0"/>
                <a:cs typeface="Arial" charset="0"/>
              </a:rPr>
              <a:t> </a:t>
            </a:r>
            <a:r>
              <a:rPr lang="sl-SI" sz="2400" dirty="0" err="1" smtClean="0">
                <a:latin typeface="Arial" charset="0"/>
                <a:cs typeface="Arial" charset="0"/>
              </a:rPr>
              <a:t>ICP</a:t>
            </a:r>
            <a:r>
              <a:rPr lang="sl-SI" sz="2400" dirty="0" smtClean="0">
                <a:latin typeface="Arial" charset="0"/>
                <a:cs typeface="Arial" charset="0"/>
              </a:rPr>
              <a:t>-</a:t>
            </a:r>
            <a:r>
              <a:rPr lang="sl-SI" sz="2400" dirty="0" err="1" smtClean="0">
                <a:latin typeface="Arial" charset="0"/>
                <a:cs typeface="Arial" charset="0"/>
              </a:rPr>
              <a:t>Vegetation</a:t>
            </a:r>
            <a:endParaRPr lang="sl-SI" sz="2400" dirty="0" smtClean="0">
              <a:latin typeface="Arial" charset="0"/>
              <a:cs typeface="Arial" charset="0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4464050" y="6229350"/>
            <a:ext cx="47164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n-US" sz="1600" b="1" dirty="0">
                <a:latin typeface="Arial" charset="0"/>
              </a:rPr>
              <a:t>“Joint Expert Panel Meeting on European Level Data Evaluation</a:t>
            </a:r>
            <a:r>
              <a:rPr lang="sl-SI" sz="1600" b="1" dirty="0">
                <a:latin typeface="Arial" charset="0"/>
              </a:rPr>
              <a:t>“ </a:t>
            </a:r>
            <a:r>
              <a:rPr lang="en-US" sz="1600" b="1" dirty="0" smtClean="0">
                <a:latin typeface="Arial" charset="0"/>
              </a:rPr>
              <a:t>20. </a:t>
            </a:r>
            <a:r>
              <a:rPr lang="sl-SI" sz="1600" b="1" dirty="0" smtClean="0">
                <a:latin typeface="Arial" charset="0"/>
              </a:rPr>
              <a:t>3.</a:t>
            </a:r>
            <a:r>
              <a:rPr lang="en-US" sz="1600" b="1" dirty="0" smtClean="0">
                <a:latin typeface="Arial" charset="0"/>
              </a:rPr>
              <a:t> </a:t>
            </a:r>
            <a:r>
              <a:rPr lang="en-US" sz="1600" b="1" dirty="0">
                <a:latin typeface="Arial" charset="0"/>
              </a:rPr>
              <a:t>2012</a:t>
            </a:r>
            <a:r>
              <a:rPr lang="sl-SI" sz="1600" b="1" dirty="0">
                <a:latin typeface="Arial" charset="0"/>
              </a:rPr>
              <a:t>, </a:t>
            </a:r>
            <a:r>
              <a:rPr lang="en-US" sz="1600" b="1" dirty="0">
                <a:latin typeface="Arial" charset="0"/>
              </a:rPr>
              <a:t>Helsinki</a:t>
            </a:r>
            <a:endParaRPr lang="sl-SI" sz="1600" b="1" dirty="0">
              <a:latin typeface="Arial" charset="0"/>
            </a:endParaRPr>
          </a:p>
        </p:txBody>
      </p:sp>
      <p:sp>
        <p:nvSpPr>
          <p:cNvPr id="8197" name="Title 3"/>
          <p:cNvSpPr>
            <a:spLocks noGrp="1"/>
          </p:cNvSpPr>
          <p:nvPr>
            <p:ph type="title"/>
          </p:nvPr>
        </p:nvSpPr>
        <p:spPr>
          <a:xfrm>
            <a:off x="611188" y="1074738"/>
            <a:ext cx="7772400" cy="914400"/>
          </a:xfrm>
        </p:spPr>
        <p:txBody>
          <a:bodyPr/>
          <a:lstStyle/>
          <a:p>
            <a:r>
              <a:rPr lang="sl-SI" sz="2800" dirty="0" err="1" smtClean="0">
                <a:latin typeface="Arial" charset="0"/>
                <a:cs typeface="Arial" charset="0"/>
              </a:rPr>
              <a:t>Data</a:t>
            </a:r>
            <a:r>
              <a:rPr lang="sl-SI" sz="2800" dirty="0" smtClean="0">
                <a:latin typeface="Arial" charset="0"/>
                <a:cs typeface="Arial" charset="0"/>
              </a:rPr>
              <a:t> </a:t>
            </a:r>
            <a:r>
              <a:rPr lang="sl-SI" sz="2800" dirty="0" err="1" smtClean="0">
                <a:latin typeface="Arial" charset="0"/>
                <a:cs typeface="Arial" charset="0"/>
              </a:rPr>
              <a:t>evaluation</a:t>
            </a:r>
            <a:r>
              <a:rPr lang="sl-SI" sz="2800" dirty="0" smtClean="0">
                <a:latin typeface="Arial" charset="0"/>
                <a:cs typeface="Arial" charset="0"/>
              </a:rPr>
              <a:t>:</a:t>
            </a:r>
            <a:endParaRPr lang="en-US" sz="28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83568" y="836712"/>
            <a:ext cx="7772400" cy="4680520"/>
          </a:xfrm>
        </p:spPr>
        <p:txBody>
          <a:bodyPr/>
          <a:lstStyle/>
          <a:p>
            <a:pPr marL="514350" indent="-514350">
              <a:buFontTx/>
              <a:buAutoNum type="romanLcParenBoth"/>
            </a:pPr>
            <a:r>
              <a:rPr lang="en-US" sz="2400" dirty="0" smtClean="0">
                <a:latin typeface="Arial" charset="0"/>
                <a:cs typeface="Arial" charset="0"/>
              </a:rPr>
              <a:t>to </a:t>
            </a:r>
            <a:r>
              <a:rPr lang="en-US" sz="2400" dirty="0">
                <a:latin typeface="Arial" charset="0"/>
                <a:cs typeface="Arial" charset="0"/>
              </a:rPr>
              <a:t>test whether data of N, S and </a:t>
            </a:r>
            <a:r>
              <a:rPr lang="sl-SI" sz="2400" spc="-10" dirty="0">
                <a:latin typeface="Symbol"/>
                <a:ea typeface="Calibri"/>
                <a:cs typeface="Times New Roman"/>
              </a:rPr>
              <a:t>d</a:t>
            </a:r>
            <a:r>
              <a:rPr lang="en-US" sz="2400" baseline="30000" dirty="0" smtClean="0">
                <a:latin typeface="Arial" charset="0"/>
                <a:cs typeface="Arial" charset="0"/>
              </a:rPr>
              <a:t>15</a:t>
            </a:r>
            <a:r>
              <a:rPr lang="en-US" sz="2400" dirty="0" smtClean="0">
                <a:latin typeface="Arial" charset="0"/>
                <a:cs typeface="Arial" charset="0"/>
              </a:rPr>
              <a:t>N </a:t>
            </a:r>
            <a:r>
              <a:rPr lang="en-US" sz="2400" dirty="0">
                <a:latin typeface="Arial" charset="0"/>
                <a:cs typeface="Arial" charset="0"/>
              </a:rPr>
              <a:t>obtained from the </a:t>
            </a:r>
            <a:r>
              <a:rPr lang="en-US" sz="2400" dirty="0" err="1">
                <a:latin typeface="Arial" charset="0"/>
                <a:cs typeface="Arial" charset="0"/>
              </a:rPr>
              <a:t>biomonitoring</a:t>
            </a:r>
            <a:r>
              <a:rPr lang="en-US" sz="2400" dirty="0">
                <a:latin typeface="Arial" charset="0"/>
                <a:cs typeface="Arial" charset="0"/>
              </a:rPr>
              <a:t> method with mosses correlate with data from monitoring network based on measurement. The correlations will be tested outside the forest canopy and under the forest </a:t>
            </a:r>
            <a:r>
              <a:rPr lang="en-US" sz="2400" dirty="0" smtClean="0">
                <a:latin typeface="Arial" charset="0"/>
                <a:cs typeface="Arial" charset="0"/>
              </a:rPr>
              <a:t>canopy </a:t>
            </a:r>
            <a:endParaRPr lang="sl-SI" sz="2400" dirty="0" smtClean="0">
              <a:latin typeface="Arial" charset="0"/>
              <a:cs typeface="Arial" charset="0"/>
            </a:endParaRPr>
          </a:p>
          <a:p>
            <a:pPr marL="514350" indent="-514350">
              <a:buFontTx/>
              <a:buAutoNum type="romanLcParenBoth"/>
            </a:pPr>
            <a:r>
              <a:rPr lang="en-US" sz="2400" dirty="0" smtClean="0">
                <a:latin typeface="Arial" charset="0"/>
                <a:cs typeface="Arial" charset="0"/>
              </a:rPr>
              <a:t>to </a:t>
            </a:r>
            <a:r>
              <a:rPr lang="en-US" sz="2400" dirty="0">
                <a:latin typeface="Arial" charset="0"/>
                <a:cs typeface="Arial" charset="0"/>
              </a:rPr>
              <a:t>compare </a:t>
            </a:r>
            <a:r>
              <a:rPr lang="sl-SI" sz="2400" dirty="0" err="1" smtClean="0">
                <a:latin typeface="Arial" charset="0"/>
                <a:cs typeface="Arial" charset="0"/>
              </a:rPr>
              <a:t>biomonitoring</a:t>
            </a:r>
            <a:r>
              <a:rPr lang="sl-SI" sz="2400" dirty="0" smtClean="0">
                <a:latin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cs typeface="Arial" charset="0"/>
              </a:rPr>
              <a:t>method </a:t>
            </a:r>
            <a:r>
              <a:rPr lang="en-US" sz="2400" dirty="0">
                <a:latin typeface="Arial" charset="0"/>
                <a:cs typeface="Arial" charset="0"/>
              </a:rPr>
              <a:t>using mosses with some other </a:t>
            </a:r>
            <a:r>
              <a:rPr lang="sl-SI" sz="2400" dirty="0" err="1" smtClean="0">
                <a:latin typeface="Arial" charset="0"/>
                <a:cs typeface="Arial" charset="0"/>
              </a:rPr>
              <a:t>biomonitoring</a:t>
            </a:r>
            <a:r>
              <a:rPr lang="sl-SI" sz="2400" dirty="0" smtClean="0">
                <a:latin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cs typeface="Arial" charset="0"/>
              </a:rPr>
              <a:t>methods </a:t>
            </a:r>
            <a:r>
              <a:rPr lang="en-US" sz="2400" dirty="0">
                <a:latin typeface="Arial" charset="0"/>
                <a:cs typeface="Arial" charset="0"/>
              </a:rPr>
              <a:t>like foliar analysis, </a:t>
            </a:r>
            <a:endParaRPr lang="sl-SI" sz="2400" dirty="0" smtClean="0">
              <a:latin typeface="Arial" charset="0"/>
              <a:cs typeface="Arial" charset="0"/>
            </a:endParaRPr>
          </a:p>
          <a:p>
            <a:pPr marL="514350" indent="-514350">
              <a:buFontTx/>
              <a:buAutoNum type="romanLcParenBoth"/>
            </a:pPr>
            <a:r>
              <a:rPr lang="en-US" sz="2400" dirty="0" smtClean="0">
                <a:latin typeface="Arial" charset="0"/>
                <a:cs typeface="Arial" charset="0"/>
              </a:rPr>
              <a:t>to </a:t>
            </a:r>
            <a:r>
              <a:rPr lang="en-US" sz="2400" dirty="0">
                <a:latin typeface="Arial" charset="0"/>
                <a:cs typeface="Arial" charset="0"/>
              </a:rPr>
              <a:t>test if the amount of precipitation correlates with the N or S content in moss tissue.</a:t>
            </a:r>
            <a:endParaRPr lang="sl-SI" sz="2400" dirty="0" smtClean="0">
              <a:latin typeface="Arial" charset="0"/>
              <a:cs typeface="Arial" charset="0"/>
            </a:endParaRP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4464050" y="6229350"/>
            <a:ext cx="47164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n-US" sz="1600" b="1" dirty="0">
                <a:latin typeface="Arial" charset="0"/>
              </a:rPr>
              <a:t>“Joint Expert Panel Meeting on European Level Data Evaluation</a:t>
            </a:r>
            <a:r>
              <a:rPr lang="sl-SI" sz="1600" b="1" dirty="0">
                <a:latin typeface="Arial" charset="0"/>
              </a:rPr>
              <a:t>“ </a:t>
            </a:r>
            <a:r>
              <a:rPr lang="en-US" sz="1600" b="1" dirty="0" smtClean="0">
                <a:latin typeface="Arial" charset="0"/>
              </a:rPr>
              <a:t>20. </a:t>
            </a:r>
            <a:r>
              <a:rPr lang="sl-SI" sz="1600" b="1" dirty="0" smtClean="0">
                <a:latin typeface="Arial" charset="0"/>
              </a:rPr>
              <a:t>3.</a:t>
            </a:r>
            <a:r>
              <a:rPr lang="en-US" sz="1600" b="1" dirty="0" smtClean="0">
                <a:latin typeface="Arial" charset="0"/>
              </a:rPr>
              <a:t> </a:t>
            </a:r>
            <a:r>
              <a:rPr lang="en-US" sz="1600" b="1" dirty="0">
                <a:latin typeface="Arial" charset="0"/>
              </a:rPr>
              <a:t>2012</a:t>
            </a:r>
            <a:r>
              <a:rPr lang="sl-SI" sz="1600" b="1" dirty="0">
                <a:latin typeface="Arial" charset="0"/>
              </a:rPr>
              <a:t>, </a:t>
            </a:r>
            <a:r>
              <a:rPr lang="en-US" sz="1600" b="1" dirty="0">
                <a:latin typeface="Arial" charset="0"/>
              </a:rPr>
              <a:t>Helsinki</a:t>
            </a:r>
            <a:endParaRPr lang="sl-SI" sz="1600" b="1" dirty="0">
              <a:latin typeface="Arial" charset="0"/>
            </a:endParaRPr>
          </a:p>
        </p:txBody>
      </p:sp>
      <p:sp>
        <p:nvSpPr>
          <p:cNvPr id="4100" name="Title 3"/>
          <p:cNvSpPr>
            <a:spLocks noGrp="1"/>
          </p:cNvSpPr>
          <p:nvPr>
            <p:ph type="title"/>
          </p:nvPr>
        </p:nvSpPr>
        <p:spPr>
          <a:xfrm>
            <a:off x="577850" y="0"/>
            <a:ext cx="7772400" cy="914400"/>
          </a:xfrm>
        </p:spPr>
        <p:txBody>
          <a:bodyPr/>
          <a:lstStyle/>
          <a:p>
            <a:r>
              <a:rPr lang="en-US" sz="2800" dirty="0" smtClean="0">
                <a:latin typeface="Arial" charset="0"/>
                <a:cs typeface="Arial" charset="0"/>
              </a:rPr>
              <a:t>The </a:t>
            </a:r>
            <a:r>
              <a:rPr lang="en-US" sz="2800" dirty="0">
                <a:latin typeface="Arial" charset="0"/>
                <a:cs typeface="Arial" charset="0"/>
              </a:rPr>
              <a:t>aim of the research </a:t>
            </a:r>
            <a:r>
              <a:rPr lang="en-US" sz="2800" dirty="0" smtClean="0">
                <a:latin typeface="Arial" charset="0"/>
                <a:cs typeface="Arial" charset="0"/>
              </a:rPr>
              <a:t>is</a:t>
            </a:r>
            <a:r>
              <a:rPr lang="sl-SI" sz="2800" dirty="0" smtClean="0">
                <a:latin typeface="Arial" charset="0"/>
                <a:cs typeface="Arial" charset="0"/>
              </a:rPr>
              <a:t>:</a:t>
            </a:r>
            <a:endParaRPr lang="en-US" sz="28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7"/>
          <p:cNvSpPr>
            <a:spLocks noGrp="1"/>
          </p:cNvSpPr>
          <p:nvPr>
            <p:ph idx="1"/>
          </p:nvPr>
        </p:nvSpPr>
        <p:spPr>
          <a:xfrm>
            <a:off x="251520" y="1484784"/>
            <a:ext cx="8568952" cy="288032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sl-SI" sz="2000" dirty="0" smtClean="0">
                <a:latin typeface="Arial" charset="0"/>
                <a:cs typeface="Arial" charset="0"/>
              </a:rPr>
              <a:t>Mitja Skudnik (</a:t>
            </a:r>
            <a:r>
              <a:rPr lang="sl-SI" sz="2000" dirty="0" err="1" smtClean="0">
                <a:latin typeface="Arial" charset="0"/>
                <a:cs typeface="Arial" charset="0"/>
              </a:rPr>
              <a:t>PhD</a:t>
            </a:r>
            <a:r>
              <a:rPr lang="sl-SI" sz="2000" dirty="0" smtClean="0">
                <a:latin typeface="Arial" charset="0"/>
                <a:cs typeface="Arial" charset="0"/>
              </a:rPr>
              <a:t> </a:t>
            </a:r>
            <a:r>
              <a:rPr lang="sl-SI" sz="2000" dirty="0" err="1" smtClean="0">
                <a:latin typeface="Arial" charset="0"/>
                <a:cs typeface="Arial" charset="0"/>
              </a:rPr>
              <a:t>work</a:t>
            </a:r>
            <a:r>
              <a:rPr lang="sl-SI" sz="2000" dirty="0" smtClean="0">
                <a:latin typeface="Arial" charset="0"/>
                <a:cs typeface="Arial" charset="0"/>
              </a:rPr>
              <a:t>, </a:t>
            </a:r>
            <a:r>
              <a:rPr lang="sl-SI" sz="2000" dirty="0" err="1" smtClean="0">
                <a:latin typeface="Arial" charset="0"/>
                <a:cs typeface="Arial" charset="0"/>
              </a:rPr>
              <a:t>Slovenian</a:t>
            </a:r>
            <a:r>
              <a:rPr lang="sl-SI" sz="2000" dirty="0" smtClean="0">
                <a:latin typeface="Arial" charset="0"/>
                <a:cs typeface="Arial" charset="0"/>
              </a:rPr>
              <a:t> </a:t>
            </a:r>
            <a:r>
              <a:rPr lang="sl-SI" sz="2000" dirty="0" err="1" smtClean="0">
                <a:latin typeface="Arial" charset="0"/>
                <a:cs typeface="Arial" charset="0"/>
              </a:rPr>
              <a:t>Forestry</a:t>
            </a:r>
            <a:r>
              <a:rPr lang="sl-SI" sz="2000" dirty="0" smtClean="0">
                <a:latin typeface="Arial" charset="0"/>
                <a:cs typeface="Arial" charset="0"/>
              </a:rPr>
              <a:t> Institute, Ljubljana), </a:t>
            </a:r>
          </a:p>
          <a:p>
            <a:pPr marL="0" indent="0">
              <a:buFontTx/>
              <a:buNone/>
            </a:pPr>
            <a:r>
              <a:rPr lang="sl-SI" sz="2000" dirty="0" smtClean="0">
                <a:latin typeface="Arial" charset="0"/>
                <a:cs typeface="Arial" charset="0"/>
              </a:rPr>
              <a:t>Zvonka Jeran (Jožef Stefan Institute, Ljubljana), </a:t>
            </a:r>
          </a:p>
          <a:p>
            <a:pPr marL="0" indent="0">
              <a:buFontTx/>
              <a:buNone/>
            </a:pPr>
            <a:r>
              <a:rPr lang="sl-SI" sz="2000" dirty="0" smtClean="0">
                <a:latin typeface="Arial" charset="0"/>
                <a:cs typeface="Arial" charset="0"/>
              </a:rPr>
              <a:t>Damjana Kastelec (</a:t>
            </a:r>
            <a:r>
              <a:rPr lang="sl-SI" sz="2000" dirty="0" err="1" smtClean="0">
                <a:latin typeface="Arial" charset="0"/>
                <a:cs typeface="Arial" charset="0"/>
              </a:rPr>
              <a:t>Biotechnical</a:t>
            </a:r>
            <a:r>
              <a:rPr lang="sl-SI" sz="2000" dirty="0" smtClean="0">
                <a:latin typeface="Arial" charset="0"/>
                <a:cs typeface="Arial" charset="0"/>
              </a:rPr>
              <a:t> </a:t>
            </a:r>
            <a:r>
              <a:rPr lang="sl-SI" sz="2000" dirty="0" err="1" smtClean="0">
                <a:latin typeface="Arial" charset="0"/>
                <a:cs typeface="Arial" charset="0"/>
              </a:rPr>
              <a:t>faculty</a:t>
            </a:r>
            <a:r>
              <a:rPr lang="sl-SI" sz="2000" dirty="0" smtClean="0">
                <a:latin typeface="Arial" charset="0"/>
                <a:cs typeface="Arial" charset="0"/>
              </a:rPr>
              <a:t>, </a:t>
            </a:r>
            <a:r>
              <a:rPr lang="sl-SI" sz="2000" dirty="0" err="1" smtClean="0">
                <a:latin typeface="Arial" charset="0"/>
                <a:cs typeface="Arial" charset="0"/>
              </a:rPr>
              <a:t>University</a:t>
            </a:r>
            <a:r>
              <a:rPr lang="sl-SI" sz="2000" dirty="0" smtClean="0">
                <a:latin typeface="Arial" charset="0"/>
                <a:cs typeface="Arial" charset="0"/>
              </a:rPr>
              <a:t> </a:t>
            </a:r>
            <a:r>
              <a:rPr lang="sl-SI" sz="2000" dirty="0" err="1" smtClean="0">
                <a:latin typeface="Arial" charset="0"/>
                <a:cs typeface="Arial" charset="0"/>
              </a:rPr>
              <a:t>of</a:t>
            </a:r>
            <a:r>
              <a:rPr lang="sl-SI" sz="2000" dirty="0" smtClean="0">
                <a:latin typeface="Arial" charset="0"/>
                <a:cs typeface="Arial" charset="0"/>
              </a:rPr>
              <a:t> Ljubljana), </a:t>
            </a:r>
          </a:p>
          <a:p>
            <a:pPr marL="0" indent="0">
              <a:buFontTx/>
              <a:buNone/>
            </a:pPr>
            <a:r>
              <a:rPr lang="sl-SI" sz="2000" dirty="0" smtClean="0">
                <a:latin typeface="Arial" charset="0"/>
                <a:cs typeface="Arial" charset="0"/>
              </a:rPr>
              <a:t>Primož Simončič (</a:t>
            </a:r>
            <a:r>
              <a:rPr lang="sl-SI" sz="2000" dirty="0" err="1" smtClean="0">
                <a:latin typeface="Arial" charset="0"/>
                <a:cs typeface="Arial" charset="0"/>
              </a:rPr>
              <a:t>Slovenian</a:t>
            </a:r>
            <a:r>
              <a:rPr lang="sl-SI" sz="2000" dirty="0" smtClean="0">
                <a:latin typeface="Arial" charset="0"/>
                <a:cs typeface="Arial" charset="0"/>
              </a:rPr>
              <a:t> </a:t>
            </a:r>
            <a:r>
              <a:rPr lang="sl-SI" sz="2000" dirty="0" err="1" smtClean="0">
                <a:latin typeface="Arial" charset="0"/>
                <a:cs typeface="Arial" charset="0"/>
              </a:rPr>
              <a:t>Forestry</a:t>
            </a:r>
            <a:r>
              <a:rPr lang="sl-SI" sz="2000" dirty="0" smtClean="0">
                <a:latin typeface="Arial" charset="0"/>
                <a:cs typeface="Arial" charset="0"/>
              </a:rPr>
              <a:t> Institute, Ljubljana), </a:t>
            </a:r>
          </a:p>
          <a:p>
            <a:pPr marL="0" indent="0">
              <a:buFontTx/>
              <a:buNone/>
            </a:pPr>
            <a:r>
              <a:rPr lang="sl-SI" sz="2000" dirty="0" smtClean="0">
                <a:latin typeface="Arial" charset="0"/>
                <a:cs typeface="Arial" charset="0"/>
              </a:rPr>
              <a:t>Marko Kovač (</a:t>
            </a:r>
            <a:r>
              <a:rPr lang="sl-SI" sz="2000" dirty="0" err="1" smtClean="0">
                <a:latin typeface="Arial" charset="0"/>
                <a:cs typeface="Arial" charset="0"/>
              </a:rPr>
              <a:t>Slovenian</a:t>
            </a:r>
            <a:r>
              <a:rPr lang="sl-SI" sz="2000" dirty="0" smtClean="0">
                <a:latin typeface="Arial" charset="0"/>
                <a:cs typeface="Arial" charset="0"/>
              </a:rPr>
              <a:t> </a:t>
            </a:r>
            <a:r>
              <a:rPr lang="sl-SI" sz="2000" dirty="0" err="1" smtClean="0">
                <a:latin typeface="Arial" charset="0"/>
                <a:cs typeface="Arial" charset="0"/>
              </a:rPr>
              <a:t>Forestry</a:t>
            </a:r>
            <a:r>
              <a:rPr lang="sl-SI" sz="2000" dirty="0" smtClean="0">
                <a:latin typeface="Arial" charset="0"/>
                <a:cs typeface="Arial" charset="0"/>
              </a:rPr>
              <a:t> Institute, Ljubljana), </a:t>
            </a:r>
          </a:p>
          <a:p>
            <a:pPr marL="0" indent="0">
              <a:buFontTx/>
              <a:buNone/>
            </a:pPr>
            <a:r>
              <a:rPr lang="sl-SI" sz="2000" dirty="0" smtClean="0">
                <a:latin typeface="Arial" charset="0"/>
                <a:cs typeface="Arial" charset="0"/>
              </a:rPr>
              <a:t>Franc Batič (</a:t>
            </a:r>
            <a:r>
              <a:rPr lang="sl-SI" sz="2000" dirty="0" err="1" smtClean="0">
                <a:latin typeface="Arial" charset="0"/>
                <a:cs typeface="Arial" charset="0"/>
              </a:rPr>
              <a:t>Biotechnical</a:t>
            </a:r>
            <a:r>
              <a:rPr lang="sl-SI" sz="2000" dirty="0" smtClean="0">
                <a:latin typeface="Arial" charset="0"/>
                <a:cs typeface="Arial" charset="0"/>
              </a:rPr>
              <a:t> </a:t>
            </a:r>
            <a:r>
              <a:rPr lang="sl-SI" sz="2000" dirty="0" err="1" smtClean="0">
                <a:latin typeface="Arial" charset="0"/>
                <a:cs typeface="Arial" charset="0"/>
              </a:rPr>
              <a:t>faculty</a:t>
            </a:r>
            <a:r>
              <a:rPr lang="sl-SI" sz="2000" dirty="0" smtClean="0">
                <a:latin typeface="Arial" charset="0"/>
                <a:cs typeface="Arial" charset="0"/>
              </a:rPr>
              <a:t>, </a:t>
            </a:r>
            <a:r>
              <a:rPr lang="sl-SI" sz="2000" dirty="0" err="1" smtClean="0">
                <a:latin typeface="Arial" charset="0"/>
                <a:cs typeface="Arial" charset="0"/>
              </a:rPr>
              <a:t>University</a:t>
            </a:r>
            <a:r>
              <a:rPr lang="sl-SI" sz="2000" dirty="0" smtClean="0">
                <a:latin typeface="Arial" charset="0"/>
                <a:cs typeface="Arial" charset="0"/>
              </a:rPr>
              <a:t> </a:t>
            </a:r>
            <a:r>
              <a:rPr lang="sl-SI" sz="2000" dirty="0" err="1" smtClean="0">
                <a:latin typeface="Arial" charset="0"/>
                <a:cs typeface="Arial" charset="0"/>
              </a:rPr>
              <a:t>of</a:t>
            </a:r>
            <a:r>
              <a:rPr lang="sl-SI" sz="2000" dirty="0" smtClean="0">
                <a:latin typeface="Arial" charset="0"/>
                <a:cs typeface="Arial" charset="0"/>
              </a:rPr>
              <a:t> Ljubljana)</a:t>
            </a:r>
          </a:p>
        </p:txBody>
      </p:sp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4464050" y="6229350"/>
            <a:ext cx="47164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n-US" sz="1600" b="1" dirty="0">
                <a:latin typeface="Arial" charset="0"/>
              </a:rPr>
              <a:t>“Joint Expert Panel Meeting on European Level Data Evaluation</a:t>
            </a:r>
            <a:r>
              <a:rPr lang="sl-SI" sz="1600" b="1" dirty="0">
                <a:latin typeface="Arial" charset="0"/>
              </a:rPr>
              <a:t>“ </a:t>
            </a:r>
            <a:r>
              <a:rPr lang="en-US" sz="1600" b="1" dirty="0" smtClean="0">
                <a:latin typeface="Arial" charset="0"/>
              </a:rPr>
              <a:t>20. </a:t>
            </a:r>
            <a:r>
              <a:rPr lang="sl-SI" sz="1600" b="1" dirty="0" smtClean="0">
                <a:latin typeface="Arial" charset="0"/>
              </a:rPr>
              <a:t>3.</a:t>
            </a:r>
            <a:r>
              <a:rPr lang="en-US" sz="1600" b="1" dirty="0" smtClean="0">
                <a:latin typeface="Arial" charset="0"/>
              </a:rPr>
              <a:t> </a:t>
            </a:r>
            <a:r>
              <a:rPr lang="en-US" sz="1600" b="1" dirty="0">
                <a:latin typeface="Arial" charset="0"/>
              </a:rPr>
              <a:t>2012</a:t>
            </a:r>
            <a:r>
              <a:rPr lang="sl-SI" sz="1600" b="1" dirty="0">
                <a:latin typeface="Arial" charset="0"/>
              </a:rPr>
              <a:t>, </a:t>
            </a:r>
            <a:r>
              <a:rPr lang="en-US" sz="1600" b="1" dirty="0">
                <a:latin typeface="Arial" charset="0"/>
              </a:rPr>
              <a:t>Helsinki</a:t>
            </a:r>
            <a:endParaRPr lang="sl-SI" sz="1600" b="1" dirty="0">
              <a:latin typeface="Arial" charset="0"/>
            </a:endParaRPr>
          </a:p>
        </p:txBody>
      </p:sp>
      <p:sp>
        <p:nvSpPr>
          <p:cNvPr id="6148" name="Title 3"/>
          <p:cNvSpPr>
            <a:spLocks noGrp="1"/>
          </p:cNvSpPr>
          <p:nvPr>
            <p:ph type="title"/>
          </p:nvPr>
        </p:nvSpPr>
        <p:spPr>
          <a:xfrm>
            <a:off x="577850" y="620688"/>
            <a:ext cx="7772400" cy="914400"/>
          </a:xfrm>
        </p:spPr>
        <p:txBody>
          <a:bodyPr/>
          <a:lstStyle/>
          <a:p>
            <a:r>
              <a:rPr lang="sl-SI" sz="2800" dirty="0" err="1" smtClean="0">
                <a:latin typeface="Arial" charset="0"/>
                <a:cs typeface="Arial" charset="0"/>
              </a:rPr>
              <a:t>Researchers</a:t>
            </a:r>
            <a:r>
              <a:rPr lang="sl-SI" sz="2800" dirty="0" smtClean="0">
                <a:latin typeface="Arial" charset="0"/>
                <a:cs typeface="Arial" charset="0"/>
              </a:rPr>
              <a:t>:</a:t>
            </a:r>
            <a:endParaRPr lang="en-US" sz="28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4464050" y="6229350"/>
            <a:ext cx="47164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en-US" sz="1600" b="1" dirty="0">
                <a:latin typeface="Arial" charset="0"/>
              </a:rPr>
              <a:t>“Joint Expert Panel Meeting on European Level Data Evaluation</a:t>
            </a:r>
            <a:r>
              <a:rPr lang="sl-SI" sz="1600" b="1" dirty="0">
                <a:latin typeface="Arial" charset="0"/>
              </a:rPr>
              <a:t>“ </a:t>
            </a:r>
            <a:r>
              <a:rPr lang="en-US" sz="1600" b="1" dirty="0" smtClean="0">
                <a:latin typeface="Arial" charset="0"/>
              </a:rPr>
              <a:t>20. </a:t>
            </a:r>
            <a:r>
              <a:rPr lang="sl-SI" sz="1600" b="1" dirty="0" smtClean="0">
                <a:latin typeface="Arial" charset="0"/>
              </a:rPr>
              <a:t>3.</a:t>
            </a:r>
            <a:r>
              <a:rPr lang="en-US" sz="1600" b="1" dirty="0" smtClean="0">
                <a:latin typeface="Arial" charset="0"/>
              </a:rPr>
              <a:t> </a:t>
            </a:r>
            <a:r>
              <a:rPr lang="en-US" sz="1600" b="1" dirty="0">
                <a:latin typeface="Arial" charset="0"/>
              </a:rPr>
              <a:t>2012</a:t>
            </a:r>
            <a:r>
              <a:rPr lang="sl-SI" sz="1600" b="1" dirty="0">
                <a:latin typeface="Arial" charset="0"/>
              </a:rPr>
              <a:t>, </a:t>
            </a:r>
            <a:r>
              <a:rPr lang="en-US" sz="1600" b="1" dirty="0">
                <a:latin typeface="Arial" charset="0"/>
              </a:rPr>
              <a:t>Helsinki</a:t>
            </a:r>
            <a:endParaRPr lang="sl-SI" sz="1600" b="1" dirty="0">
              <a:latin typeface="Arial" charset="0"/>
            </a:endParaRPr>
          </a:p>
        </p:txBody>
      </p:sp>
      <p:sp>
        <p:nvSpPr>
          <p:cNvPr id="9219" name="Title 3"/>
          <p:cNvSpPr>
            <a:spLocks noGrp="1"/>
          </p:cNvSpPr>
          <p:nvPr>
            <p:ph type="title"/>
          </p:nvPr>
        </p:nvSpPr>
        <p:spPr>
          <a:xfrm>
            <a:off x="577850" y="190374"/>
            <a:ext cx="7772400" cy="6336704"/>
          </a:xfrm>
        </p:spPr>
        <p:txBody>
          <a:bodyPr/>
          <a:lstStyle/>
          <a:p>
            <a:pPr algn="ctr"/>
            <a:r>
              <a:rPr lang="sl-SI" sz="5400" dirty="0" err="1" smtClean="0">
                <a:solidFill>
                  <a:srgbClr val="00B050"/>
                </a:solidFill>
                <a:latin typeface="Arial" charset="0"/>
                <a:cs typeface="Arial" charset="0"/>
              </a:rPr>
              <a:t>Thank</a:t>
            </a:r>
            <a:r>
              <a:rPr lang="sl-SI" sz="5400" dirty="0" smtClean="0">
                <a:solidFill>
                  <a:srgbClr val="00B050"/>
                </a:solidFill>
                <a:latin typeface="Arial" charset="0"/>
                <a:cs typeface="Arial" charset="0"/>
              </a:rPr>
              <a:t> </a:t>
            </a:r>
            <a:r>
              <a:rPr lang="sl-SI" sz="5400" dirty="0" err="1" smtClean="0">
                <a:solidFill>
                  <a:srgbClr val="00B050"/>
                </a:solidFill>
                <a:latin typeface="Arial" charset="0"/>
                <a:cs typeface="Arial" charset="0"/>
              </a:rPr>
              <a:t>you</a:t>
            </a:r>
            <a:r>
              <a:rPr lang="sl-SI" sz="5400" dirty="0" smtClean="0">
                <a:solidFill>
                  <a:srgbClr val="00B050"/>
                </a:solidFill>
                <a:latin typeface="Arial" charset="0"/>
                <a:cs typeface="Arial" charset="0"/>
              </a:rPr>
              <a:t>!</a:t>
            </a:r>
            <a:br>
              <a:rPr lang="sl-SI" sz="5400" dirty="0" smtClean="0">
                <a:solidFill>
                  <a:srgbClr val="00B050"/>
                </a:solidFill>
                <a:latin typeface="Arial" charset="0"/>
                <a:cs typeface="Arial" charset="0"/>
              </a:rPr>
            </a:br>
            <a:r>
              <a:rPr lang="sl-SI" sz="5400" dirty="0" smtClean="0">
                <a:solidFill>
                  <a:srgbClr val="00B050"/>
                </a:solidFill>
                <a:latin typeface="Arial" charset="0"/>
                <a:cs typeface="Arial" charset="0"/>
              </a:rPr>
              <a:t/>
            </a:r>
            <a:br>
              <a:rPr lang="sl-SI" sz="5400" dirty="0" smtClean="0">
                <a:solidFill>
                  <a:srgbClr val="00B050"/>
                </a:solidFill>
                <a:latin typeface="Arial" charset="0"/>
                <a:cs typeface="Arial" charset="0"/>
              </a:rPr>
            </a:br>
            <a:r>
              <a:rPr lang="sl-SI" sz="5400" dirty="0" err="1" smtClean="0">
                <a:solidFill>
                  <a:srgbClr val="00B050"/>
                </a:solidFill>
                <a:latin typeface="Arial" charset="0"/>
                <a:cs typeface="Arial" charset="0"/>
              </a:rPr>
              <a:t>Kiitos</a:t>
            </a:r>
            <a:r>
              <a:rPr lang="sl-SI" sz="5400" dirty="0" smtClean="0">
                <a:solidFill>
                  <a:srgbClr val="00B050"/>
                </a:solidFill>
                <a:latin typeface="Arial" charset="0"/>
                <a:cs typeface="Arial" charset="0"/>
              </a:rPr>
              <a:t>!</a:t>
            </a:r>
            <a:br>
              <a:rPr lang="sl-SI" sz="5400" dirty="0" smtClean="0">
                <a:solidFill>
                  <a:srgbClr val="00B050"/>
                </a:solidFill>
                <a:latin typeface="Arial" charset="0"/>
                <a:cs typeface="Arial" charset="0"/>
              </a:rPr>
            </a:br>
            <a:r>
              <a:rPr lang="sl-SI" sz="5400" dirty="0">
                <a:solidFill>
                  <a:srgbClr val="00B050"/>
                </a:solidFill>
                <a:latin typeface="Arial" charset="0"/>
                <a:cs typeface="Arial" charset="0"/>
              </a:rPr>
              <a:t/>
            </a:r>
            <a:br>
              <a:rPr lang="sl-SI" sz="5400" dirty="0">
                <a:solidFill>
                  <a:srgbClr val="00B050"/>
                </a:solidFill>
                <a:latin typeface="Arial" charset="0"/>
                <a:cs typeface="Arial" charset="0"/>
              </a:rPr>
            </a:br>
            <a:r>
              <a:rPr lang="sl-SI" sz="2800" dirty="0" smtClean="0">
                <a:solidFill>
                  <a:srgbClr val="00B050"/>
                </a:solidFill>
                <a:latin typeface="Arial" charset="0"/>
                <a:cs typeface="Arial" charset="0"/>
              </a:rPr>
              <a:t>e-</a:t>
            </a:r>
            <a:r>
              <a:rPr lang="sl-SI" sz="2800" dirty="0" err="1" smtClean="0">
                <a:solidFill>
                  <a:srgbClr val="00B050"/>
                </a:solidFill>
                <a:latin typeface="Arial" charset="0"/>
                <a:cs typeface="Arial" charset="0"/>
              </a:rPr>
              <a:t>mail</a:t>
            </a:r>
            <a:r>
              <a:rPr lang="sl-SI" sz="2800" dirty="0" smtClean="0">
                <a:solidFill>
                  <a:srgbClr val="00B050"/>
                </a:solidFill>
                <a:latin typeface="Arial" charset="0"/>
                <a:cs typeface="Arial" charset="0"/>
              </a:rPr>
              <a:t>: mitja.skudnik@gozdis.si</a:t>
            </a:r>
            <a:endParaRPr lang="en-US" sz="2800" dirty="0" smtClean="0">
              <a:solidFill>
                <a:srgbClr val="00B05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IS-osnova">
  <a:themeElements>
    <a:clrScheme name="GIS-osnov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IS-osnov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 wrap="square">
        <a:spAutoFit/>
      </a:bodyPr>
      <a:lstStyle>
        <a:defPPr>
          <a:defRPr sz="1600" b="1" dirty="0" smtClean="0"/>
        </a:defPPr>
      </a:lstStyle>
    </a:txDef>
  </a:objectDefaults>
  <a:extraClrSchemeLst>
    <a:extraClrScheme>
      <a:clrScheme name="GIS-osnov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IS-osnov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IS-osnov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IS-osnov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IS-osnov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IS-osnov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IS-osnov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IS-osnova 8">
        <a:dk1>
          <a:srgbClr val="000000"/>
        </a:dk1>
        <a:lt1>
          <a:srgbClr val="006600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AAB8AA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3766</TotalTime>
  <Words>375</Words>
  <Application>Microsoft Office PowerPoint</Application>
  <PresentationFormat>On-screen Show (4:3)</PresentationFormat>
  <Paragraphs>29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GIS-osnova</vt:lpstr>
      <vt:lpstr>PowerPoint Presentation</vt:lpstr>
      <vt:lpstr>Background</vt:lpstr>
      <vt:lpstr>Data evaluation:</vt:lpstr>
      <vt:lpstr>The aim of the research is:</vt:lpstr>
      <vt:lpstr>Researchers:</vt:lpstr>
      <vt:lpstr>Thank you!  Kiitos!  e-mail: mitja.skudnik@gozdis.si</vt:lpstr>
    </vt:vector>
  </TitlesOfParts>
  <Company>Gozdarski inštitut Slovenije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Žlindra</dc:creator>
  <cp:lastModifiedBy>Daniel Žlindra</cp:lastModifiedBy>
  <cp:revision>209</cp:revision>
  <dcterms:created xsi:type="dcterms:W3CDTF">2005-08-31T14:36:33Z</dcterms:created>
  <dcterms:modified xsi:type="dcterms:W3CDTF">2012-03-20T06:53:56Z</dcterms:modified>
</cp:coreProperties>
</file>