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theme/themeOverride5.xml" ContentType="application/vnd.openxmlformats-officedocument.themeOverride+xml"/>
  <Override PartName="/ppt/drawings/drawing2.xml" ContentType="application/vnd.openxmlformats-officedocument.drawingml.chartshapes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Override PartName="/ppt/theme/themeOverride3.xml" ContentType="application/vnd.openxmlformats-officedocument.themeOverride+xml"/>
  <Default Extension="xls" ContentType="application/vnd.ms-exce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theme/themeOverride1.xml" ContentType="application/vnd.openxmlformats-officedocument.themeOverr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harts/chart9.xml" ContentType="application/vnd.openxmlformats-officedocument.drawingml.chart+xml"/>
  <Override PartName="/ppt/charts/chart7.xml" ContentType="application/vnd.openxmlformats-officedocument.drawingml.chart+xml"/>
  <Default Extension="doc" ContentType="application/msword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rawings/drawing1.xml" ContentType="application/vnd.openxmlformats-officedocument.drawingml.chartshapes+xml"/>
  <Override PartName="/ppt/theme/themeOverride6.xml" ContentType="application/vnd.openxmlformats-officedocument.themeOverr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theme/themeOverride4.xml" ContentType="application/vnd.openxmlformats-officedocument.themeOverride+xml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charts/chart8.xml" ContentType="application/vnd.openxmlformats-officedocument.drawingml.char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charts/chart6.xml" ContentType="application/vnd.openxmlformats-officedocument.drawingml.chart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9" r:id="rId1"/>
  </p:sldMasterIdLst>
  <p:notesMasterIdLst>
    <p:notesMasterId r:id="rId30"/>
  </p:notesMasterIdLst>
  <p:handoutMasterIdLst>
    <p:handoutMasterId r:id="rId31"/>
  </p:handoutMasterIdLst>
  <p:sldIdLst>
    <p:sldId id="261" r:id="rId2"/>
    <p:sldId id="298" r:id="rId3"/>
    <p:sldId id="301" r:id="rId4"/>
    <p:sldId id="302" r:id="rId5"/>
    <p:sldId id="307" r:id="rId6"/>
    <p:sldId id="305" r:id="rId7"/>
    <p:sldId id="265" r:id="rId8"/>
    <p:sldId id="296" r:id="rId9"/>
    <p:sldId id="299" r:id="rId10"/>
    <p:sldId id="308" r:id="rId11"/>
    <p:sldId id="288" r:id="rId12"/>
    <p:sldId id="300" r:id="rId13"/>
    <p:sldId id="272" r:id="rId14"/>
    <p:sldId id="292" r:id="rId15"/>
    <p:sldId id="293" r:id="rId16"/>
    <p:sldId id="294" r:id="rId17"/>
    <p:sldId id="278" r:id="rId18"/>
    <p:sldId id="274" r:id="rId19"/>
    <p:sldId id="266" r:id="rId20"/>
    <p:sldId id="284" r:id="rId21"/>
    <p:sldId id="290" r:id="rId22"/>
    <p:sldId id="283" r:id="rId23"/>
    <p:sldId id="285" r:id="rId24"/>
    <p:sldId id="286" r:id="rId25"/>
    <p:sldId id="268" r:id="rId26"/>
    <p:sldId id="279" r:id="rId27"/>
    <p:sldId id="291" r:id="rId28"/>
    <p:sldId id="287" r:id="rId29"/>
  </p:sldIdLst>
  <p:sldSz cx="9144000" cy="6858000" type="screen4x3"/>
  <p:notesSz cx="6669088" cy="9872663"/>
  <p:defaultTextStyle>
    <a:defPPr>
      <a:defRPr lang="fi-FI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FFCC"/>
    <a:srgbClr val="008061"/>
    <a:srgbClr val="00775A"/>
    <a:srgbClr val="F0F2F1"/>
    <a:srgbClr val="E69628"/>
    <a:srgbClr val="006651"/>
    <a:srgbClr val="24795D"/>
    <a:srgbClr val="006E55"/>
    <a:srgbClr val="006F55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oleObject" Target="file:///\\havu\common\public\s\suopursu\zurich%202009\TF_2002_2006.xls" TargetMode="External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oleObject" Target="file:///\\havu\common\public\s\suopursu\zurich%202009\TF_2002_2006.xls" TargetMode="External"/><Relationship Id="rId1" Type="http://schemas.openxmlformats.org/officeDocument/2006/relationships/themeOverride" Target="../theme/themeOverride2.xm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oleObject" Target="file:///\\havu\common\public\s\suopursu\zurich%202009\TF_2002_2006.xls" TargetMode="External"/><Relationship Id="rId1" Type="http://schemas.openxmlformats.org/officeDocument/2006/relationships/themeOverride" Target="../theme/themeOverride3.xml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oleObject" Target="file:///\\havu\common\public\s\suopursu\zurich%202009\TF_2002_2006.xls" TargetMode="External"/><Relationship Id="rId1" Type="http://schemas.openxmlformats.org/officeDocument/2006/relationships/themeOverride" Target="../theme/themeOverrid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1.xml"/><Relationship Id="rId2" Type="http://schemas.openxmlformats.org/officeDocument/2006/relationships/oleObject" Target="file:///C:\Documents%20and%20Settings\suopursu\My%20Documents\vk_raportti\karike%20yms.xlsx" TargetMode="External"/><Relationship Id="rId1" Type="http://schemas.openxmlformats.org/officeDocument/2006/relationships/themeOverride" Target="../theme/themeOverride5.xm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suopursu\My%20Documents\vk_raportti\karike%20yms.xlsx" TargetMode="External"/></Relationships>
</file>

<file path=ppt/charts/_rels/chart7.xml.rels><?xml version="1.0" encoding="UTF-8" standalone="yes"?>
<Relationships xmlns="http://schemas.openxmlformats.org/package/2006/relationships"><Relationship Id="rId2" Type="http://schemas.openxmlformats.org/officeDocument/2006/relationships/oleObject" Target="file:///C:\Documents%20and%20Settings\suopursu\My%20Documents\vk_raportti\kuvat%202%20ja%203.xls" TargetMode="External"/><Relationship Id="rId1" Type="http://schemas.openxmlformats.org/officeDocument/2006/relationships/image" Target="../media/image14.jpeg"/></Relationships>
</file>

<file path=ppt/charts/_rels/chart8.xml.rels><?xml version="1.0" encoding="UTF-8" standalone="yes"?>
<Relationships xmlns="http://schemas.openxmlformats.org/package/2006/relationships"><Relationship Id="rId2" Type="http://schemas.openxmlformats.org/officeDocument/2006/relationships/oleObject" Target="file:///\\havu\common\public\s\suopursu\zurich%202009\TF_2002_2006.xls" TargetMode="External"/><Relationship Id="rId1" Type="http://schemas.openxmlformats.org/officeDocument/2006/relationships/themeOverride" Target="../theme/themeOverride6.xml"/></Relationships>
</file>

<file path=ppt/charts/_rels/chart9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oleObject" Target="file:///C:\Documents%20and%20Settings\suopursu\My%20Documents\vk_raportti\kuvat%202%20ja%203.xls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fi-FI"/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 sz="1800" b="1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r>
              <a:rPr lang="en-US"/>
              <a:t> SO4-S</a:t>
            </a:r>
          </a:p>
        </c:rich>
      </c:tx>
    </c:title>
    <c:plotArea>
      <c:layout/>
      <c:lineChart>
        <c:grouping val="standard"/>
        <c:ser>
          <c:idx val="0"/>
          <c:order val="0"/>
          <c:tx>
            <c:strRef>
              <c:f>'valkea-kotinen'!$P$1</c:f>
              <c:strCache>
                <c:ptCount val="1"/>
                <c:pt idx="0">
                  <c:v>S_SO4</c:v>
                </c:pt>
              </c:strCache>
            </c:strRef>
          </c:tx>
          <c:spPr>
            <a:ln w="12700"/>
          </c:spPr>
          <c:marker>
            <c:symbol val="none"/>
          </c:marker>
          <c:trendline>
            <c:trendlineType val="linear"/>
          </c:trendline>
          <c:trendline>
            <c:trendlineType val="linear"/>
          </c:trendline>
          <c:cat>
            <c:numRef>
              <c:f>'valkea-kotinen'!$B$2:$B$224</c:f>
              <c:numCache>
                <c:formatCode>General</c:formatCode>
                <c:ptCount val="223"/>
                <c:pt idx="0">
                  <c:v>1989</c:v>
                </c:pt>
                <c:pt idx="1">
                  <c:v>1989</c:v>
                </c:pt>
                <c:pt idx="2">
                  <c:v>1989</c:v>
                </c:pt>
                <c:pt idx="3">
                  <c:v>1989</c:v>
                </c:pt>
                <c:pt idx="4">
                  <c:v>1989</c:v>
                </c:pt>
                <c:pt idx="5">
                  <c:v>1989</c:v>
                </c:pt>
                <c:pt idx="6">
                  <c:v>1989</c:v>
                </c:pt>
                <c:pt idx="7">
                  <c:v>1989</c:v>
                </c:pt>
                <c:pt idx="8">
                  <c:v>1989</c:v>
                </c:pt>
                <c:pt idx="9">
                  <c:v>1989</c:v>
                </c:pt>
                <c:pt idx="10">
                  <c:v>1989</c:v>
                </c:pt>
                <c:pt idx="11">
                  <c:v>1989</c:v>
                </c:pt>
                <c:pt idx="12">
                  <c:v>1990</c:v>
                </c:pt>
                <c:pt idx="13">
                  <c:v>1990</c:v>
                </c:pt>
                <c:pt idx="14">
                  <c:v>1990</c:v>
                </c:pt>
                <c:pt idx="15">
                  <c:v>1990</c:v>
                </c:pt>
                <c:pt idx="16">
                  <c:v>1990</c:v>
                </c:pt>
                <c:pt idx="17">
                  <c:v>1990</c:v>
                </c:pt>
                <c:pt idx="18">
                  <c:v>1990</c:v>
                </c:pt>
                <c:pt idx="19">
                  <c:v>1990</c:v>
                </c:pt>
                <c:pt idx="20">
                  <c:v>1990</c:v>
                </c:pt>
                <c:pt idx="21">
                  <c:v>1990</c:v>
                </c:pt>
                <c:pt idx="22">
                  <c:v>1990</c:v>
                </c:pt>
                <c:pt idx="23">
                  <c:v>1990</c:v>
                </c:pt>
                <c:pt idx="24">
                  <c:v>1991</c:v>
                </c:pt>
                <c:pt idx="25">
                  <c:v>1991</c:v>
                </c:pt>
                <c:pt idx="26">
                  <c:v>1991</c:v>
                </c:pt>
                <c:pt idx="27">
                  <c:v>1991</c:v>
                </c:pt>
                <c:pt idx="28">
                  <c:v>1991</c:v>
                </c:pt>
                <c:pt idx="29">
                  <c:v>1991</c:v>
                </c:pt>
                <c:pt idx="30">
                  <c:v>1991</c:v>
                </c:pt>
                <c:pt idx="31">
                  <c:v>1991</c:v>
                </c:pt>
                <c:pt idx="32">
                  <c:v>1991</c:v>
                </c:pt>
                <c:pt idx="33">
                  <c:v>1991</c:v>
                </c:pt>
                <c:pt idx="34">
                  <c:v>1991</c:v>
                </c:pt>
                <c:pt idx="35">
                  <c:v>1991</c:v>
                </c:pt>
                <c:pt idx="36">
                  <c:v>1992</c:v>
                </c:pt>
                <c:pt idx="37">
                  <c:v>1992</c:v>
                </c:pt>
                <c:pt idx="38">
                  <c:v>1992</c:v>
                </c:pt>
                <c:pt idx="39">
                  <c:v>1992</c:v>
                </c:pt>
                <c:pt idx="40">
                  <c:v>1992</c:v>
                </c:pt>
                <c:pt idx="41">
                  <c:v>1992</c:v>
                </c:pt>
                <c:pt idx="42">
                  <c:v>1992</c:v>
                </c:pt>
                <c:pt idx="43">
                  <c:v>1992</c:v>
                </c:pt>
                <c:pt idx="44">
                  <c:v>1992</c:v>
                </c:pt>
                <c:pt idx="45">
                  <c:v>1992</c:v>
                </c:pt>
                <c:pt idx="46">
                  <c:v>1992</c:v>
                </c:pt>
                <c:pt idx="47">
                  <c:v>1992</c:v>
                </c:pt>
                <c:pt idx="48">
                  <c:v>1993</c:v>
                </c:pt>
                <c:pt idx="49">
                  <c:v>1993</c:v>
                </c:pt>
                <c:pt idx="50">
                  <c:v>1993</c:v>
                </c:pt>
                <c:pt idx="51">
                  <c:v>1993</c:v>
                </c:pt>
                <c:pt idx="52">
                  <c:v>1993</c:v>
                </c:pt>
                <c:pt idx="53">
                  <c:v>1993</c:v>
                </c:pt>
                <c:pt idx="54">
                  <c:v>1993</c:v>
                </c:pt>
                <c:pt idx="55">
                  <c:v>1993</c:v>
                </c:pt>
                <c:pt idx="56">
                  <c:v>1993</c:v>
                </c:pt>
                <c:pt idx="57">
                  <c:v>1993</c:v>
                </c:pt>
                <c:pt idx="58">
                  <c:v>1993</c:v>
                </c:pt>
                <c:pt idx="59">
                  <c:v>1993</c:v>
                </c:pt>
                <c:pt idx="60">
                  <c:v>1994</c:v>
                </c:pt>
                <c:pt idx="61">
                  <c:v>1994</c:v>
                </c:pt>
                <c:pt idx="62">
                  <c:v>1994</c:v>
                </c:pt>
                <c:pt idx="63">
                  <c:v>1994</c:v>
                </c:pt>
                <c:pt idx="64">
                  <c:v>1994</c:v>
                </c:pt>
                <c:pt idx="65">
                  <c:v>1994</c:v>
                </c:pt>
                <c:pt idx="66">
                  <c:v>1994</c:v>
                </c:pt>
                <c:pt idx="67">
                  <c:v>1994</c:v>
                </c:pt>
                <c:pt idx="68">
                  <c:v>1994</c:v>
                </c:pt>
                <c:pt idx="69">
                  <c:v>1994</c:v>
                </c:pt>
                <c:pt idx="70">
                  <c:v>1994</c:v>
                </c:pt>
                <c:pt idx="71">
                  <c:v>1994</c:v>
                </c:pt>
                <c:pt idx="72">
                  <c:v>1995</c:v>
                </c:pt>
                <c:pt idx="73">
                  <c:v>1995</c:v>
                </c:pt>
                <c:pt idx="74">
                  <c:v>1995</c:v>
                </c:pt>
                <c:pt idx="75">
                  <c:v>1995</c:v>
                </c:pt>
                <c:pt idx="76">
                  <c:v>1995</c:v>
                </c:pt>
                <c:pt idx="77">
                  <c:v>1995</c:v>
                </c:pt>
                <c:pt idx="78">
                  <c:v>1995</c:v>
                </c:pt>
                <c:pt idx="79">
                  <c:v>1995</c:v>
                </c:pt>
                <c:pt idx="80">
                  <c:v>1995</c:v>
                </c:pt>
                <c:pt idx="81">
                  <c:v>1995</c:v>
                </c:pt>
                <c:pt idx="82">
                  <c:v>1995</c:v>
                </c:pt>
                <c:pt idx="83">
                  <c:v>1995</c:v>
                </c:pt>
                <c:pt idx="84">
                  <c:v>1996</c:v>
                </c:pt>
                <c:pt idx="85">
                  <c:v>1996</c:v>
                </c:pt>
                <c:pt idx="86">
                  <c:v>1996</c:v>
                </c:pt>
                <c:pt idx="87">
                  <c:v>1996</c:v>
                </c:pt>
                <c:pt idx="88">
                  <c:v>1996</c:v>
                </c:pt>
                <c:pt idx="89">
                  <c:v>1996</c:v>
                </c:pt>
                <c:pt idx="90">
                  <c:v>1996</c:v>
                </c:pt>
                <c:pt idx="91">
                  <c:v>1996</c:v>
                </c:pt>
                <c:pt idx="92">
                  <c:v>1996</c:v>
                </c:pt>
                <c:pt idx="93">
                  <c:v>1996</c:v>
                </c:pt>
                <c:pt idx="94">
                  <c:v>1996</c:v>
                </c:pt>
                <c:pt idx="95">
                  <c:v>1996</c:v>
                </c:pt>
                <c:pt idx="96">
                  <c:v>1997</c:v>
                </c:pt>
                <c:pt idx="97">
                  <c:v>1997</c:v>
                </c:pt>
                <c:pt idx="98">
                  <c:v>1997</c:v>
                </c:pt>
                <c:pt idx="99">
                  <c:v>1997</c:v>
                </c:pt>
                <c:pt idx="100">
                  <c:v>1997</c:v>
                </c:pt>
                <c:pt idx="101">
                  <c:v>1997</c:v>
                </c:pt>
                <c:pt idx="102">
                  <c:v>1997</c:v>
                </c:pt>
                <c:pt idx="103">
                  <c:v>1997</c:v>
                </c:pt>
                <c:pt idx="104">
                  <c:v>1997</c:v>
                </c:pt>
                <c:pt idx="105">
                  <c:v>1997</c:v>
                </c:pt>
                <c:pt idx="106">
                  <c:v>1997</c:v>
                </c:pt>
                <c:pt idx="107">
                  <c:v>1997</c:v>
                </c:pt>
                <c:pt idx="108">
                  <c:v>1998</c:v>
                </c:pt>
                <c:pt idx="109">
                  <c:v>1998</c:v>
                </c:pt>
                <c:pt idx="110">
                  <c:v>1998</c:v>
                </c:pt>
                <c:pt idx="111">
                  <c:v>1998</c:v>
                </c:pt>
                <c:pt idx="112">
                  <c:v>1998</c:v>
                </c:pt>
                <c:pt idx="113">
                  <c:v>1998</c:v>
                </c:pt>
                <c:pt idx="114">
                  <c:v>1998</c:v>
                </c:pt>
                <c:pt idx="115">
                  <c:v>1998</c:v>
                </c:pt>
                <c:pt idx="116">
                  <c:v>1998</c:v>
                </c:pt>
                <c:pt idx="117">
                  <c:v>1998</c:v>
                </c:pt>
                <c:pt idx="118">
                  <c:v>1998</c:v>
                </c:pt>
                <c:pt idx="119">
                  <c:v>1998</c:v>
                </c:pt>
                <c:pt idx="120">
                  <c:v>1999</c:v>
                </c:pt>
                <c:pt idx="121">
                  <c:v>1999</c:v>
                </c:pt>
                <c:pt idx="122">
                  <c:v>1999</c:v>
                </c:pt>
                <c:pt idx="123">
                  <c:v>1999</c:v>
                </c:pt>
                <c:pt idx="124">
                  <c:v>1999</c:v>
                </c:pt>
                <c:pt idx="125">
                  <c:v>1999</c:v>
                </c:pt>
                <c:pt idx="126">
                  <c:v>1999</c:v>
                </c:pt>
                <c:pt idx="127">
                  <c:v>1999</c:v>
                </c:pt>
                <c:pt idx="128">
                  <c:v>1999</c:v>
                </c:pt>
                <c:pt idx="129">
                  <c:v>1999</c:v>
                </c:pt>
                <c:pt idx="130">
                  <c:v>1999</c:v>
                </c:pt>
                <c:pt idx="131">
                  <c:v>1999</c:v>
                </c:pt>
                <c:pt idx="132">
                  <c:v>2000</c:v>
                </c:pt>
                <c:pt idx="133">
                  <c:v>2000</c:v>
                </c:pt>
                <c:pt idx="134">
                  <c:v>2000</c:v>
                </c:pt>
                <c:pt idx="135">
                  <c:v>2000</c:v>
                </c:pt>
                <c:pt idx="136">
                  <c:v>2000</c:v>
                </c:pt>
                <c:pt idx="137">
                  <c:v>2000</c:v>
                </c:pt>
                <c:pt idx="138">
                  <c:v>2000</c:v>
                </c:pt>
                <c:pt idx="139">
                  <c:v>2000</c:v>
                </c:pt>
                <c:pt idx="140">
                  <c:v>2000</c:v>
                </c:pt>
                <c:pt idx="141">
                  <c:v>2000</c:v>
                </c:pt>
                <c:pt idx="142">
                  <c:v>2000</c:v>
                </c:pt>
                <c:pt idx="143">
                  <c:v>2000</c:v>
                </c:pt>
                <c:pt idx="144">
                  <c:v>2000</c:v>
                </c:pt>
                <c:pt idx="145">
                  <c:v>2001</c:v>
                </c:pt>
                <c:pt idx="146">
                  <c:v>2001</c:v>
                </c:pt>
                <c:pt idx="147">
                  <c:v>2001</c:v>
                </c:pt>
                <c:pt idx="148">
                  <c:v>2001</c:v>
                </c:pt>
                <c:pt idx="149">
                  <c:v>2001</c:v>
                </c:pt>
                <c:pt idx="150">
                  <c:v>2001</c:v>
                </c:pt>
                <c:pt idx="151">
                  <c:v>2001</c:v>
                </c:pt>
                <c:pt idx="152">
                  <c:v>2001</c:v>
                </c:pt>
                <c:pt idx="153">
                  <c:v>2001</c:v>
                </c:pt>
                <c:pt idx="154">
                  <c:v>2001</c:v>
                </c:pt>
                <c:pt idx="155">
                  <c:v>2001</c:v>
                </c:pt>
                <c:pt idx="156">
                  <c:v>2001</c:v>
                </c:pt>
                <c:pt idx="157">
                  <c:v>2001</c:v>
                </c:pt>
                <c:pt idx="158">
                  <c:v>2002</c:v>
                </c:pt>
                <c:pt idx="159">
                  <c:v>2002</c:v>
                </c:pt>
                <c:pt idx="160">
                  <c:v>2002</c:v>
                </c:pt>
                <c:pt idx="161">
                  <c:v>2002</c:v>
                </c:pt>
                <c:pt idx="162">
                  <c:v>2002</c:v>
                </c:pt>
                <c:pt idx="163">
                  <c:v>2002</c:v>
                </c:pt>
                <c:pt idx="164">
                  <c:v>2002</c:v>
                </c:pt>
                <c:pt idx="165">
                  <c:v>2002</c:v>
                </c:pt>
                <c:pt idx="166">
                  <c:v>2002</c:v>
                </c:pt>
                <c:pt idx="167">
                  <c:v>2002</c:v>
                </c:pt>
                <c:pt idx="168">
                  <c:v>2002</c:v>
                </c:pt>
                <c:pt idx="169">
                  <c:v>2002</c:v>
                </c:pt>
                <c:pt idx="170">
                  <c:v>2002</c:v>
                </c:pt>
                <c:pt idx="171">
                  <c:v>2003</c:v>
                </c:pt>
                <c:pt idx="172">
                  <c:v>2003</c:v>
                </c:pt>
                <c:pt idx="173">
                  <c:v>2003</c:v>
                </c:pt>
                <c:pt idx="174">
                  <c:v>2003</c:v>
                </c:pt>
                <c:pt idx="175">
                  <c:v>2003</c:v>
                </c:pt>
                <c:pt idx="176">
                  <c:v>2003</c:v>
                </c:pt>
                <c:pt idx="177">
                  <c:v>2003</c:v>
                </c:pt>
                <c:pt idx="178">
                  <c:v>2003</c:v>
                </c:pt>
                <c:pt idx="179">
                  <c:v>2003</c:v>
                </c:pt>
                <c:pt idx="180">
                  <c:v>2003</c:v>
                </c:pt>
                <c:pt idx="181">
                  <c:v>2003</c:v>
                </c:pt>
                <c:pt idx="182">
                  <c:v>2003</c:v>
                </c:pt>
                <c:pt idx="183">
                  <c:v>2003</c:v>
                </c:pt>
                <c:pt idx="184">
                  <c:v>2004</c:v>
                </c:pt>
                <c:pt idx="185">
                  <c:v>2004</c:v>
                </c:pt>
                <c:pt idx="186">
                  <c:v>2004</c:v>
                </c:pt>
                <c:pt idx="187">
                  <c:v>2004</c:v>
                </c:pt>
                <c:pt idx="188">
                  <c:v>2004</c:v>
                </c:pt>
                <c:pt idx="189">
                  <c:v>2004</c:v>
                </c:pt>
                <c:pt idx="190">
                  <c:v>2004</c:v>
                </c:pt>
                <c:pt idx="191">
                  <c:v>2004</c:v>
                </c:pt>
                <c:pt idx="192">
                  <c:v>2004</c:v>
                </c:pt>
                <c:pt idx="193">
                  <c:v>2004</c:v>
                </c:pt>
                <c:pt idx="194">
                  <c:v>2004</c:v>
                </c:pt>
                <c:pt idx="195">
                  <c:v>2004</c:v>
                </c:pt>
                <c:pt idx="196">
                  <c:v>2004</c:v>
                </c:pt>
                <c:pt idx="197">
                  <c:v>2005</c:v>
                </c:pt>
                <c:pt idx="198">
                  <c:v>2005</c:v>
                </c:pt>
                <c:pt idx="199">
                  <c:v>2005</c:v>
                </c:pt>
                <c:pt idx="200">
                  <c:v>2005</c:v>
                </c:pt>
                <c:pt idx="201">
                  <c:v>2005</c:v>
                </c:pt>
                <c:pt idx="202">
                  <c:v>2005</c:v>
                </c:pt>
                <c:pt idx="203">
                  <c:v>2005</c:v>
                </c:pt>
                <c:pt idx="204">
                  <c:v>2005</c:v>
                </c:pt>
                <c:pt idx="205">
                  <c:v>2005</c:v>
                </c:pt>
                <c:pt idx="206">
                  <c:v>2005</c:v>
                </c:pt>
                <c:pt idx="207">
                  <c:v>2005</c:v>
                </c:pt>
                <c:pt idx="208">
                  <c:v>2005</c:v>
                </c:pt>
                <c:pt idx="209">
                  <c:v>2005</c:v>
                </c:pt>
                <c:pt idx="210">
                  <c:v>2006</c:v>
                </c:pt>
                <c:pt idx="211">
                  <c:v>2006</c:v>
                </c:pt>
                <c:pt idx="212">
                  <c:v>2006</c:v>
                </c:pt>
                <c:pt idx="213">
                  <c:v>2006</c:v>
                </c:pt>
                <c:pt idx="214">
                  <c:v>2006</c:v>
                </c:pt>
                <c:pt idx="215">
                  <c:v>2006</c:v>
                </c:pt>
                <c:pt idx="216">
                  <c:v>2006</c:v>
                </c:pt>
                <c:pt idx="217">
                  <c:v>2006</c:v>
                </c:pt>
                <c:pt idx="218">
                  <c:v>2006</c:v>
                </c:pt>
                <c:pt idx="219">
                  <c:v>2006</c:v>
                </c:pt>
                <c:pt idx="220">
                  <c:v>2006</c:v>
                </c:pt>
                <c:pt idx="221">
                  <c:v>2006</c:v>
                </c:pt>
                <c:pt idx="222">
                  <c:v>2006</c:v>
                </c:pt>
              </c:numCache>
            </c:numRef>
          </c:cat>
          <c:val>
            <c:numRef>
              <c:f>'valkea-kotinen'!$P$2:$P$224</c:f>
              <c:numCache>
                <c:formatCode>General</c:formatCode>
                <c:ptCount val="223"/>
                <c:pt idx="4">
                  <c:v>3.8199999999999967</c:v>
                </c:pt>
                <c:pt idx="5">
                  <c:v>2.1793701527614657</c:v>
                </c:pt>
                <c:pt idx="6">
                  <c:v>1.2074616515559833</c:v>
                </c:pt>
                <c:pt idx="7">
                  <c:v>1.7112810291961082</c:v>
                </c:pt>
                <c:pt idx="8">
                  <c:v>3.0796694946514167</c:v>
                </c:pt>
                <c:pt idx="9">
                  <c:v>0.61100000000000065</c:v>
                </c:pt>
                <c:pt idx="15">
                  <c:v>1.8996070175438595</c:v>
                </c:pt>
                <c:pt idx="16">
                  <c:v>1.4289081041968161</c:v>
                </c:pt>
                <c:pt idx="17">
                  <c:v>1.0696111232756733</c:v>
                </c:pt>
                <c:pt idx="18">
                  <c:v>1.1983167613636425</c:v>
                </c:pt>
                <c:pt idx="19">
                  <c:v>1.6176830143540673</c:v>
                </c:pt>
                <c:pt idx="20">
                  <c:v>1.4767111486486484</c:v>
                </c:pt>
                <c:pt idx="21">
                  <c:v>1.9111706644609878</c:v>
                </c:pt>
                <c:pt idx="22">
                  <c:v>1.8772050123253898</c:v>
                </c:pt>
                <c:pt idx="28">
                  <c:v>3.9436930693069403</c:v>
                </c:pt>
                <c:pt idx="29">
                  <c:v>1.775758552108194</c:v>
                </c:pt>
                <c:pt idx="30">
                  <c:v>1.0323272864701438</c:v>
                </c:pt>
                <c:pt idx="31">
                  <c:v>0.9868804620793572</c:v>
                </c:pt>
                <c:pt idx="32">
                  <c:v>1.740706453851492</c:v>
                </c:pt>
                <c:pt idx="33">
                  <c:v>2.9174072447859496</c:v>
                </c:pt>
                <c:pt idx="34">
                  <c:v>3.7129999999999987</c:v>
                </c:pt>
                <c:pt idx="40">
                  <c:v>1.3307419354838721</c:v>
                </c:pt>
                <c:pt idx="41">
                  <c:v>2.2743809864188704</c:v>
                </c:pt>
                <c:pt idx="42">
                  <c:v>2.0559572243345987</c:v>
                </c:pt>
                <c:pt idx="43">
                  <c:v>1.1776757752923233</c:v>
                </c:pt>
                <c:pt idx="44">
                  <c:v>1.3658253465346497</c:v>
                </c:pt>
                <c:pt idx="45">
                  <c:v>1.1700000000000021</c:v>
                </c:pt>
                <c:pt idx="52">
                  <c:v>3.1608537735849058</c:v>
                </c:pt>
                <c:pt idx="53">
                  <c:v>1.5049623803009538</c:v>
                </c:pt>
                <c:pt idx="54">
                  <c:v>0.91881161780673193</c:v>
                </c:pt>
                <c:pt idx="55">
                  <c:v>0.80603435028248582</c:v>
                </c:pt>
                <c:pt idx="56">
                  <c:v>0.75324410933082064</c:v>
                </c:pt>
                <c:pt idx="57">
                  <c:v>2.1886681034482627</c:v>
                </c:pt>
                <c:pt idx="64">
                  <c:v>1.0271801385681301</c:v>
                </c:pt>
                <c:pt idx="65">
                  <c:v>0.83419907465299736</c:v>
                </c:pt>
                <c:pt idx="67">
                  <c:v>0.49577085088458411</c:v>
                </c:pt>
                <c:pt idx="68">
                  <c:v>0.82366968821595776</c:v>
                </c:pt>
                <c:pt idx="69">
                  <c:v>1.1171124365357199</c:v>
                </c:pt>
                <c:pt idx="70">
                  <c:v>1.4285714285714286</c:v>
                </c:pt>
                <c:pt idx="71">
                  <c:v>3.2910547396528704</c:v>
                </c:pt>
                <c:pt idx="72">
                  <c:v>1.4419225634178898</c:v>
                </c:pt>
                <c:pt idx="73">
                  <c:v>1.4552736982643446</c:v>
                </c:pt>
                <c:pt idx="74">
                  <c:v>1.9659546061415218</c:v>
                </c:pt>
                <c:pt idx="75">
                  <c:v>1.4786381999999998</c:v>
                </c:pt>
                <c:pt idx="76">
                  <c:v>1.4652870493991978</c:v>
                </c:pt>
                <c:pt idx="77">
                  <c:v>1.0146862483311079</c:v>
                </c:pt>
                <c:pt idx="78">
                  <c:v>0.97797062750334074</c:v>
                </c:pt>
                <c:pt idx="79">
                  <c:v>0.67757009345794383</c:v>
                </c:pt>
                <c:pt idx="80">
                  <c:v>0.52736982643524699</c:v>
                </c:pt>
                <c:pt idx="81">
                  <c:v>1.5057780950161872</c:v>
                </c:pt>
                <c:pt idx="82">
                  <c:v>0.90596968222699203</c:v>
                </c:pt>
                <c:pt idx="83">
                  <c:v>0.66260951468451468</c:v>
                </c:pt>
                <c:pt idx="84">
                  <c:v>2.4979928090727439</c:v>
                </c:pt>
                <c:pt idx="85">
                  <c:v>1.0290673125336918</c:v>
                </c:pt>
                <c:pt idx="86">
                  <c:v>1.8389994453994754</c:v>
                </c:pt>
                <c:pt idx="87">
                  <c:v>10.137402815603007</c:v>
                </c:pt>
                <c:pt idx="88">
                  <c:v>1.8637027950454297</c:v>
                </c:pt>
                <c:pt idx="89">
                  <c:v>0.81836227501761727</c:v>
                </c:pt>
                <c:pt idx="90">
                  <c:v>0.58930408517538369</c:v>
                </c:pt>
                <c:pt idx="91">
                  <c:v>0.53616177277630839</c:v>
                </c:pt>
                <c:pt idx="92">
                  <c:v>1.0312592154433911</c:v>
                </c:pt>
                <c:pt idx="93">
                  <c:v>1.6763072687699749</c:v>
                </c:pt>
                <c:pt idx="94">
                  <c:v>1.1381842456608813</c:v>
                </c:pt>
                <c:pt idx="95">
                  <c:v>2.7503337783711781</c:v>
                </c:pt>
                <c:pt idx="96">
                  <c:v>1.1565420560747663</c:v>
                </c:pt>
                <c:pt idx="97">
                  <c:v>2.9305740987984001</c:v>
                </c:pt>
                <c:pt idx="98">
                  <c:v>3.347797062750351</c:v>
                </c:pt>
                <c:pt idx="99">
                  <c:v>2.0357142857142847</c:v>
                </c:pt>
                <c:pt idx="100">
                  <c:v>1.48841353688977</c:v>
                </c:pt>
                <c:pt idx="101">
                  <c:v>0.70861148197596757</c:v>
                </c:pt>
                <c:pt idx="102">
                  <c:v>0.31141522029372498</c:v>
                </c:pt>
                <c:pt idx="103">
                  <c:v>0.67256341789052065</c:v>
                </c:pt>
                <c:pt idx="104">
                  <c:v>0.53671562082777069</c:v>
                </c:pt>
                <c:pt idx="105">
                  <c:v>0.54539385847797062</c:v>
                </c:pt>
                <c:pt idx="106">
                  <c:v>2.6772363150867826</c:v>
                </c:pt>
                <c:pt idx="107">
                  <c:v>2.6919225634178905</c:v>
                </c:pt>
                <c:pt idx="108" formatCode="0.00">
                  <c:v>2.0892542000000001</c:v>
                </c:pt>
                <c:pt idx="109" formatCode="0.00">
                  <c:v>1.1509423999999999</c:v>
                </c:pt>
                <c:pt idx="110" formatCode="0.00">
                  <c:v>4.6935617999999995</c:v>
                </c:pt>
                <c:pt idx="111" formatCode="0.00">
                  <c:v>4.5961281708945334</c:v>
                </c:pt>
                <c:pt idx="112" formatCode="0.000">
                  <c:v>1.0187576</c:v>
                </c:pt>
                <c:pt idx="113" formatCode="0.000">
                  <c:v>0.52039419999999958</c:v>
                </c:pt>
                <c:pt idx="114" formatCode="0.000">
                  <c:v>0.2987510000000001</c:v>
                </c:pt>
                <c:pt idx="115" formatCode="0.000">
                  <c:v>0.328793</c:v>
                </c:pt>
                <c:pt idx="116" formatCode="0.000">
                  <c:v>0.68529140000000011</c:v>
                </c:pt>
                <c:pt idx="117" formatCode="0.000">
                  <c:v>0.52740399999999776</c:v>
                </c:pt>
                <c:pt idx="118" formatCode="0.000">
                  <c:v>0.59850339999999647</c:v>
                </c:pt>
                <c:pt idx="119" formatCode="0.000">
                  <c:v>0.80045240000000006</c:v>
                </c:pt>
                <c:pt idx="120">
                  <c:v>1.56</c:v>
                </c:pt>
                <c:pt idx="121">
                  <c:v>0.310000000000001</c:v>
                </c:pt>
                <c:pt idx="122">
                  <c:v>2.15</c:v>
                </c:pt>
                <c:pt idx="123">
                  <c:v>4.3499999999999996</c:v>
                </c:pt>
                <c:pt idx="124">
                  <c:v>1.3900000000000001</c:v>
                </c:pt>
                <c:pt idx="125">
                  <c:v>1.29</c:v>
                </c:pt>
                <c:pt idx="126">
                  <c:v>0.66000000000000258</c:v>
                </c:pt>
                <c:pt idx="127">
                  <c:v>0.58000000000000018</c:v>
                </c:pt>
                <c:pt idx="128">
                  <c:v>0.53</c:v>
                </c:pt>
                <c:pt idx="129">
                  <c:v>0.73000000000000065</c:v>
                </c:pt>
                <c:pt idx="130">
                  <c:v>1.9900000000000042</c:v>
                </c:pt>
                <c:pt idx="131">
                  <c:v>0.48000000000000032</c:v>
                </c:pt>
                <c:pt idx="132" formatCode="0.00">
                  <c:v>0.94632299999999958</c:v>
                </c:pt>
                <c:pt idx="133" formatCode="0.00">
                  <c:v>1.7684724000000001</c:v>
                </c:pt>
                <c:pt idx="134" formatCode="0.00">
                  <c:v>0.67327459999999995</c:v>
                </c:pt>
                <c:pt idx="135" formatCode="0.00">
                  <c:v>2.5959625999999987</c:v>
                </c:pt>
                <c:pt idx="136" formatCode="0.00">
                  <c:v>1.2978143999999938</c:v>
                </c:pt>
                <c:pt idx="137" formatCode="0.00">
                  <c:v>0.78442999999999996</c:v>
                </c:pt>
                <c:pt idx="138" formatCode="0.00">
                  <c:v>0.42526120000000001</c:v>
                </c:pt>
                <c:pt idx="139" formatCode="0.00">
                  <c:v>0.35649840000000038</c:v>
                </c:pt>
                <c:pt idx="140" formatCode="0.00">
                  <c:v>0.35115760000000001</c:v>
                </c:pt>
                <c:pt idx="141" formatCode="0.00">
                  <c:v>0.96201159999999997</c:v>
                </c:pt>
                <c:pt idx="142" formatCode="0.00">
                  <c:v>0.73302480000000259</c:v>
                </c:pt>
                <c:pt idx="143" formatCode="0.00">
                  <c:v>1.5398193999999952</c:v>
                </c:pt>
                <c:pt idx="144" formatCode="0.00">
                  <c:v>0.72668259999999996</c:v>
                </c:pt>
                <c:pt idx="145">
                  <c:v>1.3</c:v>
                </c:pt>
                <c:pt idx="146">
                  <c:v>1.22</c:v>
                </c:pt>
                <c:pt idx="147">
                  <c:v>1.1900000000000039</c:v>
                </c:pt>
                <c:pt idx="148">
                  <c:v>1.44</c:v>
                </c:pt>
                <c:pt idx="149">
                  <c:v>1.59</c:v>
                </c:pt>
                <c:pt idx="150">
                  <c:v>0.43000000000000038</c:v>
                </c:pt>
                <c:pt idx="151">
                  <c:v>0.54</c:v>
                </c:pt>
                <c:pt idx="152">
                  <c:v>0.65000000000000235</c:v>
                </c:pt>
                <c:pt idx="153">
                  <c:v>0.61000000000000065</c:v>
                </c:pt>
                <c:pt idx="154">
                  <c:v>0.95000000000000062</c:v>
                </c:pt>
                <c:pt idx="155">
                  <c:v>0.56000000000000005</c:v>
                </c:pt>
                <c:pt idx="156">
                  <c:v>1</c:v>
                </c:pt>
                <c:pt idx="157">
                  <c:v>0.58000000000000018</c:v>
                </c:pt>
                <c:pt idx="158" formatCode="0.00">
                  <c:v>1.4261061939999959</c:v>
                </c:pt>
                <c:pt idx="159" formatCode="0.00">
                  <c:v>1.0603104940000001</c:v>
                </c:pt>
                <c:pt idx="160" formatCode="0.00">
                  <c:v>1.242070368</c:v>
                </c:pt>
                <c:pt idx="161" formatCode="0.00">
                  <c:v>2.8839730560000012</c:v>
                </c:pt>
                <c:pt idx="162" formatCode="0.00">
                  <c:v>1.52</c:v>
                </c:pt>
                <c:pt idx="163" formatCode="0.00">
                  <c:v>0.40414555499999999</c:v>
                </c:pt>
                <c:pt idx="164" formatCode="0.00">
                  <c:v>0.383685473000002</c:v>
                </c:pt>
                <c:pt idx="165" formatCode="0.00">
                  <c:v>0.51327144400000002</c:v>
                </c:pt>
                <c:pt idx="166" formatCode="0.00">
                  <c:v>0.39516690200000187</c:v>
                </c:pt>
                <c:pt idx="167" formatCode="0.00">
                  <c:v>0.442734236</c:v>
                </c:pt>
                <c:pt idx="168" formatCode="0.00">
                  <c:v>0.86031385500000002</c:v>
                </c:pt>
                <c:pt idx="169" formatCode="0.00">
                  <c:v>0.93140971700000064</c:v>
                </c:pt>
                <c:pt idx="170" formatCode="0.00">
                  <c:v>0.55959178300000001</c:v>
                </c:pt>
                <c:pt idx="171" formatCode="0.00">
                  <c:v>2.3624999159999978</c:v>
                </c:pt>
                <c:pt idx="172" formatCode="0.00">
                  <c:v>1.006</c:v>
                </c:pt>
                <c:pt idx="173" formatCode="0.00">
                  <c:v>8.41</c:v>
                </c:pt>
                <c:pt idx="174" formatCode="0.00">
                  <c:v>0.58900000000000008</c:v>
                </c:pt>
                <c:pt idx="175" formatCode="0.00">
                  <c:v>1.3129999999999959</c:v>
                </c:pt>
                <c:pt idx="176" formatCode="0.00">
                  <c:v>0.92300000000000004</c:v>
                </c:pt>
                <c:pt idx="177" formatCode="0.00">
                  <c:v>0.15800000000000053</c:v>
                </c:pt>
                <c:pt idx="178" formatCode="0.00">
                  <c:v>0.59800000000000009</c:v>
                </c:pt>
                <c:pt idx="179" formatCode="0.00">
                  <c:v>0.29200000000000031</c:v>
                </c:pt>
                <c:pt idx="180" formatCode="0.00">
                  <c:v>1.3140000000000001</c:v>
                </c:pt>
                <c:pt idx="181" formatCode="0.00">
                  <c:v>0.54500000000000004</c:v>
                </c:pt>
                <c:pt idx="182" formatCode="0.00">
                  <c:v>1.9629999999999999</c:v>
                </c:pt>
                <c:pt idx="183" formatCode="0.00">
                  <c:v>0.87600000000000222</c:v>
                </c:pt>
                <c:pt idx="184">
                  <c:v>0.61000000000000065</c:v>
                </c:pt>
                <c:pt idx="185">
                  <c:v>1.7700000000000002</c:v>
                </c:pt>
                <c:pt idx="186">
                  <c:v>1.52</c:v>
                </c:pt>
                <c:pt idx="187">
                  <c:v>1</c:v>
                </c:pt>
                <c:pt idx="188">
                  <c:v>2.68</c:v>
                </c:pt>
                <c:pt idx="189">
                  <c:v>1.1000000000000001</c:v>
                </c:pt>
                <c:pt idx="190">
                  <c:v>0.310000000000001</c:v>
                </c:pt>
                <c:pt idx="191">
                  <c:v>0.15000000000000024</c:v>
                </c:pt>
                <c:pt idx="192">
                  <c:v>0.39000000000000112</c:v>
                </c:pt>
                <c:pt idx="193">
                  <c:v>0.44000000000000006</c:v>
                </c:pt>
                <c:pt idx="194">
                  <c:v>0.85000000000000064</c:v>
                </c:pt>
                <c:pt idx="195">
                  <c:v>1.0900000000000001</c:v>
                </c:pt>
                <c:pt idx="196">
                  <c:v>0.99</c:v>
                </c:pt>
                <c:pt idx="197">
                  <c:v>0.65000000000000235</c:v>
                </c:pt>
                <c:pt idx="198">
                  <c:v>1.9300000000000037</c:v>
                </c:pt>
                <c:pt idx="199">
                  <c:v>0.85000000000000064</c:v>
                </c:pt>
                <c:pt idx="200">
                  <c:v>6.08</c:v>
                </c:pt>
                <c:pt idx="201">
                  <c:v>2.46</c:v>
                </c:pt>
                <c:pt idx="202">
                  <c:v>1.0900000000000001</c:v>
                </c:pt>
                <c:pt idx="203">
                  <c:v>0.28000000000000008</c:v>
                </c:pt>
                <c:pt idx="204">
                  <c:v>0.32000000000000112</c:v>
                </c:pt>
                <c:pt idx="205">
                  <c:v>0.41000000000000031</c:v>
                </c:pt>
                <c:pt idx="206">
                  <c:v>0.72000000000000064</c:v>
                </c:pt>
                <c:pt idx="207">
                  <c:v>0.79</c:v>
                </c:pt>
                <c:pt idx="208">
                  <c:v>1.9900000000000042</c:v>
                </c:pt>
                <c:pt idx="209">
                  <c:v>0.60000000000000064</c:v>
                </c:pt>
                <c:pt idx="210">
                  <c:v>2.56</c:v>
                </c:pt>
                <c:pt idx="211">
                  <c:v>0.61000000000000065</c:v>
                </c:pt>
                <c:pt idx="212">
                  <c:v>1.25</c:v>
                </c:pt>
                <c:pt idx="213">
                  <c:v>2.6</c:v>
                </c:pt>
                <c:pt idx="214">
                  <c:v>1.1499999999999955</c:v>
                </c:pt>
                <c:pt idx="215">
                  <c:v>0.52</c:v>
                </c:pt>
                <c:pt idx="216">
                  <c:v>0.70000000000000062</c:v>
                </c:pt>
                <c:pt idx="217">
                  <c:v>0.26</c:v>
                </c:pt>
                <c:pt idx="218">
                  <c:v>0.29000000000000031</c:v>
                </c:pt>
                <c:pt idx="219">
                  <c:v>0.47000000000000008</c:v>
                </c:pt>
                <c:pt idx="220">
                  <c:v>0.41000000000000031</c:v>
                </c:pt>
                <c:pt idx="221">
                  <c:v>1.1700000000000021</c:v>
                </c:pt>
                <c:pt idx="222">
                  <c:v>1.28</c:v>
                </c:pt>
              </c:numCache>
            </c:numRef>
          </c:val>
        </c:ser>
        <c:marker val="1"/>
        <c:axId val="65045248"/>
        <c:axId val="65046784"/>
      </c:lineChart>
      <c:catAx>
        <c:axId val="65045248"/>
        <c:scaling>
          <c:orientation val="minMax"/>
        </c:scaling>
        <c:axPos val="b"/>
        <c:numFmt formatCode="General" sourceLinked="1"/>
        <c:tickLblPos val="nextTo"/>
        <c:txPr>
          <a:bodyPr rot="-5400000" vert="horz"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endParaRPr lang="fi-FI"/>
          </a:p>
        </c:txPr>
        <c:crossAx val="65046784"/>
        <c:crosses val="autoZero"/>
        <c:auto val="1"/>
        <c:lblAlgn val="ctr"/>
        <c:lblOffset val="100"/>
      </c:catAx>
      <c:valAx>
        <c:axId val="65046784"/>
        <c:scaling>
          <c:orientation val="minMax"/>
        </c:scaling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fi-FI"/>
                  <a:t>SO4-S mg/l</a:t>
                </a:r>
              </a:p>
            </c:rich>
          </c:tx>
        </c:title>
        <c:numFmt formatCode="General" sourceLinked="1"/>
        <c:tickLblPos val="nextTo"/>
        <c:txPr>
          <a:bodyPr rot="0" vert="horz"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endParaRPr lang="fi-FI"/>
          </a:p>
        </c:txPr>
        <c:crossAx val="65045248"/>
        <c:crosses val="autoZero"/>
        <c:crossBetween val="between"/>
      </c:valAx>
    </c:plotArea>
    <c:plotVisOnly val="1"/>
    <c:dispBlanksAs val="gap"/>
  </c:chart>
  <c:txPr>
    <a:bodyPr/>
    <a:lstStyle/>
    <a:p>
      <a:pPr>
        <a:defRPr sz="1000" b="0" i="0" u="none" strike="noStrike" baseline="0">
          <a:solidFill>
            <a:srgbClr val="000000"/>
          </a:solidFill>
          <a:latin typeface="Calibri"/>
          <a:ea typeface="Calibri"/>
          <a:cs typeface="Calibri"/>
        </a:defRPr>
      </a:pPr>
      <a:endParaRPr lang="fi-FI"/>
    </a:p>
  </c:txPr>
  <c:externalData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fi-FI"/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 sz="1800" b="1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r>
              <a:rPr lang="en-US"/>
              <a:t> DOC</a:t>
            </a:r>
          </a:p>
        </c:rich>
      </c:tx>
    </c:title>
    <c:plotArea>
      <c:layout>
        <c:manualLayout>
          <c:layoutTarget val="inner"/>
          <c:xMode val="edge"/>
          <c:yMode val="edge"/>
          <c:x val="0.20474941752133313"/>
          <c:y val="0.14201499505446333"/>
          <c:w val="0.77715097162730074"/>
          <c:h val="0.59641798483573072"/>
        </c:manualLayout>
      </c:layout>
      <c:lineChart>
        <c:grouping val="standard"/>
        <c:ser>
          <c:idx val="0"/>
          <c:order val="0"/>
          <c:tx>
            <c:strRef>
              <c:f>'valkea-kotinen'!$R$1</c:f>
              <c:strCache>
                <c:ptCount val="1"/>
                <c:pt idx="0">
                  <c:v>CDOC</c:v>
                </c:pt>
              </c:strCache>
            </c:strRef>
          </c:tx>
          <c:spPr>
            <a:ln w="12700"/>
          </c:spPr>
          <c:marker>
            <c:symbol val="none"/>
          </c:marker>
          <c:trendline>
            <c:trendlineType val="linear"/>
          </c:trendline>
          <c:cat>
            <c:numRef>
              <c:f>'valkea-kotinen'!$B$2:$B$224</c:f>
              <c:numCache>
                <c:formatCode>General</c:formatCode>
                <c:ptCount val="223"/>
                <c:pt idx="0">
                  <c:v>1989</c:v>
                </c:pt>
                <c:pt idx="1">
                  <c:v>1989</c:v>
                </c:pt>
                <c:pt idx="2">
                  <c:v>1989</c:v>
                </c:pt>
                <c:pt idx="3">
                  <c:v>1989</c:v>
                </c:pt>
                <c:pt idx="4">
                  <c:v>1989</c:v>
                </c:pt>
                <c:pt idx="5">
                  <c:v>1989</c:v>
                </c:pt>
                <c:pt idx="6">
                  <c:v>1989</c:v>
                </c:pt>
                <c:pt idx="7">
                  <c:v>1989</c:v>
                </c:pt>
                <c:pt idx="8">
                  <c:v>1989</c:v>
                </c:pt>
                <c:pt idx="9">
                  <c:v>1989</c:v>
                </c:pt>
                <c:pt idx="10">
                  <c:v>1989</c:v>
                </c:pt>
                <c:pt idx="11">
                  <c:v>1989</c:v>
                </c:pt>
                <c:pt idx="12">
                  <c:v>1990</c:v>
                </c:pt>
                <c:pt idx="13">
                  <c:v>1990</c:v>
                </c:pt>
                <c:pt idx="14">
                  <c:v>1990</c:v>
                </c:pt>
                <c:pt idx="15">
                  <c:v>1990</c:v>
                </c:pt>
                <c:pt idx="16">
                  <c:v>1990</c:v>
                </c:pt>
                <c:pt idx="17">
                  <c:v>1990</c:v>
                </c:pt>
                <c:pt idx="18">
                  <c:v>1990</c:v>
                </c:pt>
                <c:pt idx="19">
                  <c:v>1990</c:v>
                </c:pt>
                <c:pt idx="20">
                  <c:v>1990</c:v>
                </c:pt>
                <c:pt idx="21">
                  <c:v>1990</c:v>
                </c:pt>
                <c:pt idx="22">
                  <c:v>1990</c:v>
                </c:pt>
                <c:pt idx="23">
                  <c:v>1990</c:v>
                </c:pt>
                <c:pt idx="24">
                  <c:v>1991</c:v>
                </c:pt>
                <c:pt idx="25">
                  <c:v>1991</c:v>
                </c:pt>
                <c:pt idx="26">
                  <c:v>1991</c:v>
                </c:pt>
                <c:pt idx="27">
                  <c:v>1991</c:v>
                </c:pt>
                <c:pt idx="28">
                  <c:v>1991</c:v>
                </c:pt>
                <c:pt idx="29">
                  <c:v>1991</c:v>
                </c:pt>
                <c:pt idx="30">
                  <c:v>1991</c:v>
                </c:pt>
                <c:pt idx="31">
                  <c:v>1991</c:v>
                </c:pt>
                <c:pt idx="32">
                  <c:v>1991</c:v>
                </c:pt>
                <c:pt idx="33">
                  <c:v>1991</c:v>
                </c:pt>
                <c:pt idx="34">
                  <c:v>1991</c:v>
                </c:pt>
                <c:pt idx="35">
                  <c:v>1991</c:v>
                </c:pt>
                <c:pt idx="36">
                  <c:v>1992</c:v>
                </c:pt>
                <c:pt idx="37">
                  <c:v>1992</c:v>
                </c:pt>
                <c:pt idx="38">
                  <c:v>1992</c:v>
                </c:pt>
                <c:pt idx="39">
                  <c:v>1992</c:v>
                </c:pt>
                <c:pt idx="40">
                  <c:v>1992</c:v>
                </c:pt>
                <c:pt idx="41">
                  <c:v>1992</c:v>
                </c:pt>
                <c:pt idx="42">
                  <c:v>1992</c:v>
                </c:pt>
                <c:pt idx="43">
                  <c:v>1992</c:v>
                </c:pt>
                <c:pt idx="44">
                  <c:v>1992</c:v>
                </c:pt>
                <c:pt idx="45">
                  <c:v>1992</c:v>
                </c:pt>
                <c:pt idx="46">
                  <c:v>1992</c:v>
                </c:pt>
                <c:pt idx="47">
                  <c:v>1992</c:v>
                </c:pt>
                <c:pt idx="48">
                  <c:v>1993</c:v>
                </c:pt>
                <c:pt idx="49">
                  <c:v>1993</c:v>
                </c:pt>
                <c:pt idx="50">
                  <c:v>1993</c:v>
                </c:pt>
                <c:pt idx="51">
                  <c:v>1993</c:v>
                </c:pt>
                <c:pt idx="52">
                  <c:v>1993</c:v>
                </c:pt>
                <c:pt idx="53">
                  <c:v>1993</c:v>
                </c:pt>
                <c:pt idx="54">
                  <c:v>1993</c:v>
                </c:pt>
                <c:pt idx="55">
                  <c:v>1993</c:v>
                </c:pt>
                <c:pt idx="56">
                  <c:v>1993</c:v>
                </c:pt>
                <c:pt idx="57">
                  <c:v>1993</c:v>
                </c:pt>
                <c:pt idx="58">
                  <c:v>1993</c:v>
                </c:pt>
                <c:pt idx="59">
                  <c:v>1993</c:v>
                </c:pt>
                <c:pt idx="60">
                  <c:v>1994</c:v>
                </c:pt>
                <c:pt idx="61">
                  <c:v>1994</c:v>
                </c:pt>
                <c:pt idx="62">
                  <c:v>1994</c:v>
                </c:pt>
                <c:pt idx="63">
                  <c:v>1994</c:v>
                </c:pt>
                <c:pt idx="64">
                  <c:v>1994</c:v>
                </c:pt>
                <c:pt idx="65">
                  <c:v>1994</c:v>
                </c:pt>
                <c:pt idx="66">
                  <c:v>1994</c:v>
                </c:pt>
                <c:pt idx="67">
                  <c:v>1994</c:v>
                </c:pt>
                <c:pt idx="68">
                  <c:v>1994</c:v>
                </c:pt>
                <c:pt idx="69">
                  <c:v>1994</c:v>
                </c:pt>
                <c:pt idx="70">
                  <c:v>1994</c:v>
                </c:pt>
                <c:pt idx="71">
                  <c:v>1994</c:v>
                </c:pt>
                <c:pt idx="72">
                  <c:v>1995</c:v>
                </c:pt>
                <c:pt idx="73">
                  <c:v>1995</c:v>
                </c:pt>
                <c:pt idx="74">
                  <c:v>1995</c:v>
                </c:pt>
                <c:pt idx="75">
                  <c:v>1995</c:v>
                </c:pt>
                <c:pt idx="76">
                  <c:v>1995</c:v>
                </c:pt>
                <c:pt idx="77">
                  <c:v>1995</c:v>
                </c:pt>
                <c:pt idx="78">
                  <c:v>1995</c:v>
                </c:pt>
                <c:pt idx="79">
                  <c:v>1995</c:v>
                </c:pt>
                <c:pt idx="80">
                  <c:v>1995</c:v>
                </c:pt>
                <c:pt idx="81">
                  <c:v>1995</c:v>
                </c:pt>
                <c:pt idx="82">
                  <c:v>1995</c:v>
                </c:pt>
                <c:pt idx="83">
                  <c:v>1995</c:v>
                </c:pt>
                <c:pt idx="84">
                  <c:v>1996</c:v>
                </c:pt>
                <c:pt idx="85">
                  <c:v>1996</c:v>
                </c:pt>
                <c:pt idx="86">
                  <c:v>1996</c:v>
                </c:pt>
                <c:pt idx="87">
                  <c:v>1996</c:v>
                </c:pt>
                <c:pt idx="88">
                  <c:v>1996</c:v>
                </c:pt>
                <c:pt idx="89">
                  <c:v>1996</c:v>
                </c:pt>
                <c:pt idx="90">
                  <c:v>1996</c:v>
                </c:pt>
                <c:pt idx="91">
                  <c:v>1996</c:v>
                </c:pt>
                <c:pt idx="92">
                  <c:v>1996</c:v>
                </c:pt>
                <c:pt idx="93">
                  <c:v>1996</c:v>
                </c:pt>
                <c:pt idx="94">
                  <c:v>1996</c:v>
                </c:pt>
                <c:pt idx="95">
                  <c:v>1996</c:v>
                </c:pt>
                <c:pt idx="96">
                  <c:v>1997</c:v>
                </c:pt>
                <c:pt idx="97">
                  <c:v>1997</c:v>
                </c:pt>
                <c:pt idx="98">
                  <c:v>1997</c:v>
                </c:pt>
                <c:pt idx="99">
                  <c:v>1997</c:v>
                </c:pt>
                <c:pt idx="100">
                  <c:v>1997</c:v>
                </c:pt>
                <c:pt idx="101">
                  <c:v>1997</c:v>
                </c:pt>
                <c:pt idx="102">
                  <c:v>1997</c:v>
                </c:pt>
                <c:pt idx="103">
                  <c:v>1997</c:v>
                </c:pt>
                <c:pt idx="104">
                  <c:v>1997</c:v>
                </c:pt>
                <c:pt idx="105">
                  <c:v>1997</c:v>
                </c:pt>
                <c:pt idx="106">
                  <c:v>1997</c:v>
                </c:pt>
                <c:pt idx="107">
                  <c:v>1997</c:v>
                </c:pt>
                <c:pt idx="108">
                  <c:v>1998</c:v>
                </c:pt>
                <c:pt idx="109">
                  <c:v>1998</c:v>
                </c:pt>
                <c:pt idx="110">
                  <c:v>1998</c:v>
                </c:pt>
                <c:pt idx="111">
                  <c:v>1998</c:v>
                </c:pt>
                <c:pt idx="112">
                  <c:v>1998</c:v>
                </c:pt>
                <c:pt idx="113">
                  <c:v>1998</c:v>
                </c:pt>
                <c:pt idx="114">
                  <c:v>1998</c:v>
                </c:pt>
                <c:pt idx="115">
                  <c:v>1998</c:v>
                </c:pt>
                <c:pt idx="116">
                  <c:v>1998</c:v>
                </c:pt>
                <c:pt idx="117">
                  <c:v>1998</c:v>
                </c:pt>
                <c:pt idx="118">
                  <c:v>1998</c:v>
                </c:pt>
                <c:pt idx="119">
                  <c:v>1998</c:v>
                </c:pt>
                <c:pt idx="120">
                  <c:v>1999</c:v>
                </c:pt>
                <c:pt idx="121">
                  <c:v>1999</c:v>
                </c:pt>
                <c:pt idx="122">
                  <c:v>1999</c:v>
                </c:pt>
                <c:pt idx="123">
                  <c:v>1999</c:v>
                </c:pt>
                <c:pt idx="124">
                  <c:v>1999</c:v>
                </c:pt>
                <c:pt idx="125">
                  <c:v>1999</c:v>
                </c:pt>
                <c:pt idx="126">
                  <c:v>1999</c:v>
                </c:pt>
                <c:pt idx="127">
                  <c:v>1999</c:v>
                </c:pt>
                <c:pt idx="128">
                  <c:v>1999</c:v>
                </c:pt>
                <c:pt idx="129">
                  <c:v>1999</c:v>
                </c:pt>
                <c:pt idx="130">
                  <c:v>1999</c:v>
                </c:pt>
                <c:pt idx="131">
                  <c:v>1999</c:v>
                </c:pt>
                <c:pt idx="132">
                  <c:v>2000</c:v>
                </c:pt>
                <c:pt idx="133">
                  <c:v>2000</c:v>
                </c:pt>
                <c:pt idx="134">
                  <c:v>2000</c:v>
                </c:pt>
                <c:pt idx="135">
                  <c:v>2000</c:v>
                </c:pt>
                <c:pt idx="136">
                  <c:v>2000</c:v>
                </c:pt>
                <c:pt idx="137">
                  <c:v>2000</c:v>
                </c:pt>
                <c:pt idx="138">
                  <c:v>2000</c:v>
                </c:pt>
                <c:pt idx="139">
                  <c:v>2000</c:v>
                </c:pt>
                <c:pt idx="140">
                  <c:v>2000</c:v>
                </c:pt>
                <c:pt idx="141">
                  <c:v>2000</c:v>
                </c:pt>
                <c:pt idx="142">
                  <c:v>2000</c:v>
                </c:pt>
                <c:pt idx="143">
                  <c:v>2000</c:v>
                </c:pt>
                <c:pt idx="144">
                  <c:v>2000</c:v>
                </c:pt>
                <c:pt idx="145">
                  <c:v>2001</c:v>
                </c:pt>
                <c:pt idx="146">
                  <c:v>2001</c:v>
                </c:pt>
                <c:pt idx="147">
                  <c:v>2001</c:v>
                </c:pt>
                <c:pt idx="148">
                  <c:v>2001</c:v>
                </c:pt>
                <c:pt idx="149">
                  <c:v>2001</c:v>
                </c:pt>
                <c:pt idx="150">
                  <c:v>2001</c:v>
                </c:pt>
                <c:pt idx="151">
                  <c:v>2001</c:v>
                </c:pt>
                <c:pt idx="152">
                  <c:v>2001</c:v>
                </c:pt>
                <c:pt idx="153">
                  <c:v>2001</c:v>
                </c:pt>
                <c:pt idx="154">
                  <c:v>2001</c:v>
                </c:pt>
                <c:pt idx="155">
                  <c:v>2001</c:v>
                </c:pt>
                <c:pt idx="156">
                  <c:v>2001</c:v>
                </c:pt>
                <c:pt idx="157">
                  <c:v>2001</c:v>
                </c:pt>
                <c:pt idx="158">
                  <c:v>2002</c:v>
                </c:pt>
                <c:pt idx="159">
                  <c:v>2002</c:v>
                </c:pt>
                <c:pt idx="160">
                  <c:v>2002</c:v>
                </c:pt>
                <c:pt idx="161">
                  <c:v>2002</c:v>
                </c:pt>
                <c:pt idx="162">
                  <c:v>2002</c:v>
                </c:pt>
                <c:pt idx="163">
                  <c:v>2002</c:v>
                </c:pt>
                <c:pt idx="164">
                  <c:v>2002</c:v>
                </c:pt>
                <c:pt idx="165">
                  <c:v>2002</c:v>
                </c:pt>
                <c:pt idx="166">
                  <c:v>2002</c:v>
                </c:pt>
                <c:pt idx="167">
                  <c:v>2002</c:v>
                </c:pt>
                <c:pt idx="168">
                  <c:v>2002</c:v>
                </c:pt>
                <c:pt idx="169">
                  <c:v>2002</c:v>
                </c:pt>
                <c:pt idx="170">
                  <c:v>2002</c:v>
                </c:pt>
                <c:pt idx="171">
                  <c:v>2003</c:v>
                </c:pt>
                <c:pt idx="172">
                  <c:v>2003</c:v>
                </c:pt>
                <c:pt idx="173">
                  <c:v>2003</c:v>
                </c:pt>
                <c:pt idx="174">
                  <c:v>2003</c:v>
                </c:pt>
                <c:pt idx="175">
                  <c:v>2003</c:v>
                </c:pt>
                <c:pt idx="176">
                  <c:v>2003</c:v>
                </c:pt>
                <c:pt idx="177">
                  <c:v>2003</c:v>
                </c:pt>
                <c:pt idx="178">
                  <c:v>2003</c:v>
                </c:pt>
                <c:pt idx="179">
                  <c:v>2003</c:v>
                </c:pt>
                <c:pt idx="180">
                  <c:v>2003</c:v>
                </c:pt>
                <c:pt idx="181">
                  <c:v>2003</c:v>
                </c:pt>
                <c:pt idx="182">
                  <c:v>2003</c:v>
                </c:pt>
                <c:pt idx="183">
                  <c:v>2003</c:v>
                </c:pt>
                <c:pt idx="184">
                  <c:v>2004</c:v>
                </c:pt>
                <c:pt idx="185">
                  <c:v>2004</c:v>
                </c:pt>
                <c:pt idx="186">
                  <c:v>2004</c:v>
                </c:pt>
                <c:pt idx="187">
                  <c:v>2004</c:v>
                </c:pt>
                <c:pt idx="188">
                  <c:v>2004</c:v>
                </c:pt>
                <c:pt idx="189">
                  <c:v>2004</c:v>
                </c:pt>
                <c:pt idx="190">
                  <c:v>2004</c:v>
                </c:pt>
                <c:pt idx="191">
                  <c:v>2004</c:v>
                </c:pt>
                <c:pt idx="192">
                  <c:v>2004</c:v>
                </c:pt>
                <c:pt idx="193">
                  <c:v>2004</c:v>
                </c:pt>
                <c:pt idx="194">
                  <c:v>2004</c:v>
                </c:pt>
                <c:pt idx="195">
                  <c:v>2004</c:v>
                </c:pt>
                <c:pt idx="196">
                  <c:v>2004</c:v>
                </c:pt>
                <c:pt idx="197">
                  <c:v>2005</c:v>
                </c:pt>
                <c:pt idx="198">
                  <c:v>2005</c:v>
                </c:pt>
                <c:pt idx="199">
                  <c:v>2005</c:v>
                </c:pt>
                <c:pt idx="200">
                  <c:v>2005</c:v>
                </c:pt>
                <c:pt idx="201">
                  <c:v>2005</c:v>
                </c:pt>
                <c:pt idx="202">
                  <c:v>2005</c:v>
                </c:pt>
                <c:pt idx="203">
                  <c:v>2005</c:v>
                </c:pt>
                <c:pt idx="204">
                  <c:v>2005</c:v>
                </c:pt>
                <c:pt idx="205">
                  <c:v>2005</c:v>
                </c:pt>
                <c:pt idx="206">
                  <c:v>2005</c:v>
                </c:pt>
                <c:pt idx="207">
                  <c:v>2005</c:v>
                </c:pt>
                <c:pt idx="208">
                  <c:v>2005</c:v>
                </c:pt>
                <c:pt idx="209">
                  <c:v>2005</c:v>
                </c:pt>
                <c:pt idx="210">
                  <c:v>2006</c:v>
                </c:pt>
                <c:pt idx="211">
                  <c:v>2006</c:v>
                </c:pt>
                <c:pt idx="212">
                  <c:v>2006</c:v>
                </c:pt>
                <c:pt idx="213">
                  <c:v>2006</c:v>
                </c:pt>
                <c:pt idx="214">
                  <c:v>2006</c:v>
                </c:pt>
                <c:pt idx="215">
                  <c:v>2006</c:v>
                </c:pt>
                <c:pt idx="216">
                  <c:v>2006</c:v>
                </c:pt>
                <c:pt idx="217">
                  <c:v>2006</c:v>
                </c:pt>
                <c:pt idx="218">
                  <c:v>2006</c:v>
                </c:pt>
                <c:pt idx="219">
                  <c:v>2006</c:v>
                </c:pt>
                <c:pt idx="220">
                  <c:v>2006</c:v>
                </c:pt>
                <c:pt idx="221">
                  <c:v>2006</c:v>
                </c:pt>
                <c:pt idx="222">
                  <c:v>2006</c:v>
                </c:pt>
              </c:numCache>
            </c:numRef>
          </c:cat>
          <c:val>
            <c:numRef>
              <c:f>'valkea-kotinen'!$R$2:$R$236</c:f>
              <c:numCache>
                <c:formatCode>General</c:formatCode>
                <c:ptCount val="235"/>
                <c:pt idx="29" formatCode="0.000">
                  <c:v>12.77</c:v>
                </c:pt>
                <c:pt idx="30" formatCode="0.000">
                  <c:v>12.17</c:v>
                </c:pt>
                <c:pt idx="31" formatCode="0.000">
                  <c:v>12.8</c:v>
                </c:pt>
                <c:pt idx="32" formatCode="0.000">
                  <c:v>13</c:v>
                </c:pt>
                <c:pt idx="33" formatCode="0.000">
                  <c:v>18.690000000000001</c:v>
                </c:pt>
                <c:pt idx="34" formatCode="0.000">
                  <c:v>17.479999999999986</c:v>
                </c:pt>
                <c:pt idx="40" formatCode="0.000">
                  <c:v>3.6</c:v>
                </c:pt>
                <c:pt idx="41" formatCode="0.000">
                  <c:v>33.1</c:v>
                </c:pt>
                <c:pt idx="42" formatCode="0.000">
                  <c:v>15.18</c:v>
                </c:pt>
                <c:pt idx="43" formatCode="0.000">
                  <c:v>14.2</c:v>
                </c:pt>
                <c:pt idx="44" formatCode="0.000">
                  <c:v>12.67</c:v>
                </c:pt>
                <c:pt idx="45" formatCode="0.000">
                  <c:v>14.72</c:v>
                </c:pt>
                <c:pt idx="52" formatCode="0.000">
                  <c:v>23.77</c:v>
                </c:pt>
                <c:pt idx="53" formatCode="0.000">
                  <c:v>14.56</c:v>
                </c:pt>
                <c:pt idx="54" formatCode="0.000">
                  <c:v>16.53</c:v>
                </c:pt>
                <c:pt idx="55" formatCode="0.000">
                  <c:v>8.75</c:v>
                </c:pt>
                <c:pt idx="56" formatCode="0.000">
                  <c:v>4.25</c:v>
                </c:pt>
                <c:pt idx="57" formatCode="0.000">
                  <c:v>17.02</c:v>
                </c:pt>
                <c:pt idx="64" formatCode="0.000">
                  <c:v>14.6</c:v>
                </c:pt>
                <c:pt idx="65" formatCode="0.000">
                  <c:v>14</c:v>
                </c:pt>
                <c:pt idx="67" formatCode="0.000">
                  <c:v>9.4500000000000028</c:v>
                </c:pt>
                <c:pt idx="68" formatCode="0.000">
                  <c:v>10.9</c:v>
                </c:pt>
                <c:pt idx="69" formatCode="0.000">
                  <c:v>3.5</c:v>
                </c:pt>
                <c:pt idx="72" formatCode="0.000">
                  <c:v>6.9</c:v>
                </c:pt>
                <c:pt idx="73" formatCode="0.000">
                  <c:v>7</c:v>
                </c:pt>
                <c:pt idx="74" formatCode="0.000">
                  <c:v>5.9</c:v>
                </c:pt>
                <c:pt idx="75" formatCode="0.000">
                  <c:v>18.5</c:v>
                </c:pt>
                <c:pt idx="76" formatCode="0.000">
                  <c:v>17.100000000000001</c:v>
                </c:pt>
                <c:pt idx="77" formatCode="0.000">
                  <c:v>25.6</c:v>
                </c:pt>
                <c:pt idx="78" formatCode="0.000">
                  <c:v>15.1</c:v>
                </c:pt>
                <c:pt idx="79" formatCode="0.000">
                  <c:v>12.4</c:v>
                </c:pt>
                <c:pt idx="80" formatCode="0.000">
                  <c:v>9.1</c:v>
                </c:pt>
                <c:pt idx="81" formatCode="0.000">
                  <c:v>12.83</c:v>
                </c:pt>
                <c:pt idx="82" formatCode="0.000">
                  <c:v>4.9000000000000004</c:v>
                </c:pt>
                <c:pt idx="83" formatCode="0.000">
                  <c:v>1.9000000000000001</c:v>
                </c:pt>
                <c:pt idx="84" formatCode="0.000">
                  <c:v>2.71</c:v>
                </c:pt>
                <c:pt idx="85" formatCode="0.000">
                  <c:v>2.04</c:v>
                </c:pt>
                <c:pt idx="86" formatCode="0.000">
                  <c:v>4.63</c:v>
                </c:pt>
                <c:pt idx="87" formatCode="0.000">
                  <c:v>20.43</c:v>
                </c:pt>
                <c:pt idx="88" formatCode="0.000">
                  <c:v>12.38</c:v>
                </c:pt>
                <c:pt idx="89" formatCode="0.000">
                  <c:v>13.4</c:v>
                </c:pt>
                <c:pt idx="90" formatCode="0.000">
                  <c:v>9.34</c:v>
                </c:pt>
                <c:pt idx="91" formatCode="0.000">
                  <c:v>5.6</c:v>
                </c:pt>
                <c:pt idx="92" formatCode="0.000">
                  <c:v>17.279999999999987</c:v>
                </c:pt>
                <c:pt idx="93" formatCode="0.000">
                  <c:v>18.32</c:v>
                </c:pt>
                <c:pt idx="94" formatCode="0.000">
                  <c:v>12.9</c:v>
                </c:pt>
                <c:pt idx="95" formatCode="0.000">
                  <c:v>15.2</c:v>
                </c:pt>
                <c:pt idx="96" formatCode="0.000">
                  <c:v>6.05</c:v>
                </c:pt>
                <c:pt idx="97" formatCode="0.000">
                  <c:v>14.13</c:v>
                </c:pt>
                <c:pt idx="98" formatCode="0.000">
                  <c:v>31.8</c:v>
                </c:pt>
                <c:pt idx="99" formatCode="0.000">
                  <c:v>21.05</c:v>
                </c:pt>
                <c:pt idx="100" formatCode="0.000">
                  <c:v>14.14</c:v>
                </c:pt>
                <c:pt idx="101" formatCode="0.000">
                  <c:v>28.88</c:v>
                </c:pt>
                <c:pt idx="102" formatCode="0.000">
                  <c:v>19.309999999999999</c:v>
                </c:pt>
                <c:pt idx="103" formatCode="0.000">
                  <c:v>14.69</c:v>
                </c:pt>
                <c:pt idx="104" formatCode="0.000">
                  <c:v>13.66</c:v>
                </c:pt>
                <c:pt idx="105" formatCode="0.000">
                  <c:v>32.01</c:v>
                </c:pt>
                <c:pt idx="106" formatCode="0.000">
                  <c:v>28.130000000000031</c:v>
                </c:pt>
                <c:pt idx="107" formatCode="0.000">
                  <c:v>11.19</c:v>
                </c:pt>
                <c:pt idx="108">
                  <c:v>10.69</c:v>
                </c:pt>
                <c:pt idx="109">
                  <c:v>8.8230000000000004</c:v>
                </c:pt>
                <c:pt idx="110">
                  <c:v>26.704000000000001</c:v>
                </c:pt>
                <c:pt idx="111">
                  <c:v>17.93</c:v>
                </c:pt>
                <c:pt idx="112">
                  <c:v>12.51</c:v>
                </c:pt>
                <c:pt idx="113">
                  <c:v>15.89</c:v>
                </c:pt>
                <c:pt idx="114">
                  <c:v>10.02</c:v>
                </c:pt>
                <c:pt idx="115">
                  <c:v>10.91</c:v>
                </c:pt>
                <c:pt idx="116">
                  <c:v>14.2</c:v>
                </c:pt>
                <c:pt idx="117">
                  <c:v>14.69</c:v>
                </c:pt>
                <c:pt idx="118">
                  <c:v>3.6759999999999997</c:v>
                </c:pt>
                <c:pt idx="119">
                  <c:v>9.1280000000000001</c:v>
                </c:pt>
                <c:pt idx="120">
                  <c:v>5.9</c:v>
                </c:pt>
                <c:pt idx="121">
                  <c:v>1.7</c:v>
                </c:pt>
                <c:pt idx="122">
                  <c:v>7.3</c:v>
                </c:pt>
                <c:pt idx="123">
                  <c:v>27.6</c:v>
                </c:pt>
                <c:pt idx="124">
                  <c:v>20.8</c:v>
                </c:pt>
                <c:pt idx="125">
                  <c:v>33.700000000000003</c:v>
                </c:pt>
                <c:pt idx="126">
                  <c:v>20</c:v>
                </c:pt>
                <c:pt idx="127">
                  <c:v>22.2</c:v>
                </c:pt>
                <c:pt idx="128">
                  <c:v>22.8</c:v>
                </c:pt>
                <c:pt idx="129">
                  <c:v>14.9</c:v>
                </c:pt>
                <c:pt idx="130">
                  <c:v>28.7</c:v>
                </c:pt>
                <c:pt idx="131">
                  <c:v>8.7000000000000011</c:v>
                </c:pt>
                <c:pt idx="132">
                  <c:v>6.3</c:v>
                </c:pt>
                <c:pt idx="133">
                  <c:v>12.4</c:v>
                </c:pt>
                <c:pt idx="134">
                  <c:v>8.7000000000000011</c:v>
                </c:pt>
                <c:pt idx="135">
                  <c:v>32.700000000000003</c:v>
                </c:pt>
                <c:pt idx="136">
                  <c:v>18.600000000000001</c:v>
                </c:pt>
                <c:pt idx="137">
                  <c:v>21.2</c:v>
                </c:pt>
                <c:pt idx="138">
                  <c:v>12.6</c:v>
                </c:pt>
                <c:pt idx="139">
                  <c:v>13</c:v>
                </c:pt>
                <c:pt idx="140">
                  <c:v>11.8</c:v>
                </c:pt>
                <c:pt idx="141">
                  <c:v>41.7</c:v>
                </c:pt>
                <c:pt idx="142">
                  <c:v>12.3</c:v>
                </c:pt>
                <c:pt idx="143">
                  <c:v>15.9</c:v>
                </c:pt>
                <c:pt idx="144">
                  <c:v>10.1</c:v>
                </c:pt>
                <c:pt idx="145">
                  <c:v>7.1</c:v>
                </c:pt>
                <c:pt idx="146">
                  <c:v>9.2000000000000011</c:v>
                </c:pt>
                <c:pt idx="147">
                  <c:v>10.8</c:v>
                </c:pt>
                <c:pt idx="148">
                  <c:v>17.399999999999999</c:v>
                </c:pt>
                <c:pt idx="149">
                  <c:v>27.3</c:v>
                </c:pt>
                <c:pt idx="150">
                  <c:v>21.4</c:v>
                </c:pt>
                <c:pt idx="151">
                  <c:v>18.2</c:v>
                </c:pt>
                <c:pt idx="152">
                  <c:v>14.8</c:v>
                </c:pt>
                <c:pt idx="153">
                  <c:v>15.2</c:v>
                </c:pt>
                <c:pt idx="154">
                  <c:v>21.5</c:v>
                </c:pt>
                <c:pt idx="155">
                  <c:v>15</c:v>
                </c:pt>
                <c:pt idx="156">
                  <c:v>15</c:v>
                </c:pt>
                <c:pt idx="157">
                  <c:v>2.5</c:v>
                </c:pt>
                <c:pt idx="158">
                  <c:v>11.870000000000006</c:v>
                </c:pt>
                <c:pt idx="159">
                  <c:v>16.739999999999988</c:v>
                </c:pt>
                <c:pt idx="160">
                  <c:v>9.3160000000000007</c:v>
                </c:pt>
                <c:pt idx="161">
                  <c:v>70.349999999999994</c:v>
                </c:pt>
                <c:pt idx="162">
                  <c:v>26.38</c:v>
                </c:pt>
                <c:pt idx="163">
                  <c:v>40.910000000000004</c:v>
                </c:pt>
                <c:pt idx="164">
                  <c:v>18.760000000000002</c:v>
                </c:pt>
                <c:pt idx="165">
                  <c:v>15.23</c:v>
                </c:pt>
                <c:pt idx="166">
                  <c:v>16.670000000000005</c:v>
                </c:pt>
                <c:pt idx="167">
                  <c:v>23.09</c:v>
                </c:pt>
                <c:pt idx="168">
                  <c:v>54.42</c:v>
                </c:pt>
                <c:pt idx="169">
                  <c:v>14.370000000000006</c:v>
                </c:pt>
                <c:pt idx="170">
                  <c:v>3.8419999999999987</c:v>
                </c:pt>
                <c:pt idx="171" formatCode="0.0">
                  <c:v>13.61</c:v>
                </c:pt>
                <c:pt idx="172" formatCode="0.0">
                  <c:v>6.8439999999999985</c:v>
                </c:pt>
                <c:pt idx="173" formatCode="0.0">
                  <c:v>71.84</c:v>
                </c:pt>
                <c:pt idx="174" formatCode="0.0">
                  <c:v>69.8</c:v>
                </c:pt>
                <c:pt idx="175" formatCode="0.0">
                  <c:v>30.310000000000031</c:v>
                </c:pt>
                <c:pt idx="176" formatCode="0.0">
                  <c:v>21.74</c:v>
                </c:pt>
                <c:pt idx="177" formatCode="0.0">
                  <c:v>20.610000000000031</c:v>
                </c:pt>
                <c:pt idx="178" formatCode="0.0">
                  <c:v>19.989999999999917</c:v>
                </c:pt>
                <c:pt idx="179" formatCode="0.0">
                  <c:v>11.55</c:v>
                </c:pt>
                <c:pt idx="180" formatCode="0.0">
                  <c:v>57.9</c:v>
                </c:pt>
                <c:pt idx="181" formatCode="0.0">
                  <c:v>13.55</c:v>
                </c:pt>
                <c:pt idx="182" formatCode="0.0">
                  <c:v>18.439999999999987</c:v>
                </c:pt>
                <c:pt idx="183" formatCode="0.0">
                  <c:v>9.5960000000000001</c:v>
                </c:pt>
                <c:pt idx="184">
                  <c:v>1.2</c:v>
                </c:pt>
                <c:pt idx="185">
                  <c:v>5.3</c:v>
                </c:pt>
                <c:pt idx="186">
                  <c:v>10.7</c:v>
                </c:pt>
                <c:pt idx="187">
                  <c:v>51.3</c:v>
                </c:pt>
                <c:pt idx="188">
                  <c:v>62.7</c:v>
                </c:pt>
                <c:pt idx="189">
                  <c:v>22.9</c:v>
                </c:pt>
                <c:pt idx="190">
                  <c:v>10.7</c:v>
                </c:pt>
                <c:pt idx="191">
                  <c:v>8.9</c:v>
                </c:pt>
                <c:pt idx="192">
                  <c:v>15.3</c:v>
                </c:pt>
                <c:pt idx="193">
                  <c:v>17.8</c:v>
                </c:pt>
                <c:pt idx="194">
                  <c:v>25.7</c:v>
                </c:pt>
                <c:pt idx="195">
                  <c:v>18.3</c:v>
                </c:pt>
                <c:pt idx="196">
                  <c:v>16.8</c:v>
                </c:pt>
                <c:pt idx="197">
                  <c:v>4.4000000000000004</c:v>
                </c:pt>
                <c:pt idx="198">
                  <c:v>7.1</c:v>
                </c:pt>
                <c:pt idx="199">
                  <c:v>8.4</c:v>
                </c:pt>
                <c:pt idx="200">
                  <c:v>79.8</c:v>
                </c:pt>
                <c:pt idx="201">
                  <c:v>30.9</c:v>
                </c:pt>
                <c:pt idx="202">
                  <c:v>28.4</c:v>
                </c:pt>
                <c:pt idx="203">
                  <c:v>22.8</c:v>
                </c:pt>
                <c:pt idx="204">
                  <c:v>17.2</c:v>
                </c:pt>
                <c:pt idx="205">
                  <c:v>13.6</c:v>
                </c:pt>
                <c:pt idx="206">
                  <c:v>31.8</c:v>
                </c:pt>
                <c:pt idx="207">
                  <c:v>26.5</c:v>
                </c:pt>
                <c:pt idx="208">
                  <c:v>24</c:v>
                </c:pt>
                <c:pt idx="209">
                  <c:v>5</c:v>
                </c:pt>
                <c:pt idx="210">
                  <c:v>13.7</c:v>
                </c:pt>
                <c:pt idx="211">
                  <c:v>2</c:v>
                </c:pt>
                <c:pt idx="212">
                  <c:v>6</c:v>
                </c:pt>
                <c:pt idx="213">
                  <c:v>18.100000000000001</c:v>
                </c:pt>
                <c:pt idx="214">
                  <c:v>88.6</c:v>
                </c:pt>
                <c:pt idx="215">
                  <c:v>16.899999999999999</c:v>
                </c:pt>
                <c:pt idx="216">
                  <c:v>21.4</c:v>
                </c:pt>
                <c:pt idx="217">
                  <c:v>19.8</c:v>
                </c:pt>
                <c:pt idx="218">
                  <c:v>21</c:v>
                </c:pt>
                <c:pt idx="219">
                  <c:v>15.9</c:v>
                </c:pt>
                <c:pt idx="220">
                  <c:v>21.5</c:v>
                </c:pt>
                <c:pt idx="221">
                  <c:v>17.100000000000001</c:v>
                </c:pt>
                <c:pt idx="222">
                  <c:v>14.8</c:v>
                </c:pt>
              </c:numCache>
            </c:numRef>
          </c:val>
        </c:ser>
        <c:marker val="1"/>
        <c:axId val="65071744"/>
        <c:axId val="90648960"/>
      </c:lineChart>
      <c:catAx>
        <c:axId val="65071744"/>
        <c:scaling>
          <c:orientation val="minMax"/>
        </c:scaling>
        <c:axPos val="b"/>
        <c:numFmt formatCode="General" sourceLinked="1"/>
        <c:tickLblPos val="nextTo"/>
        <c:txPr>
          <a:bodyPr rot="-5400000" vert="horz"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endParaRPr lang="fi-FI"/>
          </a:p>
        </c:txPr>
        <c:crossAx val="90648960"/>
        <c:crosses val="autoZero"/>
        <c:auto val="1"/>
        <c:lblAlgn val="ctr"/>
        <c:lblOffset val="100"/>
      </c:catAx>
      <c:valAx>
        <c:axId val="90648960"/>
        <c:scaling>
          <c:orientation val="minMax"/>
        </c:scaling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fi-FI"/>
                  <a:t>DOC mg/l</a:t>
                </a:r>
              </a:p>
            </c:rich>
          </c:tx>
        </c:title>
        <c:numFmt formatCode="General" sourceLinked="1"/>
        <c:tickLblPos val="nextTo"/>
        <c:txPr>
          <a:bodyPr rot="0" vert="horz"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endParaRPr lang="fi-FI"/>
          </a:p>
        </c:txPr>
        <c:crossAx val="65071744"/>
        <c:crosses val="autoZero"/>
        <c:crossBetween val="between"/>
      </c:valAx>
    </c:plotArea>
    <c:plotVisOnly val="1"/>
    <c:dispBlanksAs val="gap"/>
  </c:chart>
  <c:txPr>
    <a:bodyPr/>
    <a:lstStyle/>
    <a:p>
      <a:pPr>
        <a:defRPr sz="1000" b="0" i="0" u="none" strike="noStrike" baseline="0">
          <a:solidFill>
            <a:srgbClr val="000000"/>
          </a:solidFill>
          <a:latin typeface="Calibri"/>
          <a:ea typeface="Calibri"/>
          <a:cs typeface="Calibri"/>
        </a:defRPr>
      </a:pPr>
      <a:endParaRPr lang="fi-FI"/>
    </a:p>
  </c:txPr>
  <c:externalData r:id="rId2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fi-FI"/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/>
            </a:pPr>
            <a:r>
              <a:rPr lang="fi-FI"/>
              <a:t>emäskationit (Ca+Mg+K+Na)</a:t>
            </a:r>
          </a:p>
        </c:rich>
      </c:tx>
    </c:title>
    <c:plotArea>
      <c:layout/>
      <c:lineChart>
        <c:grouping val="standard"/>
        <c:ser>
          <c:idx val="0"/>
          <c:order val="0"/>
          <c:spPr>
            <a:ln w="12700"/>
          </c:spPr>
          <c:marker>
            <c:symbol val="none"/>
          </c:marker>
          <c:trendline>
            <c:trendlineType val="linear"/>
          </c:trendline>
          <c:cat>
            <c:numRef>
              <c:f>'valkea-kotinen'!$B$2:$B$224</c:f>
              <c:numCache>
                <c:formatCode>General</c:formatCode>
                <c:ptCount val="223"/>
                <c:pt idx="0">
                  <c:v>1989</c:v>
                </c:pt>
                <c:pt idx="1">
                  <c:v>1989</c:v>
                </c:pt>
                <c:pt idx="2">
                  <c:v>1989</c:v>
                </c:pt>
                <c:pt idx="3">
                  <c:v>1989</c:v>
                </c:pt>
                <c:pt idx="4">
                  <c:v>1989</c:v>
                </c:pt>
                <c:pt idx="5">
                  <c:v>1989</c:v>
                </c:pt>
                <c:pt idx="6">
                  <c:v>1989</c:v>
                </c:pt>
                <c:pt idx="7">
                  <c:v>1989</c:v>
                </c:pt>
                <c:pt idx="8">
                  <c:v>1989</c:v>
                </c:pt>
                <c:pt idx="9">
                  <c:v>1989</c:v>
                </c:pt>
                <c:pt idx="10">
                  <c:v>1989</c:v>
                </c:pt>
                <c:pt idx="11">
                  <c:v>1989</c:v>
                </c:pt>
                <c:pt idx="12">
                  <c:v>1990</c:v>
                </c:pt>
                <c:pt idx="13">
                  <c:v>1990</c:v>
                </c:pt>
                <c:pt idx="14">
                  <c:v>1990</c:v>
                </c:pt>
                <c:pt idx="15">
                  <c:v>1990</c:v>
                </c:pt>
                <c:pt idx="16">
                  <c:v>1990</c:v>
                </c:pt>
                <c:pt idx="17">
                  <c:v>1990</c:v>
                </c:pt>
                <c:pt idx="18">
                  <c:v>1990</c:v>
                </c:pt>
                <c:pt idx="19">
                  <c:v>1990</c:v>
                </c:pt>
                <c:pt idx="20">
                  <c:v>1990</c:v>
                </c:pt>
                <c:pt idx="21">
                  <c:v>1990</c:v>
                </c:pt>
                <c:pt idx="22">
                  <c:v>1990</c:v>
                </c:pt>
                <c:pt idx="23">
                  <c:v>1990</c:v>
                </c:pt>
                <c:pt idx="24">
                  <c:v>1991</c:v>
                </c:pt>
                <c:pt idx="25">
                  <c:v>1991</c:v>
                </c:pt>
                <c:pt idx="26">
                  <c:v>1991</c:v>
                </c:pt>
                <c:pt idx="27">
                  <c:v>1991</c:v>
                </c:pt>
                <c:pt idx="28">
                  <c:v>1991</c:v>
                </c:pt>
                <c:pt idx="29">
                  <c:v>1991</c:v>
                </c:pt>
                <c:pt idx="30">
                  <c:v>1991</c:v>
                </c:pt>
                <c:pt idx="31">
                  <c:v>1991</c:v>
                </c:pt>
                <c:pt idx="32">
                  <c:v>1991</c:v>
                </c:pt>
                <c:pt idx="33">
                  <c:v>1991</c:v>
                </c:pt>
                <c:pt idx="34">
                  <c:v>1991</c:v>
                </c:pt>
                <c:pt idx="35">
                  <c:v>1991</c:v>
                </c:pt>
                <c:pt idx="36">
                  <c:v>1992</c:v>
                </c:pt>
                <c:pt idx="37">
                  <c:v>1992</c:v>
                </c:pt>
                <c:pt idx="38">
                  <c:v>1992</c:v>
                </c:pt>
                <c:pt idx="39">
                  <c:v>1992</c:v>
                </c:pt>
                <c:pt idx="40">
                  <c:v>1992</c:v>
                </c:pt>
                <c:pt idx="41">
                  <c:v>1992</c:v>
                </c:pt>
                <c:pt idx="42">
                  <c:v>1992</c:v>
                </c:pt>
                <c:pt idx="43">
                  <c:v>1992</c:v>
                </c:pt>
                <c:pt idx="44">
                  <c:v>1992</c:v>
                </c:pt>
                <c:pt idx="45">
                  <c:v>1992</c:v>
                </c:pt>
                <c:pt idx="46">
                  <c:v>1992</c:v>
                </c:pt>
                <c:pt idx="47">
                  <c:v>1992</c:v>
                </c:pt>
                <c:pt idx="48">
                  <c:v>1993</c:v>
                </c:pt>
                <c:pt idx="49">
                  <c:v>1993</c:v>
                </c:pt>
                <c:pt idx="50">
                  <c:v>1993</c:v>
                </c:pt>
                <c:pt idx="51">
                  <c:v>1993</c:v>
                </c:pt>
                <c:pt idx="52">
                  <c:v>1993</c:v>
                </c:pt>
                <c:pt idx="53">
                  <c:v>1993</c:v>
                </c:pt>
                <c:pt idx="54">
                  <c:v>1993</c:v>
                </c:pt>
                <c:pt idx="55">
                  <c:v>1993</c:v>
                </c:pt>
                <c:pt idx="56">
                  <c:v>1993</c:v>
                </c:pt>
                <c:pt idx="57">
                  <c:v>1993</c:v>
                </c:pt>
                <c:pt idx="58">
                  <c:v>1993</c:v>
                </c:pt>
                <c:pt idx="59">
                  <c:v>1993</c:v>
                </c:pt>
                <c:pt idx="60">
                  <c:v>1994</c:v>
                </c:pt>
                <c:pt idx="61">
                  <c:v>1994</c:v>
                </c:pt>
                <c:pt idx="62">
                  <c:v>1994</c:v>
                </c:pt>
                <c:pt idx="63">
                  <c:v>1994</c:v>
                </c:pt>
                <c:pt idx="64">
                  <c:v>1994</c:v>
                </c:pt>
                <c:pt idx="65">
                  <c:v>1994</c:v>
                </c:pt>
                <c:pt idx="66">
                  <c:v>1994</c:v>
                </c:pt>
                <c:pt idx="67">
                  <c:v>1994</c:v>
                </c:pt>
                <c:pt idx="68">
                  <c:v>1994</c:v>
                </c:pt>
                <c:pt idx="69">
                  <c:v>1994</c:v>
                </c:pt>
                <c:pt idx="70">
                  <c:v>1994</c:v>
                </c:pt>
                <c:pt idx="71">
                  <c:v>1994</c:v>
                </c:pt>
                <c:pt idx="72">
                  <c:v>1995</c:v>
                </c:pt>
                <c:pt idx="73">
                  <c:v>1995</c:v>
                </c:pt>
                <c:pt idx="74">
                  <c:v>1995</c:v>
                </c:pt>
                <c:pt idx="75">
                  <c:v>1995</c:v>
                </c:pt>
                <c:pt idx="76">
                  <c:v>1995</c:v>
                </c:pt>
                <c:pt idx="77">
                  <c:v>1995</c:v>
                </c:pt>
                <c:pt idx="78">
                  <c:v>1995</c:v>
                </c:pt>
                <c:pt idx="79">
                  <c:v>1995</c:v>
                </c:pt>
                <c:pt idx="80">
                  <c:v>1995</c:v>
                </c:pt>
                <c:pt idx="81">
                  <c:v>1995</c:v>
                </c:pt>
                <c:pt idx="82">
                  <c:v>1995</c:v>
                </c:pt>
                <c:pt idx="83">
                  <c:v>1995</c:v>
                </c:pt>
                <c:pt idx="84">
                  <c:v>1996</c:v>
                </c:pt>
                <c:pt idx="85">
                  <c:v>1996</c:v>
                </c:pt>
                <c:pt idx="86">
                  <c:v>1996</c:v>
                </c:pt>
                <c:pt idx="87">
                  <c:v>1996</c:v>
                </c:pt>
                <c:pt idx="88">
                  <c:v>1996</c:v>
                </c:pt>
                <c:pt idx="89">
                  <c:v>1996</c:v>
                </c:pt>
                <c:pt idx="90">
                  <c:v>1996</c:v>
                </c:pt>
                <c:pt idx="91">
                  <c:v>1996</c:v>
                </c:pt>
                <c:pt idx="92">
                  <c:v>1996</c:v>
                </c:pt>
                <c:pt idx="93">
                  <c:v>1996</c:v>
                </c:pt>
                <c:pt idx="94">
                  <c:v>1996</c:v>
                </c:pt>
                <c:pt idx="95">
                  <c:v>1996</c:v>
                </c:pt>
                <c:pt idx="96">
                  <c:v>1997</c:v>
                </c:pt>
                <c:pt idx="97">
                  <c:v>1997</c:v>
                </c:pt>
                <c:pt idx="98">
                  <c:v>1997</c:v>
                </c:pt>
                <c:pt idx="99">
                  <c:v>1997</c:v>
                </c:pt>
                <c:pt idx="100">
                  <c:v>1997</c:v>
                </c:pt>
                <c:pt idx="101">
                  <c:v>1997</c:v>
                </c:pt>
                <c:pt idx="102">
                  <c:v>1997</c:v>
                </c:pt>
                <c:pt idx="103">
                  <c:v>1997</c:v>
                </c:pt>
                <c:pt idx="104">
                  <c:v>1997</c:v>
                </c:pt>
                <c:pt idx="105">
                  <c:v>1997</c:v>
                </c:pt>
                <c:pt idx="106">
                  <c:v>1997</c:v>
                </c:pt>
                <c:pt idx="107">
                  <c:v>1997</c:v>
                </c:pt>
                <c:pt idx="108">
                  <c:v>1998</c:v>
                </c:pt>
                <c:pt idx="109">
                  <c:v>1998</c:v>
                </c:pt>
                <c:pt idx="110">
                  <c:v>1998</c:v>
                </c:pt>
                <c:pt idx="111">
                  <c:v>1998</c:v>
                </c:pt>
                <c:pt idx="112">
                  <c:v>1998</c:v>
                </c:pt>
                <c:pt idx="113">
                  <c:v>1998</c:v>
                </c:pt>
                <c:pt idx="114">
                  <c:v>1998</c:v>
                </c:pt>
                <c:pt idx="115">
                  <c:v>1998</c:v>
                </c:pt>
                <c:pt idx="116">
                  <c:v>1998</c:v>
                </c:pt>
                <c:pt idx="117">
                  <c:v>1998</c:v>
                </c:pt>
                <c:pt idx="118">
                  <c:v>1998</c:v>
                </c:pt>
                <c:pt idx="119">
                  <c:v>1998</c:v>
                </c:pt>
                <c:pt idx="120">
                  <c:v>1999</c:v>
                </c:pt>
                <c:pt idx="121">
                  <c:v>1999</c:v>
                </c:pt>
                <c:pt idx="122">
                  <c:v>1999</c:v>
                </c:pt>
                <c:pt idx="123">
                  <c:v>1999</c:v>
                </c:pt>
                <c:pt idx="124">
                  <c:v>1999</c:v>
                </c:pt>
                <c:pt idx="125">
                  <c:v>1999</c:v>
                </c:pt>
                <c:pt idx="126">
                  <c:v>1999</c:v>
                </c:pt>
                <c:pt idx="127">
                  <c:v>1999</c:v>
                </c:pt>
                <c:pt idx="128">
                  <c:v>1999</c:v>
                </c:pt>
                <c:pt idx="129">
                  <c:v>1999</c:v>
                </c:pt>
                <c:pt idx="130">
                  <c:v>1999</c:v>
                </c:pt>
                <c:pt idx="131">
                  <c:v>1999</c:v>
                </c:pt>
                <c:pt idx="132">
                  <c:v>2000</c:v>
                </c:pt>
                <c:pt idx="133">
                  <c:v>2000</c:v>
                </c:pt>
                <c:pt idx="134">
                  <c:v>2000</c:v>
                </c:pt>
                <c:pt idx="135">
                  <c:v>2000</c:v>
                </c:pt>
                <c:pt idx="136">
                  <c:v>2000</c:v>
                </c:pt>
                <c:pt idx="137">
                  <c:v>2000</c:v>
                </c:pt>
                <c:pt idx="138">
                  <c:v>2000</c:v>
                </c:pt>
                <c:pt idx="139">
                  <c:v>2000</c:v>
                </c:pt>
                <c:pt idx="140">
                  <c:v>2000</c:v>
                </c:pt>
                <c:pt idx="141">
                  <c:v>2000</c:v>
                </c:pt>
                <c:pt idx="142">
                  <c:v>2000</c:v>
                </c:pt>
                <c:pt idx="143">
                  <c:v>2000</c:v>
                </c:pt>
                <c:pt idx="144">
                  <c:v>2000</c:v>
                </c:pt>
                <c:pt idx="145">
                  <c:v>2001</c:v>
                </c:pt>
                <c:pt idx="146">
                  <c:v>2001</c:v>
                </c:pt>
                <c:pt idx="147">
                  <c:v>2001</c:v>
                </c:pt>
                <c:pt idx="148">
                  <c:v>2001</c:v>
                </c:pt>
                <c:pt idx="149">
                  <c:v>2001</c:v>
                </c:pt>
                <c:pt idx="150">
                  <c:v>2001</c:v>
                </c:pt>
                <c:pt idx="151">
                  <c:v>2001</c:v>
                </c:pt>
                <c:pt idx="152">
                  <c:v>2001</c:v>
                </c:pt>
                <c:pt idx="153">
                  <c:v>2001</c:v>
                </c:pt>
                <c:pt idx="154">
                  <c:v>2001</c:v>
                </c:pt>
                <c:pt idx="155">
                  <c:v>2001</c:v>
                </c:pt>
                <c:pt idx="156">
                  <c:v>2001</c:v>
                </c:pt>
                <c:pt idx="157">
                  <c:v>2001</c:v>
                </c:pt>
                <c:pt idx="158">
                  <c:v>2002</c:v>
                </c:pt>
                <c:pt idx="159">
                  <c:v>2002</c:v>
                </c:pt>
                <c:pt idx="160">
                  <c:v>2002</c:v>
                </c:pt>
                <c:pt idx="161">
                  <c:v>2002</c:v>
                </c:pt>
                <c:pt idx="162">
                  <c:v>2002</c:v>
                </c:pt>
                <c:pt idx="163">
                  <c:v>2002</c:v>
                </c:pt>
                <c:pt idx="164">
                  <c:v>2002</c:v>
                </c:pt>
                <c:pt idx="165">
                  <c:v>2002</c:v>
                </c:pt>
                <c:pt idx="166">
                  <c:v>2002</c:v>
                </c:pt>
                <c:pt idx="167">
                  <c:v>2002</c:v>
                </c:pt>
                <c:pt idx="168">
                  <c:v>2002</c:v>
                </c:pt>
                <c:pt idx="169">
                  <c:v>2002</c:v>
                </c:pt>
                <c:pt idx="170">
                  <c:v>2002</c:v>
                </c:pt>
                <c:pt idx="171">
                  <c:v>2003</c:v>
                </c:pt>
                <c:pt idx="172">
                  <c:v>2003</c:v>
                </c:pt>
                <c:pt idx="173">
                  <c:v>2003</c:v>
                </c:pt>
                <c:pt idx="174">
                  <c:v>2003</c:v>
                </c:pt>
                <c:pt idx="175">
                  <c:v>2003</c:v>
                </c:pt>
                <c:pt idx="176">
                  <c:v>2003</c:v>
                </c:pt>
                <c:pt idx="177">
                  <c:v>2003</c:v>
                </c:pt>
                <c:pt idx="178">
                  <c:v>2003</c:v>
                </c:pt>
                <c:pt idx="179">
                  <c:v>2003</c:v>
                </c:pt>
                <c:pt idx="180">
                  <c:v>2003</c:v>
                </c:pt>
                <c:pt idx="181">
                  <c:v>2003</c:v>
                </c:pt>
                <c:pt idx="182">
                  <c:v>2003</c:v>
                </c:pt>
                <c:pt idx="183">
                  <c:v>2003</c:v>
                </c:pt>
                <c:pt idx="184">
                  <c:v>2004</c:v>
                </c:pt>
                <c:pt idx="185">
                  <c:v>2004</c:v>
                </c:pt>
                <c:pt idx="186">
                  <c:v>2004</c:v>
                </c:pt>
                <c:pt idx="187">
                  <c:v>2004</c:v>
                </c:pt>
                <c:pt idx="188">
                  <c:v>2004</c:v>
                </c:pt>
                <c:pt idx="189">
                  <c:v>2004</c:v>
                </c:pt>
                <c:pt idx="190">
                  <c:v>2004</c:v>
                </c:pt>
                <c:pt idx="191">
                  <c:v>2004</c:v>
                </c:pt>
                <c:pt idx="192">
                  <c:v>2004</c:v>
                </c:pt>
                <c:pt idx="193">
                  <c:v>2004</c:v>
                </c:pt>
                <c:pt idx="194">
                  <c:v>2004</c:v>
                </c:pt>
                <c:pt idx="195">
                  <c:v>2004</c:v>
                </c:pt>
                <c:pt idx="196">
                  <c:v>2004</c:v>
                </c:pt>
                <c:pt idx="197">
                  <c:v>2005</c:v>
                </c:pt>
                <c:pt idx="198">
                  <c:v>2005</c:v>
                </c:pt>
                <c:pt idx="199">
                  <c:v>2005</c:v>
                </c:pt>
                <c:pt idx="200">
                  <c:v>2005</c:v>
                </c:pt>
                <c:pt idx="201">
                  <c:v>2005</c:v>
                </c:pt>
                <c:pt idx="202">
                  <c:v>2005</c:v>
                </c:pt>
                <c:pt idx="203">
                  <c:v>2005</c:v>
                </c:pt>
                <c:pt idx="204">
                  <c:v>2005</c:v>
                </c:pt>
                <c:pt idx="205">
                  <c:v>2005</c:v>
                </c:pt>
                <c:pt idx="206">
                  <c:v>2005</c:v>
                </c:pt>
                <c:pt idx="207">
                  <c:v>2005</c:v>
                </c:pt>
                <c:pt idx="208">
                  <c:v>2005</c:v>
                </c:pt>
                <c:pt idx="209">
                  <c:v>2005</c:v>
                </c:pt>
                <c:pt idx="210">
                  <c:v>2006</c:v>
                </c:pt>
                <c:pt idx="211">
                  <c:v>2006</c:v>
                </c:pt>
                <c:pt idx="212">
                  <c:v>2006</c:v>
                </c:pt>
                <c:pt idx="213">
                  <c:v>2006</c:v>
                </c:pt>
                <c:pt idx="214">
                  <c:v>2006</c:v>
                </c:pt>
                <c:pt idx="215">
                  <c:v>2006</c:v>
                </c:pt>
                <c:pt idx="216">
                  <c:v>2006</c:v>
                </c:pt>
                <c:pt idx="217">
                  <c:v>2006</c:v>
                </c:pt>
                <c:pt idx="218">
                  <c:v>2006</c:v>
                </c:pt>
                <c:pt idx="219">
                  <c:v>2006</c:v>
                </c:pt>
                <c:pt idx="220">
                  <c:v>2006</c:v>
                </c:pt>
                <c:pt idx="221">
                  <c:v>2006</c:v>
                </c:pt>
                <c:pt idx="222">
                  <c:v>2006</c:v>
                </c:pt>
              </c:numCache>
            </c:numRef>
          </c:cat>
          <c:val>
            <c:numRef>
              <c:f>'valkea-kotinen'!$AH$6:$AH$224</c:f>
              <c:numCache>
                <c:formatCode>General</c:formatCode>
                <c:ptCount val="219"/>
                <c:pt idx="0">
                  <c:v>240.5384080000006</c:v>
                </c:pt>
                <c:pt idx="1">
                  <c:v>127.98738322737962</c:v>
                </c:pt>
                <c:pt idx="2">
                  <c:v>76.826880174956599</c:v>
                </c:pt>
                <c:pt idx="3">
                  <c:v>93.06503538021596</c:v>
                </c:pt>
                <c:pt idx="4">
                  <c:v>210.7262378834387</c:v>
                </c:pt>
                <c:pt idx="5">
                  <c:v>69.264216000000332</c:v>
                </c:pt>
                <c:pt idx="11">
                  <c:v>113.12591905413534</c:v>
                </c:pt>
                <c:pt idx="12">
                  <c:v>130.74057314652583</c:v>
                </c:pt>
                <c:pt idx="13">
                  <c:v>82.400508024523759</c:v>
                </c:pt>
                <c:pt idx="14">
                  <c:v>80.517218629829799</c:v>
                </c:pt>
                <c:pt idx="15">
                  <c:v>137.7735510143529</c:v>
                </c:pt>
                <c:pt idx="16">
                  <c:v>135.21968104053974</c:v>
                </c:pt>
                <c:pt idx="17">
                  <c:v>181.30829527047146</c:v>
                </c:pt>
                <c:pt idx="18">
                  <c:v>118.21535252054231</c:v>
                </c:pt>
                <c:pt idx="24">
                  <c:v>228.45203618261937</c:v>
                </c:pt>
                <c:pt idx="25">
                  <c:v>127.21449799204453</c:v>
                </c:pt>
                <c:pt idx="26">
                  <c:v>84.53706636130039</c:v>
                </c:pt>
                <c:pt idx="27">
                  <c:v>77.825776241586624</c:v>
                </c:pt>
                <c:pt idx="28">
                  <c:v>175.58506793337961</c:v>
                </c:pt>
                <c:pt idx="29">
                  <c:v>284.27718563227199</c:v>
                </c:pt>
                <c:pt idx="30">
                  <c:v>310.199569</c:v>
                </c:pt>
                <c:pt idx="36">
                  <c:v>86.6055734340176</c:v>
                </c:pt>
                <c:pt idx="37">
                  <c:v>221.85302994710563</c:v>
                </c:pt>
                <c:pt idx="38">
                  <c:v>123.58302234695815</c:v>
                </c:pt>
                <c:pt idx="39">
                  <c:v>91.845412275165216</c:v>
                </c:pt>
                <c:pt idx="40">
                  <c:v>127.61274397940591</c:v>
                </c:pt>
                <c:pt idx="41">
                  <c:v>151.18579099999999</c:v>
                </c:pt>
                <c:pt idx="48">
                  <c:v>403.01859141509323</c:v>
                </c:pt>
                <c:pt idx="49">
                  <c:v>144.82762261285924</c:v>
                </c:pt>
                <c:pt idx="50">
                  <c:v>82.043126541802778</c:v>
                </c:pt>
                <c:pt idx="51">
                  <c:v>70.046420983050837</c:v>
                </c:pt>
                <c:pt idx="52">
                  <c:v>55.370904929311976</c:v>
                </c:pt>
                <c:pt idx="53">
                  <c:v>215.78288370689603</c:v>
                </c:pt>
                <c:pt idx="60">
                  <c:v>113.18214182909895</c:v>
                </c:pt>
                <c:pt idx="61">
                  <c:v>107.03105137426533</c:v>
                </c:pt>
                <c:pt idx="63">
                  <c:v>67.166591937657685</c:v>
                </c:pt>
                <c:pt idx="64">
                  <c:v>75.240253027194242</c:v>
                </c:pt>
                <c:pt idx="65">
                  <c:v>102.96094533888675</c:v>
                </c:pt>
                <c:pt idx="66">
                  <c:v>140.09931</c:v>
                </c:pt>
                <c:pt idx="67">
                  <c:v>190.102215</c:v>
                </c:pt>
                <c:pt idx="68">
                  <c:v>120.41844499999999</c:v>
                </c:pt>
                <c:pt idx="69">
                  <c:v>125.26593300000002</c:v>
                </c:pt>
                <c:pt idx="70">
                  <c:v>123.54315600000002</c:v>
                </c:pt>
                <c:pt idx="71">
                  <c:v>167.50201900000027</c:v>
                </c:pt>
                <c:pt idx="72">
                  <c:v>121.71250300000025</c:v>
                </c:pt>
                <c:pt idx="73">
                  <c:v>135.70707899999999</c:v>
                </c:pt>
                <c:pt idx="74">
                  <c:v>98.741536999999994</c:v>
                </c:pt>
                <c:pt idx="75">
                  <c:v>90.25981299999998</c:v>
                </c:pt>
                <c:pt idx="76">
                  <c:v>78.778494999999978</c:v>
                </c:pt>
                <c:pt idx="77">
                  <c:v>214.5128637470701</c:v>
                </c:pt>
                <c:pt idx="78">
                  <c:v>84.593164008350115</c:v>
                </c:pt>
                <c:pt idx="79">
                  <c:v>50.202883388647422</c:v>
                </c:pt>
                <c:pt idx="80">
                  <c:v>132.48076983024831</c:v>
                </c:pt>
                <c:pt idx="81">
                  <c:v>49.637124368511763</c:v>
                </c:pt>
                <c:pt idx="82">
                  <c:v>123.78838565777048</c:v>
                </c:pt>
                <c:pt idx="83">
                  <c:v>826.96454083105209</c:v>
                </c:pt>
                <c:pt idx="84">
                  <c:v>169.37744729976114</c:v>
                </c:pt>
                <c:pt idx="85">
                  <c:v>103.73196893754611</c:v>
                </c:pt>
                <c:pt idx="86">
                  <c:v>58.514730725406096</c:v>
                </c:pt>
                <c:pt idx="87">
                  <c:v>70.258783776253608</c:v>
                </c:pt>
                <c:pt idx="88">
                  <c:v>173.44146769429631</c:v>
                </c:pt>
                <c:pt idx="89">
                  <c:v>230.01681285637628</c:v>
                </c:pt>
                <c:pt idx="90">
                  <c:v>108.45817600000001</c:v>
                </c:pt>
                <c:pt idx="91">
                  <c:v>192.26856099999998</c:v>
                </c:pt>
                <c:pt idx="92">
                  <c:v>94.766346999999982</c:v>
                </c:pt>
                <c:pt idx="93">
                  <c:v>246.80695</c:v>
                </c:pt>
                <c:pt idx="94">
                  <c:v>458.12854999999894</c:v>
                </c:pt>
                <c:pt idx="95">
                  <c:v>234.68255900000003</c:v>
                </c:pt>
                <c:pt idx="96">
                  <c:v>141.11991671014442</c:v>
                </c:pt>
                <c:pt idx="97">
                  <c:v>156.22105399999998</c:v>
                </c:pt>
                <c:pt idx="98">
                  <c:v>82.841364000000027</c:v>
                </c:pt>
                <c:pt idx="99">
                  <c:v>102.40603399999999</c:v>
                </c:pt>
                <c:pt idx="100">
                  <c:v>85.78478699999998</c:v>
                </c:pt>
                <c:pt idx="101">
                  <c:v>177.13012099999997</c:v>
                </c:pt>
                <c:pt idx="102">
                  <c:v>286.27164199999999</c:v>
                </c:pt>
                <c:pt idx="103">
                  <c:v>170.56884100000048</c:v>
                </c:pt>
                <c:pt idx="104">
                  <c:v>136.82192000000066</c:v>
                </c:pt>
                <c:pt idx="105">
                  <c:v>116.91017000000002</c:v>
                </c:pt>
                <c:pt idx="106">
                  <c:v>395.96706999999969</c:v>
                </c:pt>
                <c:pt idx="107">
                  <c:v>464.4436</c:v>
                </c:pt>
                <c:pt idx="108">
                  <c:v>122.30859</c:v>
                </c:pt>
                <c:pt idx="109">
                  <c:v>111.04343999999999</c:v>
                </c:pt>
                <c:pt idx="110">
                  <c:v>58.694170000000113</c:v>
                </c:pt>
                <c:pt idx="111">
                  <c:v>70.512079999999983</c:v>
                </c:pt>
                <c:pt idx="112">
                  <c:v>191.41603000000001</c:v>
                </c:pt>
                <c:pt idx="113">
                  <c:v>125.63303999999998</c:v>
                </c:pt>
                <c:pt idx="114">
                  <c:v>40.75819400000001</c:v>
                </c:pt>
                <c:pt idx="115">
                  <c:v>85.694790000000012</c:v>
                </c:pt>
                <c:pt idx="116">
                  <c:v>110.3139</c:v>
                </c:pt>
                <c:pt idx="117">
                  <c:v>19.664099999999987</c:v>
                </c:pt>
                <c:pt idx="118">
                  <c:v>155.36410000000001</c:v>
                </c:pt>
                <c:pt idx="119">
                  <c:v>372.0222</c:v>
                </c:pt>
                <c:pt idx="120">
                  <c:v>216.84540000000001</c:v>
                </c:pt>
                <c:pt idx="121">
                  <c:v>279.14400000000126</c:v>
                </c:pt>
                <c:pt idx="122">
                  <c:v>174.6857</c:v>
                </c:pt>
                <c:pt idx="123">
                  <c:v>111.97229999999999</c:v>
                </c:pt>
                <c:pt idx="124">
                  <c:v>159.55680000000001</c:v>
                </c:pt>
                <c:pt idx="125">
                  <c:v>127.83759999999999</c:v>
                </c:pt>
                <c:pt idx="126">
                  <c:v>300.64290000000102</c:v>
                </c:pt>
                <c:pt idx="127">
                  <c:v>76.7624</c:v>
                </c:pt>
                <c:pt idx="128">
                  <c:v>130.02685864108713</c:v>
                </c:pt>
                <c:pt idx="129">
                  <c:v>223.59863110024449</c:v>
                </c:pt>
                <c:pt idx="130">
                  <c:v>103.27983258272756</c:v>
                </c:pt>
                <c:pt idx="131">
                  <c:v>326.40612217391305</c:v>
                </c:pt>
                <c:pt idx="132">
                  <c:v>230.43334536231885</c:v>
                </c:pt>
                <c:pt idx="133">
                  <c:v>231.22982023668638</c:v>
                </c:pt>
                <c:pt idx="134">
                  <c:v>88.402272422171578</c:v>
                </c:pt>
                <c:pt idx="135">
                  <c:v>87.783325512528037</c:v>
                </c:pt>
                <c:pt idx="136">
                  <c:v>120.72747812452495</c:v>
                </c:pt>
                <c:pt idx="137">
                  <c:v>383.06920001518597</c:v>
                </c:pt>
                <c:pt idx="138">
                  <c:v>119.43723198177715</c:v>
                </c:pt>
                <c:pt idx="139">
                  <c:v>153.94094892938494</c:v>
                </c:pt>
                <c:pt idx="140">
                  <c:v>104.2378011541382</c:v>
                </c:pt>
                <c:pt idx="141">
                  <c:v>101.5354</c:v>
                </c:pt>
                <c:pt idx="142">
                  <c:v>130.74429999999998</c:v>
                </c:pt>
                <c:pt idx="143">
                  <c:v>133.91459999999998</c:v>
                </c:pt>
                <c:pt idx="144">
                  <c:v>191.90240000000048</c:v>
                </c:pt>
                <c:pt idx="145">
                  <c:v>243.83270000000007</c:v>
                </c:pt>
                <c:pt idx="146">
                  <c:v>113.6506</c:v>
                </c:pt>
                <c:pt idx="147">
                  <c:v>135.20419999999999</c:v>
                </c:pt>
                <c:pt idx="148">
                  <c:v>102.61120000000012</c:v>
                </c:pt>
                <c:pt idx="149">
                  <c:v>119.0354</c:v>
                </c:pt>
                <c:pt idx="150">
                  <c:v>218.1661</c:v>
                </c:pt>
                <c:pt idx="151">
                  <c:v>135.78909999999996</c:v>
                </c:pt>
                <c:pt idx="152">
                  <c:v>185.48400000000001</c:v>
                </c:pt>
                <c:pt idx="153">
                  <c:v>52.148000000000003</c:v>
                </c:pt>
                <c:pt idx="154">
                  <c:v>177.77990340011948</c:v>
                </c:pt>
                <c:pt idx="155">
                  <c:v>180.66322387124001</c:v>
                </c:pt>
                <c:pt idx="156">
                  <c:v>216.82041262707051</c:v>
                </c:pt>
                <c:pt idx="157">
                  <c:v>596.9379818347071</c:v>
                </c:pt>
                <c:pt idx="158">
                  <c:v>268.11683077355002</c:v>
                </c:pt>
                <c:pt idx="159">
                  <c:v>247.30759595565004</c:v>
                </c:pt>
                <c:pt idx="160">
                  <c:v>126.95544690544</c:v>
                </c:pt>
                <c:pt idx="161">
                  <c:v>116.41837151448938</c:v>
                </c:pt>
                <c:pt idx="162">
                  <c:v>170.53236843215001</c:v>
                </c:pt>
                <c:pt idx="163">
                  <c:v>176.48992712488999</c:v>
                </c:pt>
                <c:pt idx="164">
                  <c:v>453.44137352220849</c:v>
                </c:pt>
                <c:pt idx="165">
                  <c:v>95.676023309979982</c:v>
                </c:pt>
                <c:pt idx="166">
                  <c:v>79.817252775450001</c:v>
                </c:pt>
                <c:pt idx="167">
                  <c:v>238.86517211073001</c:v>
                </c:pt>
                <c:pt idx="168">
                  <c:v>122.58006</c:v>
                </c:pt>
                <c:pt idx="169">
                  <c:v>1102.0440699999999</c:v>
                </c:pt>
                <c:pt idx="170">
                  <c:v>337.51693999999844</c:v>
                </c:pt>
                <c:pt idx="171">
                  <c:v>184.89497</c:v>
                </c:pt>
                <c:pt idx="172">
                  <c:v>160.68477999999999</c:v>
                </c:pt>
                <c:pt idx="173">
                  <c:v>93.29507000000001</c:v>
                </c:pt>
                <c:pt idx="174">
                  <c:v>146.91830000000004</c:v>
                </c:pt>
                <c:pt idx="175">
                  <c:v>71.934399999999997</c:v>
                </c:pt>
                <c:pt idx="176">
                  <c:v>520.30361999999946</c:v>
                </c:pt>
                <c:pt idx="177">
                  <c:v>84.125719999999959</c:v>
                </c:pt>
                <c:pt idx="178">
                  <c:v>163.01485999999952</c:v>
                </c:pt>
                <c:pt idx="179">
                  <c:v>106.18498999999998</c:v>
                </c:pt>
                <c:pt idx="180">
                  <c:v>26.742799999999864</c:v>
                </c:pt>
                <c:pt idx="181">
                  <c:v>137.83780000000004</c:v>
                </c:pt>
                <c:pt idx="182">
                  <c:v>176.1123</c:v>
                </c:pt>
                <c:pt idx="183">
                  <c:v>287.62969999999996</c:v>
                </c:pt>
                <c:pt idx="184">
                  <c:v>462.32089999999999</c:v>
                </c:pt>
                <c:pt idx="185">
                  <c:v>178.58920000000001</c:v>
                </c:pt>
                <c:pt idx="186">
                  <c:v>92.030799999999985</c:v>
                </c:pt>
                <c:pt idx="187">
                  <c:v>43.109300000000012</c:v>
                </c:pt>
                <c:pt idx="188">
                  <c:v>84.466499999999996</c:v>
                </c:pt>
                <c:pt idx="189">
                  <c:v>186.08150000000001</c:v>
                </c:pt>
                <c:pt idx="190">
                  <c:v>247.00030000000001</c:v>
                </c:pt>
                <c:pt idx="191">
                  <c:v>213.63339999999999</c:v>
                </c:pt>
                <c:pt idx="192">
                  <c:v>153.6215</c:v>
                </c:pt>
                <c:pt idx="193">
                  <c:v>72.901300000000006</c:v>
                </c:pt>
                <c:pt idx="194">
                  <c:v>167.58630000000048</c:v>
                </c:pt>
                <c:pt idx="195">
                  <c:v>101.20090000000002</c:v>
                </c:pt>
                <c:pt idx="196">
                  <c:v>907.64819999999997</c:v>
                </c:pt>
                <c:pt idx="197">
                  <c:v>315.97889999999899</c:v>
                </c:pt>
                <c:pt idx="198">
                  <c:v>221.0847</c:v>
                </c:pt>
                <c:pt idx="199">
                  <c:v>125.05119999999999</c:v>
                </c:pt>
                <c:pt idx="200">
                  <c:v>76.455399999999983</c:v>
                </c:pt>
                <c:pt idx="201">
                  <c:v>117.8661</c:v>
                </c:pt>
                <c:pt idx="202">
                  <c:v>383.79609999999843</c:v>
                </c:pt>
                <c:pt idx="203">
                  <c:v>215.65530000000001</c:v>
                </c:pt>
                <c:pt idx="204">
                  <c:v>259.88260000000002</c:v>
                </c:pt>
                <c:pt idx="205">
                  <c:v>60.858000000000004</c:v>
                </c:pt>
                <c:pt idx="206">
                  <c:v>253.30200000000048</c:v>
                </c:pt>
                <c:pt idx="207">
                  <c:v>31.843</c:v>
                </c:pt>
                <c:pt idx="208">
                  <c:v>100.84540000000001</c:v>
                </c:pt>
                <c:pt idx="209">
                  <c:v>289.64059999999995</c:v>
                </c:pt>
                <c:pt idx="210">
                  <c:v>557.46779999999796</c:v>
                </c:pt>
                <c:pt idx="211">
                  <c:v>165.4059</c:v>
                </c:pt>
                <c:pt idx="212">
                  <c:v>234.90230000000051</c:v>
                </c:pt>
                <c:pt idx="213">
                  <c:v>122.17039999999973</c:v>
                </c:pt>
                <c:pt idx="214">
                  <c:v>142.66220000000001</c:v>
                </c:pt>
                <c:pt idx="215">
                  <c:v>108.52189999999999</c:v>
                </c:pt>
                <c:pt idx="216">
                  <c:v>154.1867</c:v>
                </c:pt>
                <c:pt idx="217">
                  <c:v>167.67609999999999</c:v>
                </c:pt>
                <c:pt idx="218">
                  <c:v>294.14359999999999</c:v>
                </c:pt>
              </c:numCache>
            </c:numRef>
          </c:val>
        </c:ser>
        <c:marker val="1"/>
        <c:axId val="90660224"/>
        <c:axId val="90698880"/>
      </c:lineChart>
      <c:catAx>
        <c:axId val="90660224"/>
        <c:scaling>
          <c:orientation val="minMax"/>
        </c:scaling>
        <c:axPos val="b"/>
        <c:numFmt formatCode="General" sourceLinked="1"/>
        <c:tickLblPos val="nextTo"/>
        <c:crossAx val="90698880"/>
        <c:crosses val="autoZero"/>
        <c:auto val="1"/>
        <c:lblAlgn val="ctr"/>
        <c:lblOffset val="100"/>
      </c:catAx>
      <c:valAx>
        <c:axId val="90698880"/>
        <c:scaling>
          <c:orientation val="minMax"/>
        </c:scaling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fi-FI"/>
                  <a:t>umol/L</a:t>
                </a:r>
              </a:p>
            </c:rich>
          </c:tx>
        </c:title>
        <c:numFmt formatCode="General" sourceLinked="1"/>
        <c:tickLblPos val="nextTo"/>
        <c:crossAx val="90660224"/>
        <c:crosses val="autoZero"/>
        <c:crossBetween val="between"/>
      </c:valAx>
    </c:plotArea>
    <c:plotVisOnly val="1"/>
  </c:chart>
  <c:externalData r:id="rId2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fi-FI"/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/>
            </a:pPr>
            <a:r>
              <a:rPr lang="fi-FI"/>
              <a:t>H</a:t>
            </a:r>
          </a:p>
        </c:rich>
      </c:tx>
    </c:title>
    <c:plotArea>
      <c:layout/>
      <c:lineChart>
        <c:grouping val="standard"/>
        <c:ser>
          <c:idx val="0"/>
          <c:order val="0"/>
          <c:spPr>
            <a:ln w="12700"/>
          </c:spPr>
          <c:marker>
            <c:symbol val="none"/>
          </c:marker>
          <c:trendline>
            <c:trendlineType val="linear"/>
          </c:trendline>
          <c:cat>
            <c:numRef>
              <c:f>'valkea-kotinen'!$B$2:$B$224</c:f>
              <c:numCache>
                <c:formatCode>General</c:formatCode>
                <c:ptCount val="223"/>
                <c:pt idx="0">
                  <c:v>1989</c:v>
                </c:pt>
                <c:pt idx="1">
                  <c:v>1989</c:v>
                </c:pt>
                <c:pt idx="2">
                  <c:v>1989</c:v>
                </c:pt>
                <c:pt idx="3">
                  <c:v>1989</c:v>
                </c:pt>
                <c:pt idx="4">
                  <c:v>1989</c:v>
                </c:pt>
                <c:pt idx="5">
                  <c:v>1989</c:v>
                </c:pt>
                <c:pt idx="6">
                  <c:v>1989</c:v>
                </c:pt>
                <c:pt idx="7">
                  <c:v>1989</c:v>
                </c:pt>
                <c:pt idx="8">
                  <c:v>1989</c:v>
                </c:pt>
                <c:pt idx="9">
                  <c:v>1989</c:v>
                </c:pt>
                <c:pt idx="10">
                  <c:v>1989</c:v>
                </c:pt>
                <c:pt idx="11">
                  <c:v>1989</c:v>
                </c:pt>
                <c:pt idx="12">
                  <c:v>1990</c:v>
                </c:pt>
                <c:pt idx="13">
                  <c:v>1990</c:v>
                </c:pt>
                <c:pt idx="14">
                  <c:v>1990</c:v>
                </c:pt>
                <c:pt idx="15">
                  <c:v>1990</c:v>
                </c:pt>
                <c:pt idx="16">
                  <c:v>1990</c:v>
                </c:pt>
                <c:pt idx="17">
                  <c:v>1990</c:v>
                </c:pt>
                <c:pt idx="18">
                  <c:v>1990</c:v>
                </c:pt>
                <c:pt idx="19">
                  <c:v>1990</c:v>
                </c:pt>
                <c:pt idx="20">
                  <c:v>1990</c:v>
                </c:pt>
                <c:pt idx="21">
                  <c:v>1990</c:v>
                </c:pt>
                <c:pt idx="22">
                  <c:v>1990</c:v>
                </c:pt>
                <c:pt idx="23">
                  <c:v>1990</c:v>
                </c:pt>
                <c:pt idx="24">
                  <c:v>1991</c:v>
                </c:pt>
                <c:pt idx="25">
                  <c:v>1991</c:v>
                </c:pt>
                <c:pt idx="26">
                  <c:v>1991</c:v>
                </c:pt>
                <c:pt idx="27">
                  <c:v>1991</c:v>
                </c:pt>
                <c:pt idx="28">
                  <c:v>1991</c:v>
                </c:pt>
                <c:pt idx="29">
                  <c:v>1991</c:v>
                </c:pt>
                <c:pt idx="30">
                  <c:v>1991</c:v>
                </c:pt>
                <c:pt idx="31">
                  <c:v>1991</c:v>
                </c:pt>
                <c:pt idx="32">
                  <c:v>1991</c:v>
                </c:pt>
                <c:pt idx="33">
                  <c:v>1991</c:v>
                </c:pt>
                <c:pt idx="34">
                  <c:v>1991</c:v>
                </c:pt>
                <c:pt idx="35">
                  <c:v>1991</c:v>
                </c:pt>
                <c:pt idx="36">
                  <c:v>1992</c:v>
                </c:pt>
                <c:pt idx="37">
                  <c:v>1992</c:v>
                </c:pt>
                <c:pt idx="38">
                  <c:v>1992</c:v>
                </c:pt>
                <c:pt idx="39">
                  <c:v>1992</c:v>
                </c:pt>
                <c:pt idx="40">
                  <c:v>1992</c:v>
                </c:pt>
                <c:pt idx="41">
                  <c:v>1992</c:v>
                </c:pt>
                <c:pt idx="42">
                  <c:v>1992</c:v>
                </c:pt>
                <c:pt idx="43">
                  <c:v>1992</c:v>
                </c:pt>
                <c:pt idx="44">
                  <c:v>1992</c:v>
                </c:pt>
                <c:pt idx="45">
                  <c:v>1992</c:v>
                </c:pt>
                <c:pt idx="46">
                  <c:v>1992</c:v>
                </c:pt>
                <c:pt idx="47">
                  <c:v>1992</c:v>
                </c:pt>
                <c:pt idx="48">
                  <c:v>1993</c:v>
                </c:pt>
                <c:pt idx="49">
                  <c:v>1993</c:v>
                </c:pt>
                <c:pt idx="50">
                  <c:v>1993</c:v>
                </c:pt>
                <c:pt idx="51">
                  <c:v>1993</c:v>
                </c:pt>
                <c:pt idx="52">
                  <c:v>1993</c:v>
                </c:pt>
                <c:pt idx="53">
                  <c:v>1993</c:v>
                </c:pt>
                <c:pt idx="54">
                  <c:v>1993</c:v>
                </c:pt>
                <c:pt idx="55">
                  <c:v>1993</c:v>
                </c:pt>
                <c:pt idx="56">
                  <c:v>1993</c:v>
                </c:pt>
                <c:pt idx="57">
                  <c:v>1993</c:v>
                </c:pt>
                <c:pt idx="58">
                  <c:v>1993</c:v>
                </c:pt>
                <c:pt idx="59">
                  <c:v>1993</c:v>
                </c:pt>
                <c:pt idx="60">
                  <c:v>1994</c:v>
                </c:pt>
                <c:pt idx="61">
                  <c:v>1994</c:v>
                </c:pt>
                <c:pt idx="62">
                  <c:v>1994</c:v>
                </c:pt>
                <c:pt idx="63">
                  <c:v>1994</c:v>
                </c:pt>
                <c:pt idx="64">
                  <c:v>1994</c:v>
                </c:pt>
                <c:pt idx="65">
                  <c:v>1994</c:v>
                </c:pt>
                <c:pt idx="66">
                  <c:v>1994</c:v>
                </c:pt>
                <c:pt idx="67">
                  <c:v>1994</c:v>
                </c:pt>
                <c:pt idx="68">
                  <c:v>1994</c:v>
                </c:pt>
                <c:pt idx="69">
                  <c:v>1994</c:v>
                </c:pt>
                <c:pt idx="70">
                  <c:v>1994</c:v>
                </c:pt>
                <c:pt idx="71">
                  <c:v>1994</c:v>
                </c:pt>
                <c:pt idx="72">
                  <c:v>1995</c:v>
                </c:pt>
                <c:pt idx="73">
                  <c:v>1995</c:v>
                </c:pt>
                <c:pt idx="74">
                  <c:v>1995</c:v>
                </c:pt>
                <c:pt idx="75">
                  <c:v>1995</c:v>
                </c:pt>
                <c:pt idx="76">
                  <c:v>1995</c:v>
                </c:pt>
                <c:pt idx="77">
                  <c:v>1995</c:v>
                </c:pt>
                <c:pt idx="78">
                  <c:v>1995</c:v>
                </c:pt>
                <c:pt idx="79">
                  <c:v>1995</c:v>
                </c:pt>
                <c:pt idx="80">
                  <c:v>1995</c:v>
                </c:pt>
                <c:pt idx="81">
                  <c:v>1995</c:v>
                </c:pt>
                <c:pt idx="82">
                  <c:v>1995</c:v>
                </c:pt>
                <c:pt idx="83">
                  <c:v>1995</c:v>
                </c:pt>
                <c:pt idx="84">
                  <c:v>1996</c:v>
                </c:pt>
                <c:pt idx="85">
                  <c:v>1996</c:v>
                </c:pt>
                <c:pt idx="86">
                  <c:v>1996</c:v>
                </c:pt>
                <c:pt idx="87">
                  <c:v>1996</c:v>
                </c:pt>
                <c:pt idx="88">
                  <c:v>1996</c:v>
                </c:pt>
                <c:pt idx="89">
                  <c:v>1996</c:v>
                </c:pt>
                <c:pt idx="90">
                  <c:v>1996</c:v>
                </c:pt>
                <c:pt idx="91">
                  <c:v>1996</c:v>
                </c:pt>
                <c:pt idx="92">
                  <c:v>1996</c:v>
                </c:pt>
                <c:pt idx="93">
                  <c:v>1996</c:v>
                </c:pt>
                <c:pt idx="94">
                  <c:v>1996</c:v>
                </c:pt>
                <c:pt idx="95">
                  <c:v>1996</c:v>
                </c:pt>
                <c:pt idx="96">
                  <c:v>1997</c:v>
                </c:pt>
                <c:pt idx="97">
                  <c:v>1997</c:v>
                </c:pt>
                <c:pt idx="98">
                  <c:v>1997</c:v>
                </c:pt>
                <c:pt idx="99">
                  <c:v>1997</c:v>
                </c:pt>
                <c:pt idx="100">
                  <c:v>1997</c:v>
                </c:pt>
                <c:pt idx="101">
                  <c:v>1997</c:v>
                </c:pt>
                <c:pt idx="102">
                  <c:v>1997</c:v>
                </c:pt>
                <c:pt idx="103">
                  <c:v>1997</c:v>
                </c:pt>
                <c:pt idx="104">
                  <c:v>1997</c:v>
                </c:pt>
                <c:pt idx="105">
                  <c:v>1997</c:v>
                </c:pt>
                <c:pt idx="106">
                  <c:v>1997</c:v>
                </c:pt>
                <c:pt idx="107">
                  <c:v>1997</c:v>
                </c:pt>
                <c:pt idx="108">
                  <c:v>1998</c:v>
                </c:pt>
                <c:pt idx="109">
                  <c:v>1998</c:v>
                </c:pt>
                <c:pt idx="110">
                  <c:v>1998</c:v>
                </c:pt>
                <c:pt idx="111">
                  <c:v>1998</c:v>
                </c:pt>
                <c:pt idx="112">
                  <c:v>1998</c:v>
                </c:pt>
                <c:pt idx="113">
                  <c:v>1998</c:v>
                </c:pt>
                <c:pt idx="114">
                  <c:v>1998</c:v>
                </c:pt>
                <c:pt idx="115">
                  <c:v>1998</c:v>
                </c:pt>
                <c:pt idx="116">
                  <c:v>1998</c:v>
                </c:pt>
                <c:pt idx="117">
                  <c:v>1998</c:v>
                </c:pt>
                <c:pt idx="118">
                  <c:v>1998</c:v>
                </c:pt>
                <c:pt idx="119">
                  <c:v>1998</c:v>
                </c:pt>
                <c:pt idx="120">
                  <c:v>1999</c:v>
                </c:pt>
                <c:pt idx="121">
                  <c:v>1999</c:v>
                </c:pt>
                <c:pt idx="122">
                  <c:v>1999</c:v>
                </c:pt>
                <c:pt idx="123">
                  <c:v>1999</c:v>
                </c:pt>
                <c:pt idx="124">
                  <c:v>1999</c:v>
                </c:pt>
                <c:pt idx="125">
                  <c:v>1999</c:v>
                </c:pt>
                <c:pt idx="126">
                  <c:v>1999</c:v>
                </c:pt>
                <c:pt idx="127">
                  <c:v>1999</c:v>
                </c:pt>
                <c:pt idx="128">
                  <c:v>1999</c:v>
                </c:pt>
                <c:pt idx="129">
                  <c:v>1999</c:v>
                </c:pt>
                <c:pt idx="130">
                  <c:v>1999</c:v>
                </c:pt>
                <c:pt idx="131">
                  <c:v>1999</c:v>
                </c:pt>
                <c:pt idx="132">
                  <c:v>2000</c:v>
                </c:pt>
                <c:pt idx="133">
                  <c:v>2000</c:v>
                </c:pt>
                <c:pt idx="134">
                  <c:v>2000</c:v>
                </c:pt>
                <c:pt idx="135">
                  <c:v>2000</c:v>
                </c:pt>
                <c:pt idx="136">
                  <c:v>2000</c:v>
                </c:pt>
                <c:pt idx="137">
                  <c:v>2000</c:v>
                </c:pt>
                <c:pt idx="138">
                  <c:v>2000</c:v>
                </c:pt>
                <c:pt idx="139">
                  <c:v>2000</c:v>
                </c:pt>
                <c:pt idx="140">
                  <c:v>2000</c:v>
                </c:pt>
                <c:pt idx="141">
                  <c:v>2000</c:v>
                </c:pt>
                <c:pt idx="142">
                  <c:v>2000</c:v>
                </c:pt>
                <c:pt idx="143">
                  <c:v>2000</c:v>
                </c:pt>
                <c:pt idx="144">
                  <c:v>2000</c:v>
                </c:pt>
                <c:pt idx="145">
                  <c:v>2001</c:v>
                </c:pt>
                <c:pt idx="146">
                  <c:v>2001</c:v>
                </c:pt>
                <c:pt idx="147">
                  <c:v>2001</c:v>
                </c:pt>
                <c:pt idx="148">
                  <c:v>2001</c:v>
                </c:pt>
                <c:pt idx="149">
                  <c:v>2001</c:v>
                </c:pt>
                <c:pt idx="150">
                  <c:v>2001</c:v>
                </c:pt>
                <c:pt idx="151">
                  <c:v>2001</c:v>
                </c:pt>
                <c:pt idx="152">
                  <c:v>2001</c:v>
                </c:pt>
                <c:pt idx="153">
                  <c:v>2001</c:v>
                </c:pt>
                <c:pt idx="154">
                  <c:v>2001</c:v>
                </c:pt>
                <c:pt idx="155">
                  <c:v>2001</c:v>
                </c:pt>
                <c:pt idx="156">
                  <c:v>2001</c:v>
                </c:pt>
                <c:pt idx="157">
                  <c:v>2001</c:v>
                </c:pt>
                <c:pt idx="158">
                  <c:v>2002</c:v>
                </c:pt>
                <c:pt idx="159">
                  <c:v>2002</c:v>
                </c:pt>
                <c:pt idx="160">
                  <c:v>2002</c:v>
                </c:pt>
                <c:pt idx="161">
                  <c:v>2002</c:v>
                </c:pt>
                <c:pt idx="162">
                  <c:v>2002</c:v>
                </c:pt>
                <c:pt idx="163">
                  <c:v>2002</c:v>
                </c:pt>
                <c:pt idx="164">
                  <c:v>2002</c:v>
                </c:pt>
                <c:pt idx="165">
                  <c:v>2002</c:v>
                </c:pt>
                <c:pt idx="166">
                  <c:v>2002</c:v>
                </c:pt>
                <c:pt idx="167">
                  <c:v>2002</c:v>
                </c:pt>
                <c:pt idx="168">
                  <c:v>2002</c:v>
                </c:pt>
                <c:pt idx="169">
                  <c:v>2002</c:v>
                </c:pt>
                <c:pt idx="170">
                  <c:v>2002</c:v>
                </c:pt>
                <c:pt idx="171">
                  <c:v>2003</c:v>
                </c:pt>
                <c:pt idx="172">
                  <c:v>2003</c:v>
                </c:pt>
                <c:pt idx="173">
                  <c:v>2003</c:v>
                </c:pt>
                <c:pt idx="174">
                  <c:v>2003</c:v>
                </c:pt>
                <c:pt idx="175">
                  <c:v>2003</c:v>
                </c:pt>
                <c:pt idx="176">
                  <c:v>2003</c:v>
                </c:pt>
                <c:pt idx="177">
                  <c:v>2003</c:v>
                </c:pt>
                <c:pt idx="178">
                  <c:v>2003</c:v>
                </c:pt>
                <c:pt idx="179">
                  <c:v>2003</c:v>
                </c:pt>
                <c:pt idx="180">
                  <c:v>2003</c:v>
                </c:pt>
                <c:pt idx="181">
                  <c:v>2003</c:v>
                </c:pt>
                <c:pt idx="182">
                  <c:v>2003</c:v>
                </c:pt>
                <c:pt idx="183">
                  <c:v>2003</c:v>
                </c:pt>
                <c:pt idx="184">
                  <c:v>2004</c:v>
                </c:pt>
                <c:pt idx="185">
                  <c:v>2004</c:v>
                </c:pt>
                <c:pt idx="186">
                  <c:v>2004</c:v>
                </c:pt>
                <c:pt idx="187">
                  <c:v>2004</c:v>
                </c:pt>
                <c:pt idx="188">
                  <c:v>2004</c:v>
                </c:pt>
                <c:pt idx="189">
                  <c:v>2004</c:v>
                </c:pt>
                <c:pt idx="190">
                  <c:v>2004</c:v>
                </c:pt>
                <c:pt idx="191">
                  <c:v>2004</c:v>
                </c:pt>
                <c:pt idx="192">
                  <c:v>2004</c:v>
                </c:pt>
                <c:pt idx="193">
                  <c:v>2004</c:v>
                </c:pt>
                <c:pt idx="194">
                  <c:v>2004</c:v>
                </c:pt>
                <c:pt idx="195">
                  <c:v>2004</c:v>
                </c:pt>
                <c:pt idx="196">
                  <c:v>2004</c:v>
                </c:pt>
                <c:pt idx="197">
                  <c:v>2005</c:v>
                </c:pt>
                <c:pt idx="198">
                  <c:v>2005</c:v>
                </c:pt>
                <c:pt idx="199">
                  <c:v>2005</c:v>
                </c:pt>
                <c:pt idx="200">
                  <c:v>2005</c:v>
                </c:pt>
                <c:pt idx="201">
                  <c:v>2005</c:v>
                </c:pt>
                <c:pt idx="202">
                  <c:v>2005</c:v>
                </c:pt>
                <c:pt idx="203">
                  <c:v>2005</c:v>
                </c:pt>
                <c:pt idx="204">
                  <c:v>2005</c:v>
                </c:pt>
                <c:pt idx="205">
                  <c:v>2005</c:v>
                </c:pt>
                <c:pt idx="206">
                  <c:v>2005</c:v>
                </c:pt>
                <c:pt idx="207">
                  <c:v>2005</c:v>
                </c:pt>
                <c:pt idx="208">
                  <c:v>2005</c:v>
                </c:pt>
                <c:pt idx="209">
                  <c:v>2005</c:v>
                </c:pt>
                <c:pt idx="210">
                  <c:v>2006</c:v>
                </c:pt>
                <c:pt idx="211">
                  <c:v>2006</c:v>
                </c:pt>
                <c:pt idx="212">
                  <c:v>2006</c:v>
                </c:pt>
                <c:pt idx="213">
                  <c:v>2006</c:v>
                </c:pt>
                <c:pt idx="214">
                  <c:v>2006</c:v>
                </c:pt>
                <c:pt idx="215">
                  <c:v>2006</c:v>
                </c:pt>
                <c:pt idx="216">
                  <c:v>2006</c:v>
                </c:pt>
                <c:pt idx="217">
                  <c:v>2006</c:v>
                </c:pt>
                <c:pt idx="218">
                  <c:v>2006</c:v>
                </c:pt>
                <c:pt idx="219">
                  <c:v>2006</c:v>
                </c:pt>
                <c:pt idx="220">
                  <c:v>2006</c:v>
                </c:pt>
                <c:pt idx="221">
                  <c:v>2006</c:v>
                </c:pt>
                <c:pt idx="222">
                  <c:v>2006</c:v>
                </c:pt>
              </c:numCache>
            </c:numRef>
          </c:cat>
          <c:val>
            <c:numRef>
              <c:f>'valkea-kotinen'!$AD$6:$AD$224</c:f>
              <c:numCache>
                <c:formatCode>General</c:formatCode>
                <c:ptCount val="219"/>
                <c:pt idx="0">
                  <c:v>85.113803820237592</c:v>
                </c:pt>
                <c:pt idx="1">
                  <c:v>48.292903130068225</c:v>
                </c:pt>
                <c:pt idx="2">
                  <c:v>41.134970738267292</c:v>
                </c:pt>
                <c:pt idx="3">
                  <c:v>59.704907737168192</c:v>
                </c:pt>
                <c:pt idx="4">
                  <c:v>55.921658285113843</c:v>
                </c:pt>
                <c:pt idx="5">
                  <c:v>9.772372209558112</c:v>
                </c:pt>
                <c:pt idx="11">
                  <c:v>72.183158793941658</c:v>
                </c:pt>
                <c:pt idx="12">
                  <c:v>51.696898077608246</c:v>
                </c:pt>
                <c:pt idx="13">
                  <c:v>38.565307167244974</c:v>
                </c:pt>
                <c:pt idx="14">
                  <c:v>28.251524982663863</c:v>
                </c:pt>
                <c:pt idx="15">
                  <c:v>22.927223667139167</c:v>
                </c:pt>
                <c:pt idx="16">
                  <c:v>18.723680020024887</c:v>
                </c:pt>
                <c:pt idx="17">
                  <c:v>13.98767707243322</c:v>
                </c:pt>
                <c:pt idx="18">
                  <c:v>39.570629623044177</c:v>
                </c:pt>
                <c:pt idx="24">
                  <c:v>104.71048690874461</c:v>
                </c:pt>
                <c:pt idx="25">
                  <c:v>53.001345089309545</c:v>
                </c:pt>
                <c:pt idx="26">
                  <c:v>35.840655933045397</c:v>
                </c:pt>
                <c:pt idx="27">
                  <c:v>35.565250562885069</c:v>
                </c:pt>
                <c:pt idx="28">
                  <c:v>34.30689833351876</c:v>
                </c:pt>
                <c:pt idx="29">
                  <c:v>19.577140282863489</c:v>
                </c:pt>
                <c:pt idx="30">
                  <c:v>52.480746024977229</c:v>
                </c:pt>
                <c:pt idx="36">
                  <c:v>44.198288185818186</c:v>
                </c:pt>
                <c:pt idx="37">
                  <c:v>70.634862559246969</c:v>
                </c:pt>
                <c:pt idx="38">
                  <c:v>71.691343051047227</c:v>
                </c:pt>
                <c:pt idx="39">
                  <c:v>35.169950099322008</c:v>
                </c:pt>
                <c:pt idx="40">
                  <c:v>45.187968356215976</c:v>
                </c:pt>
                <c:pt idx="41">
                  <c:v>17.378008287493763</c:v>
                </c:pt>
                <c:pt idx="48">
                  <c:v>6.1133757570402265</c:v>
                </c:pt>
                <c:pt idx="49">
                  <c:v>38.618136133532069</c:v>
                </c:pt>
                <c:pt idx="50">
                  <c:v>35.484742821009938</c:v>
                </c:pt>
                <c:pt idx="51">
                  <c:v>17.570716108124969</c:v>
                </c:pt>
                <c:pt idx="52">
                  <c:v>14.1952004351583</c:v>
                </c:pt>
                <c:pt idx="53">
                  <c:v>11.309005180466819</c:v>
                </c:pt>
                <c:pt idx="60">
                  <c:v>40.906852093696088</c:v>
                </c:pt>
                <c:pt idx="61">
                  <c:v>15.65016610141519</c:v>
                </c:pt>
                <c:pt idx="63">
                  <c:v>21.37962089502226</c:v>
                </c:pt>
                <c:pt idx="64">
                  <c:v>34.905191878056328</c:v>
                </c:pt>
                <c:pt idx="65">
                  <c:v>27.227401325903887</c:v>
                </c:pt>
                <c:pt idx="66">
                  <c:v>21.88</c:v>
                </c:pt>
                <c:pt idx="67">
                  <c:v>63.1</c:v>
                </c:pt>
                <c:pt idx="68">
                  <c:v>25.118864315095923</c:v>
                </c:pt>
                <c:pt idx="69">
                  <c:v>31.622776601683789</c:v>
                </c:pt>
                <c:pt idx="70">
                  <c:v>33.884415613920275</c:v>
                </c:pt>
                <c:pt idx="71">
                  <c:v>5.4954087385762485</c:v>
                </c:pt>
                <c:pt idx="72">
                  <c:v>45.708818961487523</c:v>
                </c:pt>
                <c:pt idx="73">
                  <c:v>20.417379446695275</c:v>
                </c:pt>
                <c:pt idx="74">
                  <c:v>7.0794578438413804</c:v>
                </c:pt>
                <c:pt idx="75">
                  <c:v>5.4954087385762485</c:v>
                </c:pt>
                <c:pt idx="76">
                  <c:v>8.7096358995608227</c:v>
                </c:pt>
                <c:pt idx="77">
                  <c:v>3.4014364477812422</c:v>
                </c:pt>
                <c:pt idx="78">
                  <c:v>17.040383260143429</c:v>
                </c:pt>
                <c:pt idx="79">
                  <c:v>19.536190057859255</c:v>
                </c:pt>
                <c:pt idx="80">
                  <c:v>75.040587895145123</c:v>
                </c:pt>
                <c:pt idx="81">
                  <c:v>35.98170081060919</c:v>
                </c:pt>
                <c:pt idx="82">
                  <c:v>34.026595303875695</c:v>
                </c:pt>
                <c:pt idx="83">
                  <c:v>76.734553808676935</c:v>
                </c:pt>
                <c:pt idx="84">
                  <c:v>33.147356595641824</c:v>
                </c:pt>
                <c:pt idx="85">
                  <c:v>22.097371058279197</c:v>
                </c:pt>
                <c:pt idx="86">
                  <c:v>21.581381644791787</c:v>
                </c:pt>
                <c:pt idx="87">
                  <c:v>12.23904880632797</c:v>
                </c:pt>
                <c:pt idx="88">
                  <c:v>27.800815105242837</c:v>
                </c:pt>
                <c:pt idx="89">
                  <c:v>20.671977598178991</c:v>
                </c:pt>
                <c:pt idx="90">
                  <c:v>33.113112148259304</c:v>
                </c:pt>
                <c:pt idx="91">
                  <c:v>60.255958607435943</c:v>
                </c:pt>
                <c:pt idx="92">
                  <c:v>30.199517204020189</c:v>
                </c:pt>
                <c:pt idx="93">
                  <c:v>58.88436553555885</c:v>
                </c:pt>
                <c:pt idx="94">
                  <c:v>23.442288153199222</c:v>
                </c:pt>
                <c:pt idx="95">
                  <c:v>42.657951880159253</c:v>
                </c:pt>
                <c:pt idx="96">
                  <c:v>30.995073397039089</c:v>
                </c:pt>
                <c:pt idx="97">
                  <c:v>13.182567385564072</c:v>
                </c:pt>
                <c:pt idx="98">
                  <c:v>15.488166189124819</c:v>
                </c:pt>
                <c:pt idx="99">
                  <c:v>10.964781961431848</c:v>
                </c:pt>
                <c:pt idx="100">
                  <c:v>9.5499258602143389</c:v>
                </c:pt>
                <c:pt idx="101">
                  <c:v>1.1481536214968897</c:v>
                </c:pt>
                <c:pt idx="102">
                  <c:v>35.481338923357534</c:v>
                </c:pt>
                <c:pt idx="103">
                  <c:v>46.773514128719995</c:v>
                </c:pt>
                <c:pt idx="104" formatCode="0.00">
                  <c:v>53.703179637025457</c:v>
                </c:pt>
                <c:pt idx="105" formatCode="0.00">
                  <c:v>23.988329190194783</c:v>
                </c:pt>
                <c:pt idx="106" formatCode="0.00">
                  <c:v>43.651583224016413</c:v>
                </c:pt>
                <c:pt idx="107" formatCode="0.00">
                  <c:v>15.848931924611101</c:v>
                </c:pt>
                <c:pt idx="108" formatCode="0.00">
                  <c:v>4.1686938347033564</c:v>
                </c:pt>
                <c:pt idx="109" formatCode="0.00">
                  <c:v>9.3325430079699618</c:v>
                </c:pt>
                <c:pt idx="110" formatCode="0.00">
                  <c:v>6.0255958607435645</c:v>
                </c:pt>
                <c:pt idx="111" formatCode="0.00">
                  <c:v>2.8840315031266055</c:v>
                </c:pt>
                <c:pt idx="112" formatCode="0.00">
                  <c:v>1.2589254117941622</c:v>
                </c:pt>
                <c:pt idx="113" formatCode="0.00">
                  <c:v>3.2359365692962809</c:v>
                </c:pt>
                <c:pt idx="114" formatCode="0.00">
                  <c:v>27.542287033381598</c:v>
                </c:pt>
                <c:pt idx="115" formatCode="0.00">
                  <c:v>20.417379446695275</c:v>
                </c:pt>
                <c:pt idx="116">
                  <c:v>50.118723362727238</c:v>
                </c:pt>
                <c:pt idx="117">
                  <c:v>19.952623149688769</c:v>
                </c:pt>
                <c:pt idx="118">
                  <c:v>39.810717055349379</c:v>
                </c:pt>
                <c:pt idx="119">
                  <c:v>31.622776601683729</c:v>
                </c:pt>
                <c:pt idx="120">
                  <c:v>12.589254117941676</c:v>
                </c:pt>
                <c:pt idx="121">
                  <c:v>7.9432823472428113</c:v>
                </c:pt>
                <c:pt idx="122">
                  <c:v>10</c:v>
                </c:pt>
                <c:pt idx="123">
                  <c:v>19.952623149688769</c:v>
                </c:pt>
                <c:pt idx="124">
                  <c:v>7.9432823472428113</c:v>
                </c:pt>
                <c:pt idx="125">
                  <c:v>10</c:v>
                </c:pt>
                <c:pt idx="126">
                  <c:v>19.952623149688769</c:v>
                </c:pt>
                <c:pt idx="127">
                  <c:v>19.952623149688769</c:v>
                </c:pt>
                <c:pt idx="141">
                  <c:v>31.622776601683729</c:v>
                </c:pt>
                <c:pt idx="142">
                  <c:v>25.118864315095898</c:v>
                </c:pt>
                <c:pt idx="143">
                  <c:v>25.118864315095898</c:v>
                </c:pt>
                <c:pt idx="144">
                  <c:v>12.589254117941676</c:v>
                </c:pt>
                <c:pt idx="145">
                  <c:v>12.589254117941676</c:v>
                </c:pt>
                <c:pt idx="146">
                  <c:v>10</c:v>
                </c:pt>
                <c:pt idx="147">
                  <c:v>5.0118723362727176</c:v>
                </c:pt>
                <c:pt idx="148">
                  <c:v>7.9432823472428113</c:v>
                </c:pt>
                <c:pt idx="149">
                  <c:v>6.3095734448019334</c:v>
                </c:pt>
                <c:pt idx="150">
                  <c:v>0.63095734448019514</c:v>
                </c:pt>
                <c:pt idx="151">
                  <c:v>3.9810717055349656</c:v>
                </c:pt>
                <c:pt idx="152">
                  <c:v>6.3095734448019334</c:v>
                </c:pt>
                <c:pt idx="153">
                  <c:v>25.118864315095898</c:v>
                </c:pt>
                <c:pt idx="154">
                  <c:v>22.387211385683329</c:v>
                </c:pt>
                <c:pt idx="155">
                  <c:v>16.5958690743755</c:v>
                </c:pt>
                <c:pt idx="156">
                  <c:v>23.988329190194751</c:v>
                </c:pt>
                <c:pt idx="157">
                  <c:v>3.7153522909717274</c:v>
                </c:pt>
                <c:pt idx="158">
                  <c:v>16.982436524617317</c:v>
                </c:pt>
                <c:pt idx="159">
                  <c:v>6.9183097091893524</c:v>
                </c:pt>
                <c:pt idx="160">
                  <c:v>10.71519305237606</c:v>
                </c:pt>
                <c:pt idx="161">
                  <c:v>4.1686938347033538</c:v>
                </c:pt>
                <c:pt idx="162">
                  <c:v>2.8840315031266002</c:v>
                </c:pt>
                <c:pt idx="163">
                  <c:v>6.0255958607435645</c:v>
                </c:pt>
                <c:pt idx="164">
                  <c:v>2.4547089156850186</c:v>
                </c:pt>
                <c:pt idx="165">
                  <c:v>25.118864315095898</c:v>
                </c:pt>
                <c:pt idx="166">
                  <c:v>32.359365692962776</c:v>
                </c:pt>
                <c:pt idx="167">
                  <c:v>44.360864393143046</c:v>
                </c:pt>
                <c:pt idx="168">
                  <c:v>39.627803425543846</c:v>
                </c:pt>
                <c:pt idx="169">
                  <c:v>61.3762005164794</c:v>
                </c:pt>
                <c:pt idx="170">
                  <c:v>5.6493697481230365</c:v>
                </c:pt>
                <c:pt idx="171">
                  <c:v>23.173946499684831</c:v>
                </c:pt>
                <c:pt idx="172">
                  <c:v>4.8865235934283424</c:v>
                </c:pt>
                <c:pt idx="173">
                  <c:v>16.330519478943259</c:v>
                </c:pt>
                <c:pt idx="174">
                  <c:v>2.0370420777057157</c:v>
                </c:pt>
                <c:pt idx="175">
                  <c:v>5.6104797603246936</c:v>
                </c:pt>
                <c:pt idx="176">
                  <c:v>0.39810717055349631</c:v>
                </c:pt>
                <c:pt idx="177">
                  <c:v>2.7415741719278812</c:v>
                </c:pt>
                <c:pt idx="178">
                  <c:v>29.376496519615284</c:v>
                </c:pt>
                <c:pt idx="179">
                  <c:v>14.09288798421875</c:v>
                </c:pt>
                <c:pt idx="180">
                  <c:v>39.810717055349379</c:v>
                </c:pt>
                <c:pt idx="181">
                  <c:v>31.622776601683729</c:v>
                </c:pt>
                <c:pt idx="182">
                  <c:v>19.952623149688769</c:v>
                </c:pt>
                <c:pt idx="183">
                  <c:v>6.3095734448019334</c:v>
                </c:pt>
                <c:pt idx="184">
                  <c:v>1.9952623149688788</c:v>
                </c:pt>
                <c:pt idx="185">
                  <c:v>25.118864315095898</c:v>
                </c:pt>
                <c:pt idx="186">
                  <c:v>15.848931924611092</c:v>
                </c:pt>
                <c:pt idx="187">
                  <c:v>6.3095734448019334</c:v>
                </c:pt>
                <c:pt idx="188">
                  <c:v>6.3095734448019334</c:v>
                </c:pt>
                <c:pt idx="189">
                  <c:v>0.39810717055349631</c:v>
                </c:pt>
                <c:pt idx="190">
                  <c:v>0.63095734448019514</c:v>
                </c:pt>
                <c:pt idx="191">
                  <c:v>7.9432823472428113</c:v>
                </c:pt>
                <c:pt idx="192">
                  <c:v>15.848931924611092</c:v>
                </c:pt>
                <c:pt idx="193">
                  <c:v>19.952623149688769</c:v>
                </c:pt>
                <c:pt idx="194">
                  <c:v>39.810717055349379</c:v>
                </c:pt>
                <c:pt idx="195">
                  <c:v>25.118864315095898</c:v>
                </c:pt>
                <c:pt idx="196">
                  <c:v>6.3095734448019334</c:v>
                </c:pt>
                <c:pt idx="197">
                  <c:v>12.589254117941676</c:v>
                </c:pt>
                <c:pt idx="198">
                  <c:v>3.9810717055349656</c:v>
                </c:pt>
                <c:pt idx="199">
                  <c:v>3.9810717055349656</c:v>
                </c:pt>
                <c:pt idx="200">
                  <c:v>10</c:v>
                </c:pt>
                <c:pt idx="201">
                  <c:v>3.1622776601683782</c:v>
                </c:pt>
                <c:pt idx="202">
                  <c:v>0.39810717055349631</c:v>
                </c:pt>
                <c:pt idx="203">
                  <c:v>1</c:v>
                </c:pt>
                <c:pt idx="204">
                  <c:v>25.118864315095898</c:v>
                </c:pt>
                <c:pt idx="205">
                  <c:v>15.848931924611092</c:v>
                </c:pt>
                <c:pt idx="206">
                  <c:v>39.810717055349379</c:v>
                </c:pt>
                <c:pt idx="207">
                  <c:v>39.810717055349379</c:v>
                </c:pt>
                <c:pt idx="208">
                  <c:v>31.622776601683729</c:v>
                </c:pt>
                <c:pt idx="209">
                  <c:v>15.848931924611092</c:v>
                </c:pt>
                <c:pt idx="210">
                  <c:v>3.1622776601683782</c:v>
                </c:pt>
                <c:pt idx="211">
                  <c:v>3.1622776601683782</c:v>
                </c:pt>
                <c:pt idx="212">
                  <c:v>5.0118723362727176</c:v>
                </c:pt>
                <c:pt idx="213">
                  <c:v>10</c:v>
                </c:pt>
                <c:pt idx="214">
                  <c:v>6.3095734448019334</c:v>
                </c:pt>
                <c:pt idx="215">
                  <c:v>3.9810717055349656</c:v>
                </c:pt>
                <c:pt idx="216">
                  <c:v>1.5848931924611112</c:v>
                </c:pt>
                <c:pt idx="217">
                  <c:v>15.848931924611092</c:v>
                </c:pt>
                <c:pt idx="218">
                  <c:v>12.589254117941676</c:v>
                </c:pt>
              </c:numCache>
            </c:numRef>
          </c:val>
        </c:ser>
        <c:marker val="1"/>
        <c:axId val="90600960"/>
        <c:axId val="90602496"/>
      </c:lineChart>
      <c:catAx>
        <c:axId val="90600960"/>
        <c:scaling>
          <c:orientation val="minMax"/>
        </c:scaling>
        <c:axPos val="b"/>
        <c:numFmt formatCode="General" sourceLinked="1"/>
        <c:tickLblPos val="nextTo"/>
        <c:crossAx val="90602496"/>
        <c:crosses val="autoZero"/>
        <c:auto val="1"/>
        <c:lblAlgn val="ctr"/>
        <c:lblOffset val="100"/>
      </c:catAx>
      <c:valAx>
        <c:axId val="90602496"/>
        <c:scaling>
          <c:orientation val="minMax"/>
        </c:scaling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fi-FI"/>
                  <a:t>h umol/l</a:t>
                </a:r>
              </a:p>
            </c:rich>
          </c:tx>
        </c:title>
        <c:numFmt formatCode="General" sourceLinked="1"/>
        <c:tickLblPos val="nextTo"/>
        <c:crossAx val="90600960"/>
        <c:crosses val="autoZero"/>
        <c:crossBetween val="between"/>
      </c:valAx>
    </c:plotArea>
    <c:plotVisOnly val="1"/>
  </c:chart>
  <c:externalData r:id="rId2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fi-FI"/>
  <c:style val="16"/>
  <c:clrMapOvr bg1="lt1" tx1="dk1" bg2="lt2" tx2="dk2" accent1="accent1" accent2="accent2" accent3="accent3" accent4="accent4" accent5="accent5" accent6="accent6" hlink="hlink" folHlink="folHlink"/>
  <c:chart>
    <c:plotArea>
      <c:layout>
        <c:manualLayout>
          <c:layoutTarget val="inner"/>
          <c:xMode val="edge"/>
          <c:yMode val="edge"/>
          <c:x val="0.14611950524015838"/>
          <c:y val="5.1620280673421108E-2"/>
          <c:w val="0.79618236862570757"/>
          <c:h val="0.79797434431404668"/>
        </c:manualLayout>
      </c:layout>
      <c:lineChart>
        <c:grouping val="standard"/>
        <c:ser>
          <c:idx val="0"/>
          <c:order val="0"/>
          <c:marker>
            <c:symbol val="none"/>
          </c:marker>
          <c:cat>
            <c:numRef>
              <c:f>Sheet1!$C$5:$C$21</c:f>
              <c:numCache>
                <c:formatCode>0</c:formatCode>
                <c:ptCount val="17"/>
                <c:pt idx="0">
                  <c:v>1991</c:v>
                </c:pt>
                <c:pt idx="1">
                  <c:v>1992</c:v>
                </c:pt>
                <c:pt idx="2">
                  <c:v>1993</c:v>
                </c:pt>
                <c:pt idx="3">
                  <c:v>1994</c:v>
                </c:pt>
                <c:pt idx="4">
                  <c:v>1995</c:v>
                </c:pt>
                <c:pt idx="5">
                  <c:v>1996</c:v>
                </c:pt>
                <c:pt idx="6">
                  <c:v>1997</c:v>
                </c:pt>
                <c:pt idx="7" formatCode="General">
                  <c:v>1998</c:v>
                </c:pt>
                <c:pt idx="8" formatCode="General">
                  <c:v>1999</c:v>
                </c:pt>
                <c:pt idx="9" formatCode="General">
                  <c:v>2000</c:v>
                </c:pt>
                <c:pt idx="10" formatCode="General">
                  <c:v>2001</c:v>
                </c:pt>
                <c:pt idx="11" formatCode="General">
                  <c:v>2002</c:v>
                </c:pt>
                <c:pt idx="12" formatCode="General">
                  <c:v>2003</c:v>
                </c:pt>
                <c:pt idx="13" formatCode="General">
                  <c:v>2004</c:v>
                </c:pt>
                <c:pt idx="14" formatCode="General">
                  <c:v>2005</c:v>
                </c:pt>
                <c:pt idx="15" formatCode="General">
                  <c:v>2006</c:v>
                </c:pt>
                <c:pt idx="16" formatCode="General">
                  <c:v>2007</c:v>
                </c:pt>
              </c:numCache>
            </c:numRef>
          </c:cat>
          <c:val>
            <c:numRef>
              <c:f>Sheet1!$D$5:$D$21</c:f>
              <c:numCache>
                <c:formatCode>General</c:formatCode>
                <c:ptCount val="17"/>
                <c:pt idx="0">
                  <c:v>2592</c:v>
                </c:pt>
                <c:pt idx="1">
                  <c:v>2760</c:v>
                </c:pt>
                <c:pt idx="2">
                  <c:v>2573</c:v>
                </c:pt>
                <c:pt idx="3">
                  <c:v>2581</c:v>
                </c:pt>
                <c:pt idx="4">
                  <c:v>3756</c:v>
                </c:pt>
                <c:pt idx="5">
                  <c:v>2438</c:v>
                </c:pt>
                <c:pt idx="6">
                  <c:v>2927</c:v>
                </c:pt>
                <c:pt idx="7">
                  <c:v>3604</c:v>
                </c:pt>
                <c:pt idx="8">
                  <c:v>3370</c:v>
                </c:pt>
                <c:pt idx="9">
                  <c:v>3678</c:v>
                </c:pt>
                <c:pt idx="10">
                  <c:v>3156</c:v>
                </c:pt>
                <c:pt idx="11">
                  <c:v>3391</c:v>
                </c:pt>
                <c:pt idx="12">
                  <c:v>3802</c:v>
                </c:pt>
                <c:pt idx="13">
                  <c:v>2983</c:v>
                </c:pt>
                <c:pt idx="14">
                  <c:v>3845</c:v>
                </c:pt>
                <c:pt idx="15">
                  <c:v>3749</c:v>
                </c:pt>
                <c:pt idx="16">
                  <c:v>3573</c:v>
                </c:pt>
              </c:numCache>
            </c:numRef>
          </c:val>
        </c:ser>
        <c:marker val="1"/>
        <c:axId val="90813184"/>
        <c:axId val="90814720"/>
      </c:lineChart>
      <c:catAx>
        <c:axId val="90813184"/>
        <c:scaling>
          <c:orientation val="minMax"/>
        </c:scaling>
        <c:axPos val="b"/>
        <c:numFmt formatCode="0" sourceLinked="1"/>
        <c:tickLblPos val="nextTo"/>
        <c:txPr>
          <a:bodyPr rot="2520000"/>
          <a:lstStyle/>
          <a:p>
            <a:pPr>
              <a:defRPr/>
            </a:pPr>
            <a:endParaRPr lang="fi-FI"/>
          </a:p>
        </c:txPr>
        <c:crossAx val="90814720"/>
        <c:crosses val="autoZero"/>
        <c:auto val="1"/>
        <c:lblAlgn val="ctr"/>
        <c:lblOffset val="100"/>
      </c:catAx>
      <c:valAx>
        <c:axId val="90814720"/>
        <c:scaling>
          <c:orientation val="minMax"/>
        </c:scaling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 sz="1600" baseline="0"/>
                  <a:t>kg/ha</a:t>
                </a:r>
              </a:p>
            </c:rich>
          </c:tx>
        </c:title>
        <c:numFmt formatCode="General" sourceLinked="1"/>
        <c:tickLblPos val="nextTo"/>
        <c:crossAx val="90813184"/>
        <c:crosses val="autoZero"/>
        <c:crossBetween val="between"/>
      </c:valAx>
    </c:plotArea>
    <c:plotVisOnly val="1"/>
  </c:chart>
  <c:spPr>
    <a:solidFill>
      <a:srgbClr val="00CC66">
        <a:lumMod val="20000"/>
        <a:lumOff val="80000"/>
        <a:alpha val="73000"/>
      </a:srgbClr>
    </a:solidFill>
  </c:spPr>
  <c:externalData r:id="rId2"/>
  <c:userShapes r:id="rId3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fi-FI"/>
  <c:style val="26"/>
  <c:chart>
    <c:view3D>
      <c:rotX val="30"/>
      <c:perspective val="30"/>
    </c:view3D>
    <c:plotArea>
      <c:layout/>
      <c:pie3DChart>
        <c:varyColors val="1"/>
        <c:ser>
          <c:idx val="0"/>
          <c:order val="0"/>
          <c:cat>
            <c:strRef>
              <c:f>Sheet2!$P$8:$P$12</c:f>
              <c:strCache>
                <c:ptCount val="5"/>
                <c:pt idx="0">
                  <c:v>runko 71%</c:v>
                </c:pt>
                <c:pt idx="1">
                  <c:v>elävät oksat 14%</c:v>
                </c:pt>
                <c:pt idx="2">
                  <c:v>neulaset  9%</c:v>
                </c:pt>
                <c:pt idx="3">
                  <c:v>kuori 4 %</c:v>
                </c:pt>
                <c:pt idx="4">
                  <c:v>kuolleet oksat 2%</c:v>
                </c:pt>
              </c:strCache>
            </c:strRef>
          </c:cat>
          <c:val>
            <c:numRef>
              <c:f>Sheet2!$Q$8:$Q$12</c:f>
              <c:numCache>
                <c:formatCode>General</c:formatCode>
                <c:ptCount val="5"/>
                <c:pt idx="0">
                  <c:v>83530</c:v>
                </c:pt>
                <c:pt idx="1">
                  <c:v>16407</c:v>
                </c:pt>
                <c:pt idx="2">
                  <c:v>10585</c:v>
                </c:pt>
                <c:pt idx="3">
                  <c:v>4185</c:v>
                </c:pt>
                <c:pt idx="4">
                  <c:v>2282</c:v>
                </c:pt>
              </c:numCache>
            </c:numRef>
          </c:val>
        </c:ser>
      </c:pie3DChart>
    </c:plotArea>
    <c:legend>
      <c:legendPos val="r"/>
      <c:txPr>
        <a:bodyPr/>
        <a:lstStyle/>
        <a:p>
          <a:pPr rtl="0">
            <a:defRPr sz="1600" baseline="0"/>
          </a:pPr>
          <a:endParaRPr lang="fi-FI"/>
        </a:p>
      </c:txPr>
    </c:legend>
    <c:plotVisOnly val="1"/>
  </c:chart>
  <c:externalData r:id="rId1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fi-FI"/>
  <c:style val="34"/>
  <c:chart>
    <c:plotArea>
      <c:layout>
        <c:manualLayout>
          <c:layoutTarget val="inner"/>
          <c:xMode val="edge"/>
          <c:yMode val="edge"/>
          <c:x val="0.15123840769903801"/>
          <c:y val="9.7696850393701032E-2"/>
          <c:w val="0.60893657042869664"/>
          <c:h val="0.67322980460775883"/>
        </c:manualLayout>
      </c:layout>
      <c:barChart>
        <c:barDir val="col"/>
        <c:grouping val="clustered"/>
        <c:ser>
          <c:idx val="0"/>
          <c:order val="0"/>
          <c:tx>
            <c:strRef>
              <c:f>'fig 3'!$C$5</c:f>
              <c:strCache>
                <c:ptCount val="1"/>
                <c:pt idx="0">
                  <c:v>biomassa </c:v>
                </c:pt>
              </c:strCache>
            </c:strRef>
          </c:tx>
          <c:cat>
            <c:strRef>
              <c:f>'fig 3'!$C$10</c:f>
              <c:strCache>
                <c:ptCount val="1"/>
                <c:pt idx="0">
                  <c:v>karikeneulaset/vihreät neulaset</c:v>
                </c:pt>
              </c:strCache>
            </c:strRef>
          </c:cat>
          <c:val>
            <c:numRef>
              <c:f>'fig 3'!$C$7</c:f>
              <c:numCache>
                <c:formatCode>General</c:formatCode>
                <c:ptCount val="1"/>
                <c:pt idx="0">
                  <c:v>12.2</c:v>
                </c:pt>
              </c:numCache>
            </c:numRef>
          </c:val>
        </c:ser>
        <c:ser>
          <c:idx val="1"/>
          <c:order val="1"/>
          <c:tx>
            <c:strRef>
              <c:f>'fig 3'!$D$5</c:f>
              <c:strCache>
                <c:ptCount val="1"/>
                <c:pt idx="0">
                  <c:v>N</c:v>
                </c:pt>
              </c:strCache>
            </c:strRef>
          </c:tx>
          <c:cat>
            <c:strRef>
              <c:f>'fig 3'!$C$10</c:f>
              <c:strCache>
                <c:ptCount val="1"/>
                <c:pt idx="0">
                  <c:v>karikeneulaset/vihreät neulaset</c:v>
                </c:pt>
              </c:strCache>
            </c:strRef>
          </c:cat>
          <c:val>
            <c:numRef>
              <c:f>'fig 3'!$D$7</c:f>
              <c:numCache>
                <c:formatCode>General</c:formatCode>
                <c:ptCount val="1"/>
                <c:pt idx="0">
                  <c:v>7.6</c:v>
                </c:pt>
              </c:numCache>
            </c:numRef>
          </c:val>
        </c:ser>
        <c:ser>
          <c:idx val="2"/>
          <c:order val="2"/>
          <c:tx>
            <c:strRef>
              <c:f>'fig 3'!$E$5</c:f>
              <c:strCache>
                <c:ptCount val="1"/>
                <c:pt idx="0">
                  <c:v>Ca</c:v>
                </c:pt>
              </c:strCache>
            </c:strRef>
          </c:tx>
          <c:cat>
            <c:strRef>
              <c:f>'fig 3'!$C$10</c:f>
              <c:strCache>
                <c:ptCount val="1"/>
                <c:pt idx="0">
                  <c:v>karikeneulaset/vihreät neulaset</c:v>
                </c:pt>
              </c:strCache>
            </c:strRef>
          </c:cat>
          <c:val>
            <c:numRef>
              <c:f>'fig 3'!$E$7</c:f>
              <c:numCache>
                <c:formatCode>General</c:formatCode>
                <c:ptCount val="1"/>
                <c:pt idx="0">
                  <c:v>28.3</c:v>
                </c:pt>
              </c:numCache>
            </c:numRef>
          </c:val>
        </c:ser>
        <c:ser>
          <c:idx val="3"/>
          <c:order val="3"/>
          <c:tx>
            <c:strRef>
              <c:f>'fig 3'!$F$5</c:f>
              <c:strCache>
                <c:ptCount val="1"/>
                <c:pt idx="0">
                  <c:v>K</c:v>
                </c:pt>
              </c:strCache>
            </c:strRef>
          </c:tx>
          <c:cat>
            <c:strRef>
              <c:f>'fig 3'!$C$10</c:f>
              <c:strCache>
                <c:ptCount val="1"/>
                <c:pt idx="0">
                  <c:v>karikeneulaset/vihreät neulaset</c:v>
                </c:pt>
              </c:strCache>
            </c:strRef>
          </c:cat>
          <c:val>
            <c:numRef>
              <c:f>'fig 3'!$F$7</c:f>
              <c:numCache>
                <c:formatCode>General</c:formatCode>
                <c:ptCount val="1"/>
                <c:pt idx="0">
                  <c:v>4.4000000000000004</c:v>
                </c:pt>
              </c:numCache>
            </c:numRef>
          </c:val>
        </c:ser>
        <c:ser>
          <c:idx val="4"/>
          <c:order val="4"/>
          <c:tx>
            <c:strRef>
              <c:f>'fig 3'!$G$5</c:f>
              <c:strCache>
                <c:ptCount val="1"/>
                <c:pt idx="0">
                  <c:v>Mg</c:v>
                </c:pt>
              </c:strCache>
            </c:strRef>
          </c:tx>
          <c:cat>
            <c:strRef>
              <c:f>'fig 3'!$C$10</c:f>
              <c:strCache>
                <c:ptCount val="1"/>
                <c:pt idx="0">
                  <c:v>karikeneulaset/vihreät neulaset</c:v>
                </c:pt>
              </c:strCache>
            </c:strRef>
          </c:cat>
          <c:val>
            <c:numRef>
              <c:f>'fig 3'!$G$7</c:f>
              <c:numCache>
                <c:formatCode>General</c:formatCode>
                <c:ptCount val="1"/>
                <c:pt idx="0">
                  <c:v>10.9</c:v>
                </c:pt>
              </c:numCache>
            </c:numRef>
          </c:val>
        </c:ser>
        <c:ser>
          <c:idx val="6"/>
          <c:order val="5"/>
          <c:tx>
            <c:strRef>
              <c:f>'fig 3'!$I$5</c:f>
              <c:strCache>
                <c:ptCount val="1"/>
                <c:pt idx="0">
                  <c:v>C</c:v>
                </c:pt>
              </c:strCache>
            </c:strRef>
          </c:tx>
          <c:cat>
            <c:strRef>
              <c:f>'fig 3'!$C$10</c:f>
              <c:strCache>
                <c:ptCount val="1"/>
                <c:pt idx="0">
                  <c:v>karikeneulaset/vihreät neulaset</c:v>
                </c:pt>
              </c:strCache>
            </c:strRef>
          </c:cat>
          <c:val>
            <c:numRef>
              <c:f>'fig 3'!$I$7</c:f>
              <c:numCache>
                <c:formatCode>General</c:formatCode>
                <c:ptCount val="1"/>
                <c:pt idx="0">
                  <c:v>6.0462919225318918</c:v>
                </c:pt>
              </c:numCache>
            </c:numRef>
          </c:val>
        </c:ser>
        <c:axId val="84627840"/>
        <c:axId val="84629376"/>
      </c:barChart>
      <c:catAx>
        <c:axId val="84627840"/>
        <c:scaling>
          <c:orientation val="minMax"/>
        </c:scaling>
        <c:axPos val="b"/>
        <c:numFmt formatCode="General" sourceLinked="1"/>
        <c:tickLblPos val="nextTo"/>
        <c:txPr>
          <a:bodyPr rot="0" vert="horz"/>
          <a:lstStyle/>
          <a:p>
            <a:pPr>
              <a:defRPr sz="1400" baseline="0"/>
            </a:pPr>
            <a:endParaRPr lang="fi-FI"/>
          </a:p>
        </c:txPr>
        <c:crossAx val="84629376"/>
        <c:crosses val="autoZero"/>
        <c:auto val="1"/>
        <c:lblAlgn val="ctr"/>
        <c:lblOffset val="100"/>
      </c:catAx>
      <c:valAx>
        <c:axId val="84629376"/>
        <c:scaling>
          <c:orientation val="minMax"/>
        </c:scaling>
        <c:axPos val="l"/>
        <c:majorGridlines/>
        <c:title>
          <c:tx>
            <c:rich>
              <a:bodyPr rot="-5400000" vert="horz"/>
              <a:lstStyle/>
              <a:p>
                <a:pPr>
                  <a:defRPr sz="1600" baseline="0"/>
                </a:pPr>
                <a:r>
                  <a:rPr lang="fi-FI" sz="1600" baseline="0"/>
                  <a:t>%</a:t>
                </a:r>
              </a:p>
            </c:rich>
          </c:tx>
        </c:title>
        <c:numFmt formatCode="General" sourceLinked="1"/>
        <c:tickLblPos val="nextTo"/>
        <c:crossAx val="84627840"/>
        <c:crosses val="autoZero"/>
        <c:crossBetween val="between"/>
      </c:valAx>
      <c:spPr>
        <a:blipFill dpi="0" rotWithShape="1">
          <a:blip xmlns:r="http://schemas.openxmlformats.org/officeDocument/2006/relationships" r:embed="rId1">
            <a:alphaModFix amt="33000"/>
          </a:blip>
          <a:srcRect/>
          <a:tile tx="0" ty="0" sx="100000" sy="100000" flip="none" algn="tl"/>
        </a:blipFill>
      </c:spPr>
    </c:plotArea>
    <c:legend>
      <c:legendPos val="r"/>
      <c:txPr>
        <a:bodyPr/>
        <a:lstStyle/>
        <a:p>
          <a:pPr>
            <a:defRPr sz="1600" baseline="0"/>
          </a:pPr>
          <a:endParaRPr lang="fi-FI"/>
        </a:p>
      </c:txPr>
    </c:legend>
    <c:plotVisOnly val="1"/>
    <c:dispBlanksAs val="gap"/>
  </c:chart>
  <c:externalData r:id="rId2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fi-FI"/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 sz="1800" b="1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r>
              <a:rPr lang="en-US"/>
              <a:t>Metsikkösadanta ANC</a:t>
            </a:r>
          </a:p>
        </c:rich>
      </c:tx>
    </c:title>
    <c:plotArea>
      <c:layout/>
      <c:lineChart>
        <c:grouping val="standard"/>
        <c:ser>
          <c:idx val="0"/>
          <c:order val="0"/>
          <c:tx>
            <c:strRef>
              <c:f>'valkea-kotinen'!$AI$1</c:f>
              <c:strCache>
                <c:ptCount val="1"/>
                <c:pt idx="0">
                  <c:v>ANC</c:v>
                </c:pt>
              </c:strCache>
            </c:strRef>
          </c:tx>
          <c:spPr>
            <a:ln w="12700"/>
          </c:spPr>
          <c:marker>
            <c:symbol val="none"/>
          </c:marker>
          <c:trendline>
            <c:trendlineType val="linear"/>
          </c:trendline>
          <c:cat>
            <c:numRef>
              <c:f>'valkea-kotinen'!$B$2:$B$224</c:f>
              <c:numCache>
                <c:formatCode>General</c:formatCode>
                <c:ptCount val="223"/>
                <c:pt idx="0">
                  <c:v>1989</c:v>
                </c:pt>
                <c:pt idx="1">
                  <c:v>1989</c:v>
                </c:pt>
                <c:pt idx="2">
                  <c:v>1989</c:v>
                </c:pt>
                <c:pt idx="3">
                  <c:v>1989</c:v>
                </c:pt>
                <c:pt idx="4">
                  <c:v>1989</c:v>
                </c:pt>
                <c:pt idx="5">
                  <c:v>1989</c:v>
                </c:pt>
                <c:pt idx="6">
                  <c:v>1989</c:v>
                </c:pt>
                <c:pt idx="7">
                  <c:v>1989</c:v>
                </c:pt>
                <c:pt idx="8">
                  <c:v>1989</c:v>
                </c:pt>
                <c:pt idx="9">
                  <c:v>1989</c:v>
                </c:pt>
                <c:pt idx="10">
                  <c:v>1989</c:v>
                </c:pt>
                <c:pt idx="11">
                  <c:v>1989</c:v>
                </c:pt>
                <c:pt idx="12">
                  <c:v>1990</c:v>
                </c:pt>
                <c:pt idx="13">
                  <c:v>1990</c:v>
                </c:pt>
                <c:pt idx="14">
                  <c:v>1990</c:v>
                </c:pt>
                <c:pt idx="15">
                  <c:v>1990</c:v>
                </c:pt>
                <c:pt idx="16">
                  <c:v>1990</c:v>
                </c:pt>
                <c:pt idx="17">
                  <c:v>1990</c:v>
                </c:pt>
                <c:pt idx="18">
                  <c:v>1990</c:v>
                </c:pt>
                <c:pt idx="19">
                  <c:v>1990</c:v>
                </c:pt>
                <c:pt idx="20">
                  <c:v>1990</c:v>
                </c:pt>
                <c:pt idx="21">
                  <c:v>1990</c:v>
                </c:pt>
                <c:pt idx="22">
                  <c:v>1990</c:v>
                </c:pt>
                <c:pt idx="23">
                  <c:v>1990</c:v>
                </c:pt>
                <c:pt idx="24">
                  <c:v>1991</c:v>
                </c:pt>
                <c:pt idx="25">
                  <c:v>1991</c:v>
                </c:pt>
                <c:pt idx="26">
                  <c:v>1991</c:v>
                </c:pt>
                <c:pt idx="27">
                  <c:v>1991</c:v>
                </c:pt>
                <c:pt idx="28">
                  <c:v>1991</c:v>
                </c:pt>
                <c:pt idx="29">
                  <c:v>1991</c:v>
                </c:pt>
                <c:pt idx="30">
                  <c:v>1991</c:v>
                </c:pt>
                <c:pt idx="31">
                  <c:v>1991</c:v>
                </c:pt>
                <c:pt idx="32">
                  <c:v>1991</c:v>
                </c:pt>
                <c:pt idx="33">
                  <c:v>1991</c:v>
                </c:pt>
                <c:pt idx="34">
                  <c:v>1991</c:v>
                </c:pt>
                <c:pt idx="35">
                  <c:v>1991</c:v>
                </c:pt>
                <c:pt idx="36">
                  <c:v>1992</c:v>
                </c:pt>
                <c:pt idx="37">
                  <c:v>1992</c:v>
                </c:pt>
                <c:pt idx="38">
                  <c:v>1992</c:v>
                </c:pt>
                <c:pt idx="39">
                  <c:v>1992</c:v>
                </c:pt>
                <c:pt idx="40">
                  <c:v>1992</c:v>
                </c:pt>
                <c:pt idx="41">
                  <c:v>1992</c:v>
                </c:pt>
                <c:pt idx="42">
                  <c:v>1992</c:v>
                </c:pt>
                <c:pt idx="43">
                  <c:v>1992</c:v>
                </c:pt>
                <c:pt idx="44">
                  <c:v>1992</c:v>
                </c:pt>
                <c:pt idx="45">
                  <c:v>1992</c:v>
                </c:pt>
                <c:pt idx="46">
                  <c:v>1992</c:v>
                </c:pt>
                <c:pt idx="47">
                  <c:v>1992</c:v>
                </c:pt>
                <c:pt idx="48">
                  <c:v>1993</c:v>
                </c:pt>
                <c:pt idx="49">
                  <c:v>1993</c:v>
                </c:pt>
                <c:pt idx="50">
                  <c:v>1993</c:v>
                </c:pt>
                <c:pt idx="51">
                  <c:v>1993</c:v>
                </c:pt>
                <c:pt idx="52">
                  <c:v>1993</c:v>
                </c:pt>
                <c:pt idx="53">
                  <c:v>1993</c:v>
                </c:pt>
                <c:pt idx="54">
                  <c:v>1993</c:v>
                </c:pt>
                <c:pt idx="55">
                  <c:v>1993</c:v>
                </c:pt>
                <c:pt idx="56">
                  <c:v>1993</c:v>
                </c:pt>
                <c:pt idx="57">
                  <c:v>1993</c:v>
                </c:pt>
                <c:pt idx="58">
                  <c:v>1993</c:v>
                </c:pt>
                <c:pt idx="59">
                  <c:v>1993</c:v>
                </c:pt>
                <c:pt idx="60">
                  <c:v>1994</c:v>
                </c:pt>
                <c:pt idx="61">
                  <c:v>1994</c:v>
                </c:pt>
                <c:pt idx="62">
                  <c:v>1994</c:v>
                </c:pt>
                <c:pt idx="63">
                  <c:v>1994</c:v>
                </c:pt>
                <c:pt idx="64">
                  <c:v>1994</c:v>
                </c:pt>
                <c:pt idx="65">
                  <c:v>1994</c:v>
                </c:pt>
                <c:pt idx="66">
                  <c:v>1994</c:v>
                </c:pt>
                <c:pt idx="67">
                  <c:v>1994</c:v>
                </c:pt>
                <c:pt idx="68">
                  <c:v>1994</c:v>
                </c:pt>
                <c:pt idx="69">
                  <c:v>1994</c:v>
                </c:pt>
                <c:pt idx="70">
                  <c:v>1994</c:v>
                </c:pt>
                <c:pt idx="71">
                  <c:v>1994</c:v>
                </c:pt>
                <c:pt idx="72">
                  <c:v>1995</c:v>
                </c:pt>
                <c:pt idx="73">
                  <c:v>1995</c:v>
                </c:pt>
                <c:pt idx="74">
                  <c:v>1995</c:v>
                </c:pt>
                <c:pt idx="75">
                  <c:v>1995</c:v>
                </c:pt>
                <c:pt idx="76">
                  <c:v>1995</c:v>
                </c:pt>
                <c:pt idx="77">
                  <c:v>1995</c:v>
                </c:pt>
                <c:pt idx="78">
                  <c:v>1995</c:v>
                </c:pt>
                <c:pt idx="79">
                  <c:v>1995</c:v>
                </c:pt>
                <c:pt idx="80">
                  <c:v>1995</c:v>
                </c:pt>
                <c:pt idx="81">
                  <c:v>1995</c:v>
                </c:pt>
                <c:pt idx="82">
                  <c:v>1995</c:v>
                </c:pt>
                <c:pt idx="83">
                  <c:v>1995</c:v>
                </c:pt>
                <c:pt idx="84">
                  <c:v>1996</c:v>
                </c:pt>
                <c:pt idx="85">
                  <c:v>1996</c:v>
                </c:pt>
                <c:pt idx="86">
                  <c:v>1996</c:v>
                </c:pt>
                <c:pt idx="87">
                  <c:v>1996</c:v>
                </c:pt>
                <c:pt idx="88">
                  <c:v>1996</c:v>
                </c:pt>
                <c:pt idx="89">
                  <c:v>1996</c:v>
                </c:pt>
                <c:pt idx="90">
                  <c:v>1996</c:v>
                </c:pt>
                <c:pt idx="91">
                  <c:v>1996</c:v>
                </c:pt>
                <c:pt idx="92">
                  <c:v>1996</c:v>
                </c:pt>
                <c:pt idx="93">
                  <c:v>1996</c:v>
                </c:pt>
                <c:pt idx="94">
                  <c:v>1996</c:v>
                </c:pt>
                <c:pt idx="95">
                  <c:v>1996</c:v>
                </c:pt>
                <c:pt idx="96">
                  <c:v>1997</c:v>
                </c:pt>
                <c:pt idx="97">
                  <c:v>1997</c:v>
                </c:pt>
                <c:pt idx="98">
                  <c:v>1997</c:v>
                </c:pt>
                <c:pt idx="99">
                  <c:v>1997</c:v>
                </c:pt>
                <c:pt idx="100">
                  <c:v>1997</c:v>
                </c:pt>
                <c:pt idx="101">
                  <c:v>1997</c:v>
                </c:pt>
                <c:pt idx="102">
                  <c:v>1997</c:v>
                </c:pt>
                <c:pt idx="103">
                  <c:v>1997</c:v>
                </c:pt>
                <c:pt idx="104">
                  <c:v>1997</c:v>
                </c:pt>
                <c:pt idx="105">
                  <c:v>1997</c:v>
                </c:pt>
                <c:pt idx="106">
                  <c:v>1997</c:v>
                </c:pt>
                <c:pt idx="107">
                  <c:v>1997</c:v>
                </c:pt>
                <c:pt idx="108">
                  <c:v>1998</c:v>
                </c:pt>
                <c:pt idx="109">
                  <c:v>1998</c:v>
                </c:pt>
                <c:pt idx="110">
                  <c:v>1998</c:v>
                </c:pt>
                <c:pt idx="111">
                  <c:v>1998</c:v>
                </c:pt>
                <c:pt idx="112">
                  <c:v>1998</c:v>
                </c:pt>
                <c:pt idx="113">
                  <c:v>1998</c:v>
                </c:pt>
                <c:pt idx="114">
                  <c:v>1998</c:v>
                </c:pt>
                <c:pt idx="115">
                  <c:v>1998</c:v>
                </c:pt>
                <c:pt idx="116">
                  <c:v>1998</c:v>
                </c:pt>
                <c:pt idx="117">
                  <c:v>1998</c:v>
                </c:pt>
                <c:pt idx="118">
                  <c:v>1998</c:v>
                </c:pt>
                <c:pt idx="119">
                  <c:v>1998</c:v>
                </c:pt>
                <c:pt idx="120">
                  <c:v>1999</c:v>
                </c:pt>
                <c:pt idx="121">
                  <c:v>1999</c:v>
                </c:pt>
                <c:pt idx="122">
                  <c:v>1999</c:v>
                </c:pt>
                <c:pt idx="123">
                  <c:v>1999</c:v>
                </c:pt>
                <c:pt idx="124">
                  <c:v>1999</c:v>
                </c:pt>
                <c:pt idx="125">
                  <c:v>1999</c:v>
                </c:pt>
                <c:pt idx="126">
                  <c:v>1999</c:v>
                </c:pt>
                <c:pt idx="127">
                  <c:v>1999</c:v>
                </c:pt>
                <c:pt idx="128">
                  <c:v>1999</c:v>
                </c:pt>
                <c:pt idx="129">
                  <c:v>1999</c:v>
                </c:pt>
                <c:pt idx="130">
                  <c:v>1999</c:v>
                </c:pt>
                <c:pt idx="131">
                  <c:v>1999</c:v>
                </c:pt>
                <c:pt idx="132">
                  <c:v>2000</c:v>
                </c:pt>
                <c:pt idx="133">
                  <c:v>2000</c:v>
                </c:pt>
                <c:pt idx="134">
                  <c:v>2000</c:v>
                </c:pt>
                <c:pt idx="135">
                  <c:v>2000</c:v>
                </c:pt>
                <c:pt idx="136">
                  <c:v>2000</c:v>
                </c:pt>
                <c:pt idx="137">
                  <c:v>2000</c:v>
                </c:pt>
                <c:pt idx="138">
                  <c:v>2000</c:v>
                </c:pt>
                <c:pt idx="139">
                  <c:v>2000</c:v>
                </c:pt>
                <c:pt idx="140">
                  <c:v>2000</c:v>
                </c:pt>
                <c:pt idx="141">
                  <c:v>2000</c:v>
                </c:pt>
                <c:pt idx="142">
                  <c:v>2000</c:v>
                </c:pt>
                <c:pt idx="143">
                  <c:v>2000</c:v>
                </c:pt>
                <c:pt idx="144">
                  <c:v>2000</c:v>
                </c:pt>
                <c:pt idx="145">
                  <c:v>2001</c:v>
                </c:pt>
                <c:pt idx="146">
                  <c:v>2001</c:v>
                </c:pt>
                <c:pt idx="147">
                  <c:v>2001</c:v>
                </c:pt>
                <c:pt idx="148">
                  <c:v>2001</c:v>
                </c:pt>
                <c:pt idx="149">
                  <c:v>2001</c:v>
                </c:pt>
                <c:pt idx="150">
                  <c:v>2001</c:v>
                </c:pt>
                <c:pt idx="151">
                  <c:v>2001</c:v>
                </c:pt>
                <c:pt idx="152">
                  <c:v>2001</c:v>
                </c:pt>
                <c:pt idx="153">
                  <c:v>2001</c:v>
                </c:pt>
                <c:pt idx="154">
                  <c:v>2001</c:v>
                </c:pt>
                <c:pt idx="155">
                  <c:v>2001</c:v>
                </c:pt>
                <c:pt idx="156">
                  <c:v>2001</c:v>
                </c:pt>
                <c:pt idx="157">
                  <c:v>2001</c:v>
                </c:pt>
                <c:pt idx="158">
                  <c:v>2002</c:v>
                </c:pt>
                <c:pt idx="159">
                  <c:v>2002</c:v>
                </c:pt>
                <c:pt idx="160">
                  <c:v>2002</c:v>
                </c:pt>
                <c:pt idx="161">
                  <c:v>2002</c:v>
                </c:pt>
                <c:pt idx="162">
                  <c:v>2002</c:v>
                </c:pt>
                <c:pt idx="163">
                  <c:v>2002</c:v>
                </c:pt>
                <c:pt idx="164">
                  <c:v>2002</c:v>
                </c:pt>
                <c:pt idx="165">
                  <c:v>2002</c:v>
                </c:pt>
                <c:pt idx="166">
                  <c:v>2002</c:v>
                </c:pt>
                <c:pt idx="167">
                  <c:v>2002</c:v>
                </c:pt>
                <c:pt idx="168">
                  <c:v>2002</c:v>
                </c:pt>
                <c:pt idx="169">
                  <c:v>2002</c:v>
                </c:pt>
                <c:pt idx="170">
                  <c:v>2002</c:v>
                </c:pt>
                <c:pt idx="171">
                  <c:v>2003</c:v>
                </c:pt>
                <c:pt idx="172">
                  <c:v>2003</c:v>
                </c:pt>
                <c:pt idx="173">
                  <c:v>2003</c:v>
                </c:pt>
                <c:pt idx="174">
                  <c:v>2003</c:v>
                </c:pt>
                <c:pt idx="175">
                  <c:v>2003</c:v>
                </c:pt>
                <c:pt idx="176">
                  <c:v>2003</c:v>
                </c:pt>
                <c:pt idx="177">
                  <c:v>2003</c:v>
                </c:pt>
                <c:pt idx="178">
                  <c:v>2003</c:v>
                </c:pt>
                <c:pt idx="179">
                  <c:v>2003</c:v>
                </c:pt>
                <c:pt idx="180">
                  <c:v>2003</c:v>
                </c:pt>
                <c:pt idx="181">
                  <c:v>2003</c:v>
                </c:pt>
                <c:pt idx="182">
                  <c:v>2003</c:v>
                </c:pt>
                <c:pt idx="183">
                  <c:v>2003</c:v>
                </c:pt>
                <c:pt idx="184">
                  <c:v>2004</c:v>
                </c:pt>
                <c:pt idx="185">
                  <c:v>2004</c:v>
                </c:pt>
                <c:pt idx="186">
                  <c:v>2004</c:v>
                </c:pt>
                <c:pt idx="187">
                  <c:v>2004</c:v>
                </c:pt>
                <c:pt idx="188">
                  <c:v>2004</c:v>
                </c:pt>
                <c:pt idx="189">
                  <c:v>2004</c:v>
                </c:pt>
                <c:pt idx="190">
                  <c:v>2004</c:v>
                </c:pt>
                <c:pt idx="191">
                  <c:v>2004</c:v>
                </c:pt>
                <c:pt idx="192">
                  <c:v>2004</c:v>
                </c:pt>
                <c:pt idx="193">
                  <c:v>2004</c:v>
                </c:pt>
                <c:pt idx="194">
                  <c:v>2004</c:v>
                </c:pt>
                <c:pt idx="195">
                  <c:v>2004</c:v>
                </c:pt>
                <c:pt idx="196">
                  <c:v>2004</c:v>
                </c:pt>
                <c:pt idx="197">
                  <c:v>2005</c:v>
                </c:pt>
                <c:pt idx="198">
                  <c:v>2005</c:v>
                </c:pt>
                <c:pt idx="199">
                  <c:v>2005</c:v>
                </c:pt>
                <c:pt idx="200">
                  <c:v>2005</c:v>
                </c:pt>
                <c:pt idx="201">
                  <c:v>2005</c:v>
                </c:pt>
                <c:pt idx="202">
                  <c:v>2005</c:v>
                </c:pt>
                <c:pt idx="203">
                  <c:v>2005</c:v>
                </c:pt>
                <c:pt idx="204">
                  <c:v>2005</c:v>
                </c:pt>
                <c:pt idx="205">
                  <c:v>2005</c:v>
                </c:pt>
                <c:pt idx="206">
                  <c:v>2005</c:v>
                </c:pt>
                <c:pt idx="207">
                  <c:v>2005</c:v>
                </c:pt>
                <c:pt idx="208">
                  <c:v>2005</c:v>
                </c:pt>
                <c:pt idx="209">
                  <c:v>2005</c:v>
                </c:pt>
                <c:pt idx="210">
                  <c:v>2006</c:v>
                </c:pt>
                <c:pt idx="211">
                  <c:v>2006</c:v>
                </c:pt>
                <c:pt idx="212">
                  <c:v>2006</c:v>
                </c:pt>
                <c:pt idx="213">
                  <c:v>2006</c:v>
                </c:pt>
                <c:pt idx="214">
                  <c:v>2006</c:v>
                </c:pt>
                <c:pt idx="215">
                  <c:v>2006</c:v>
                </c:pt>
                <c:pt idx="216">
                  <c:v>2006</c:v>
                </c:pt>
                <c:pt idx="217">
                  <c:v>2006</c:v>
                </c:pt>
                <c:pt idx="218">
                  <c:v>2006</c:v>
                </c:pt>
                <c:pt idx="219">
                  <c:v>2006</c:v>
                </c:pt>
                <c:pt idx="220">
                  <c:v>2006</c:v>
                </c:pt>
                <c:pt idx="221">
                  <c:v>2006</c:v>
                </c:pt>
                <c:pt idx="222">
                  <c:v>2006</c:v>
                </c:pt>
              </c:numCache>
            </c:numRef>
          </c:cat>
          <c:val>
            <c:numRef>
              <c:f>'valkea-kotinen'!$AI$2:$AI$224</c:f>
              <c:numCache>
                <c:formatCode>General</c:formatCode>
                <c:ptCount val="223"/>
                <c:pt idx="4">
                  <c:v>-135.19469147999996</c:v>
                </c:pt>
                <c:pt idx="5">
                  <c:v>-68.654564264829617</c:v>
                </c:pt>
                <c:pt idx="6">
                  <c:v>-34.110733668233294</c:v>
                </c:pt>
                <c:pt idx="7">
                  <c:v>-53.804452222814305</c:v>
                </c:pt>
                <c:pt idx="8">
                  <c:v>-66.788187807469072</c:v>
                </c:pt>
                <c:pt idx="9">
                  <c:v>-29.205959919999984</c:v>
                </c:pt>
                <c:pt idx="15">
                  <c:v>-119.43351757798472</c:v>
                </c:pt>
                <c:pt idx="16">
                  <c:v>-28.814768868552896</c:v>
                </c:pt>
                <c:pt idx="17">
                  <c:v>-8.0117404541449577</c:v>
                </c:pt>
                <c:pt idx="18">
                  <c:v>-28.427266956894698</c:v>
                </c:pt>
                <c:pt idx="19">
                  <c:v>-10.443828505259003</c:v>
                </c:pt>
                <c:pt idx="20">
                  <c:v>10.271127364676445</c:v>
                </c:pt>
                <c:pt idx="21">
                  <c:v>5.5874399137898374</c:v>
                </c:pt>
                <c:pt idx="22">
                  <c:v>-53.585572261396756</c:v>
                </c:pt>
                <c:pt idx="28">
                  <c:v>-105.98864835465342</c:v>
                </c:pt>
                <c:pt idx="29">
                  <c:v>-23.245597515534566</c:v>
                </c:pt>
                <c:pt idx="30">
                  <c:v>-11.180845557012654</c:v>
                </c:pt>
                <c:pt idx="31">
                  <c:v>-20.621870204778944</c:v>
                </c:pt>
                <c:pt idx="32">
                  <c:v>-9.5480340498830287</c:v>
                </c:pt>
                <c:pt idx="33">
                  <c:v>8.3415110331369533</c:v>
                </c:pt>
                <c:pt idx="34">
                  <c:v>-30.532247160238057</c:v>
                </c:pt>
                <c:pt idx="40">
                  <c:v>-81.295194883701711</c:v>
                </c:pt>
                <c:pt idx="41">
                  <c:v>5.8127636643496334</c:v>
                </c:pt>
                <c:pt idx="42">
                  <c:v>-59.832740124412709</c:v>
                </c:pt>
                <c:pt idx="43">
                  <c:v>-22.231439330762665</c:v>
                </c:pt>
                <c:pt idx="44">
                  <c:v>-10.3550534210357</c:v>
                </c:pt>
                <c:pt idx="45">
                  <c:v>24.241528600000009</c:v>
                </c:pt>
                <c:pt idx="52">
                  <c:v>27.392313213962158</c:v>
                </c:pt>
                <c:pt idx="53">
                  <c:v>-4.2576506078112288</c:v>
                </c:pt>
                <c:pt idx="54">
                  <c:v>-0.30978050862107431</c:v>
                </c:pt>
                <c:pt idx="55">
                  <c:v>1.7563460723095978</c:v>
                </c:pt>
                <c:pt idx="56">
                  <c:v>-13.575385786597549</c:v>
                </c:pt>
                <c:pt idx="57">
                  <c:v>41.553750458922394</c:v>
                </c:pt>
                <c:pt idx="64">
                  <c:v>-10.387115202933046</c:v>
                </c:pt>
                <c:pt idx="65">
                  <c:v>25.321284371426771</c:v>
                </c:pt>
                <c:pt idx="67">
                  <c:v>3.1487918131423953</c:v>
                </c:pt>
                <c:pt idx="68">
                  <c:v>1.5304435433539401</c:v>
                </c:pt>
                <c:pt idx="69">
                  <c:v>-14.037485945452744</c:v>
                </c:pt>
                <c:pt idx="70">
                  <c:v>-9.6518900000000087</c:v>
                </c:pt>
                <c:pt idx="71">
                  <c:v>-106.720485</c:v>
                </c:pt>
                <c:pt idx="72">
                  <c:v>-27.795655000000039</c:v>
                </c:pt>
                <c:pt idx="73">
                  <c:v>-38.776066999999983</c:v>
                </c:pt>
                <c:pt idx="74">
                  <c:v>-71.640343999999985</c:v>
                </c:pt>
                <c:pt idx="75">
                  <c:v>31.363620606160897</c:v>
                </c:pt>
                <c:pt idx="76">
                  <c:v>-1.8677969999999919</c:v>
                </c:pt>
                <c:pt idx="77">
                  <c:v>48.552779000000008</c:v>
                </c:pt>
                <c:pt idx="78">
                  <c:v>-54.911662999999997</c:v>
                </c:pt>
                <c:pt idx="79">
                  <c:v>24.568712999999857</c:v>
                </c:pt>
                <c:pt idx="80">
                  <c:v>14.880395000000002</c:v>
                </c:pt>
                <c:pt idx="81">
                  <c:v>32.266974914216256</c:v>
                </c:pt>
                <c:pt idx="82">
                  <c:v>-24.698541135381429</c:v>
                </c:pt>
                <c:pt idx="83">
                  <c:v>-52.542320419635075</c:v>
                </c:pt>
                <c:pt idx="84">
                  <c:v>-138.24156351060938</c:v>
                </c:pt>
                <c:pt idx="85">
                  <c:v>-66.993340996669659</c:v>
                </c:pt>
                <c:pt idx="86">
                  <c:v>-52.772513016884709</c:v>
                </c:pt>
                <c:pt idx="87">
                  <c:v>-102.16182149785485</c:v>
                </c:pt>
                <c:pt idx="88">
                  <c:v>4.2405138293081945</c:v>
                </c:pt>
                <c:pt idx="89">
                  <c:v>22.267203883452186</c:v>
                </c:pt>
                <c:pt idx="90">
                  <c:v>8.1922143773632747</c:v>
                </c:pt>
                <c:pt idx="91">
                  <c:v>-8.3468784034644319</c:v>
                </c:pt>
                <c:pt idx="92">
                  <c:v>49.926429804491818</c:v>
                </c:pt>
                <c:pt idx="93">
                  <c:v>34.487052415686371</c:v>
                </c:pt>
                <c:pt idx="94">
                  <c:v>3.0035759999999954</c:v>
                </c:pt>
                <c:pt idx="95">
                  <c:v>-35.326539000000011</c:v>
                </c:pt>
                <c:pt idx="96">
                  <c:v>-50.922663</c:v>
                </c:pt>
                <c:pt idx="97">
                  <c:v>-101.24407000000002</c:v>
                </c:pt>
                <c:pt idx="98">
                  <c:v>-1.8783200000000875</c:v>
                </c:pt>
                <c:pt idx="99">
                  <c:v>-33.52614100000001</c:v>
                </c:pt>
                <c:pt idx="100">
                  <c:v>-37.326263695651974</c:v>
                </c:pt>
                <c:pt idx="101">
                  <c:v>70.599733999999984</c:v>
                </c:pt>
                <c:pt idx="102">
                  <c:v>42.503254000000005</c:v>
                </c:pt>
                <c:pt idx="103">
                  <c:v>22.586363999999989</c:v>
                </c:pt>
                <c:pt idx="104">
                  <c:v>16.742226999999875</c:v>
                </c:pt>
                <c:pt idx="105">
                  <c:v>102.14594099999998</c:v>
                </c:pt>
                <c:pt idx="106">
                  <c:v>29.551111999999932</c:v>
                </c:pt>
                <c:pt idx="107">
                  <c:v>-55.712269000000049</c:v>
                </c:pt>
                <c:pt idx="108">
                  <c:v>-44.764429679881054</c:v>
                </c:pt>
                <c:pt idx="109">
                  <c:v>-9.0230685987159802</c:v>
                </c:pt>
                <c:pt idx="110">
                  <c:v>-103.40937012629573</c:v>
                </c:pt>
                <c:pt idx="111">
                  <c:v>123.89000114999988</c:v>
                </c:pt>
                <c:pt idx="112">
                  <c:v>19.868977381625982</c:v>
                </c:pt>
                <c:pt idx="113">
                  <c:v>48.828387651647773</c:v>
                </c:pt>
                <c:pt idx="114">
                  <c:v>23.553941989089992</c:v>
                </c:pt>
                <c:pt idx="115">
                  <c:v>34.475108692529219</c:v>
                </c:pt>
                <c:pt idx="116">
                  <c:v>96.241759452874007</c:v>
                </c:pt>
                <c:pt idx="117">
                  <c:v>55.781596015790974</c:v>
                </c:pt>
                <c:pt idx="118">
                  <c:v>-37.311331868185</c:v>
                </c:pt>
                <c:pt idx="119">
                  <c:v>1.7558477511479931</c:v>
                </c:pt>
                <c:pt idx="120">
                  <c:v>-53.195475100000209</c:v>
                </c:pt>
                <c:pt idx="121">
                  <c:v>-31.608228000000004</c:v>
                </c:pt>
                <c:pt idx="122">
                  <c:v>-53.148926100000011</c:v>
                </c:pt>
                <c:pt idx="123">
                  <c:v>-10.079065300000002</c:v>
                </c:pt>
                <c:pt idx="124">
                  <c:v>67.600612099999978</c:v>
                </c:pt>
                <c:pt idx="125">
                  <c:v>143.15363349999998</c:v>
                </c:pt>
                <c:pt idx="126">
                  <c:v>63.460554500000001</c:v>
                </c:pt>
                <c:pt idx="127">
                  <c:v>40.905246099999999</c:v>
                </c:pt>
                <c:pt idx="128">
                  <c:v>51.867979800000001</c:v>
                </c:pt>
                <c:pt idx="129">
                  <c:v>40.079219699999982</c:v>
                </c:pt>
                <c:pt idx="130">
                  <c:v>53.015330700000113</c:v>
                </c:pt>
                <c:pt idx="131">
                  <c:v>-3.0727657999999827</c:v>
                </c:pt>
                <c:pt idx="132">
                  <c:v>-35.031707221644844</c:v>
                </c:pt>
                <c:pt idx="133">
                  <c:v>-76.132183009956478</c:v>
                </c:pt>
                <c:pt idx="134">
                  <c:v>-10.068386507327032</c:v>
                </c:pt>
                <c:pt idx="135">
                  <c:v>13.699310483639048</c:v>
                </c:pt>
                <c:pt idx="136">
                  <c:v>45.724985767946855</c:v>
                </c:pt>
                <c:pt idx="137">
                  <c:v>121.27928503650899</c:v>
                </c:pt>
                <c:pt idx="138">
                  <c:v>42.175146093704598</c:v>
                </c:pt>
                <c:pt idx="139">
                  <c:v>51.16758936896148</c:v>
                </c:pt>
                <c:pt idx="140">
                  <c:v>74.104287734706418</c:v>
                </c:pt>
                <c:pt idx="141">
                  <c:v>279.02167410523396</c:v>
                </c:pt>
                <c:pt idx="142">
                  <c:v>48.256312228030069</c:v>
                </c:pt>
                <c:pt idx="143">
                  <c:v>14.548952574150917</c:v>
                </c:pt>
                <c:pt idx="144">
                  <c:v>18.305126918715189</c:v>
                </c:pt>
                <c:pt idx="145">
                  <c:v>-40.132834800000033</c:v>
                </c:pt>
                <c:pt idx="146">
                  <c:v>-27.683797199999987</c:v>
                </c:pt>
                <c:pt idx="147">
                  <c:v>-16.460207099999909</c:v>
                </c:pt>
                <c:pt idx="148">
                  <c:v>22.545401399999907</c:v>
                </c:pt>
                <c:pt idx="149">
                  <c:v>64.899977299999918</c:v>
                </c:pt>
                <c:pt idx="150">
                  <c:v>65.234212700000256</c:v>
                </c:pt>
                <c:pt idx="151">
                  <c:v>69.518180399999949</c:v>
                </c:pt>
                <c:pt idx="152">
                  <c:v>31.340366500000002</c:v>
                </c:pt>
                <c:pt idx="153">
                  <c:v>-35.746569300000012</c:v>
                </c:pt>
                <c:pt idx="154">
                  <c:v>116.4338183</c:v>
                </c:pt>
                <c:pt idx="155">
                  <c:v>40.679398900000137</c:v>
                </c:pt>
                <c:pt idx="156">
                  <c:v>6.7146892000000085</c:v>
                </c:pt>
                <c:pt idx="157">
                  <c:v>-40.570201000000004</c:v>
                </c:pt>
                <c:pt idx="158">
                  <c:v>12.170017404078548</c:v>
                </c:pt>
                <c:pt idx="159">
                  <c:v>45.992874867933196</c:v>
                </c:pt>
                <c:pt idx="160">
                  <c:v>-17.182593355268629</c:v>
                </c:pt>
                <c:pt idx="161">
                  <c:v>283.23680420955361</c:v>
                </c:pt>
                <c:pt idx="162">
                  <c:v>68.521814331633678</c:v>
                </c:pt>
                <c:pt idx="163">
                  <c:v>168.20305982819974</c:v>
                </c:pt>
                <c:pt idx="164">
                  <c:v>78.346964622167405</c:v>
                </c:pt>
                <c:pt idx="165">
                  <c:v>48.616917684192757</c:v>
                </c:pt>
                <c:pt idx="166">
                  <c:v>90.202540656710738</c:v>
                </c:pt>
                <c:pt idx="167">
                  <c:v>91.481879097731209</c:v>
                </c:pt>
                <c:pt idx="168">
                  <c:v>244.93301175724878</c:v>
                </c:pt>
                <c:pt idx="169">
                  <c:v>-27.339461797209076</c:v>
                </c:pt>
                <c:pt idx="170">
                  <c:v>-38.82899591851821</c:v>
                </c:pt>
                <c:pt idx="171">
                  <c:v>-53.455986004152344</c:v>
                </c:pt>
                <c:pt idx="172">
                  <c:v>-59.649380689999987</c:v>
                </c:pt>
                <c:pt idx="173">
                  <c:v>-152.62609295000021</c:v>
                </c:pt>
                <c:pt idx="174">
                  <c:v>199.53449744000051</c:v>
                </c:pt>
                <c:pt idx="175">
                  <c:v>5.3698329999999945</c:v>
                </c:pt>
                <c:pt idx="176">
                  <c:v>49.172943340000167</c:v>
                </c:pt>
                <c:pt idx="177">
                  <c:v>68.307909620000316</c:v>
                </c:pt>
                <c:pt idx="178">
                  <c:v>63.606560779999981</c:v>
                </c:pt>
                <c:pt idx="179">
                  <c:v>33.125035470000114</c:v>
                </c:pt>
                <c:pt idx="180">
                  <c:v>273.22097129999969</c:v>
                </c:pt>
                <c:pt idx="181">
                  <c:v>2.8243973000000011</c:v>
                </c:pt>
                <c:pt idx="182">
                  <c:v>-9.6168505100000061</c:v>
                </c:pt>
                <c:pt idx="183">
                  <c:v>-17.991870240000033</c:v>
                </c:pt>
                <c:pt idx="184">
                  <c:v>-66.135077299999566</c:v>
                </c:pt>
                <c:pt idx="185">
                  <c:v>-68.09623110000004</c:v>
                </c:pt>
                <c:pt idx="186">
                  <c:v>-58.876948800000065</c:v>
                </c:pt>
                <c:pt idx="187">
                  <c:v>153.04934138000004</c:v>
                </c:pt>
                <c:pt idx="188">
                  <c:v>202.80749500000007</c:v>
                </c:pt>
                <c:pt idx="189">
                  <c:v>38.546251699999971</c:v>
                </c:pt>
                <c:pt idx="190">
                  <c:v>53.995378180000159</c:v>
                </c:pt>
                <c:pt idx="191">
                  <c:v>25.929153379999924</c:v>
                </c:pt>
                <c:pt idx="192">
                  <c:v>33.979397599999992</c:v>
                </c:pt>
                <c:pt idx="193">
                  <c:v>96.002104579999951</c:v>
                </c:pt>
                <c:pt idx="194">
                  <c:v>106.55144938000002</c:v>
                </c:pt>
                <c:pt idx="195">
                  <c:v>56.315605099999971</c:v>
                </c:pt>
                <c:pt idx="196">
                  <c:v>21.002218499999987</c:v>
                </c:pt>
                <c:pt idx="197">
                  <c:v>-51.061282900000002</c:v>
                </c:pt>
                <c:pt idx="198">
                  <c:v>-52.586017800000008</c:v>
                </c:pt>
                <c:pt idx="199">
                  <c:v>-16.496787799999929</c:v>
                </c:pt>
                <c:pt idx="200">
                  <c:v>237.19876539999979</c:v>
                </c:pt>
                <c:pt idx="201">
                  <c:v>30.638612499999962</c:v>
                </c:pt>
                <c:pt idx="202">
                  <c:v>74.797507400000256</c:v>
                </c:pt>
                <c:pt idx="203">
                  <c:v>72.538127599999981</c:v>
                </c:pt>
                <c:pt idx="204">
                  <c:v>35.554667999999864</c:v>
                </c:pt>
                <c:pt idx="205">
                  <c:v>65.201281600000286</c:v>
                </c:pt>
                <c:pt idx="206">
                  <c:v>224.35949840000066</c:v>
                </c:pt>
                <c:pt idx="207">
                  <c:v>91.932509599999975</c:v>
                </c:pt>
                <c:pt idx="208">
                  <c:v>-51.959070399999973</c:v>
                </c:pt>
                <c:pt idx="209">
                  <c:v>-20.556349199999989</c:v>
                </c:pt>
                <c:pt idx="210">
                  <c:v>-52.422957100000019</c:v>
                </c:pt>
                <c:pt idx="211">
                  <c:v>-59.637888799999985</c:v>
                </c:pt>
                <c:pt idx="212">
                  <c:v>-60.101350500000002</c:v>
                </c:pt>
                <c:pt idx="213">
                  <c:v>-8.9844834000000446</c:v>
                </c:pt>
                <c:pt idx="214">
                  <c:v>373.97137889999868</c:v>
                </c:pt>
                <c:pt idx="215">
                  <c:v>74.124642399999743</c:v>
                </c:pt>
                <c:pt idx="216">
                  <c:v>104.46467650000002</c:v>
                </c:pt>
                <c:pt idx="217">
                  <c:v>57.918475800000003</c:v>
                </c:pt>
                <c:pt idx="218">
                  <c:v>96.640962700000003</c:v>
                </c:pt>
                <c:pt idx="219">
                  <c:v>36.143273799999989</c:v>
                </c:pt>
                <c:pt idx="220">
                  <c:v>100.77860618</c:v>
                </c:pt>
                <c:pt idx="221">
                  <c:v>22.803406599999917</c:v>
                </c:pt>
                <c:pt idx="222">
                  <c:v>-43.947645200000004</c:v>
                </c:pt>
              </c:numCache>
            </c:numRef>
          </c:val>
        </c:ser>
        <c:marker val="1"/>
        <c:axId val="90835584"/>
        <c:axId val="90841472"/>
      </c:lineChart>
      <c:catAx>
        <c:axId val="90835584"/>
        <c:scaling>
          <c:orientation val="minMax"/>
        </c:scaling>
        <c:axPos val="b"/>
        <c:numFmt formatCode="General" sourceLinked="1"/>
        <c:majorTickMark val="none"/>
        <c:tickLblPos val="low"/>
        <c:txPr>
          <a:bodyPr rot="-5400000" vert="horz"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endParaRPr lang="fi-FI"/>
          </a:p>
        </c:txPr>
        <c:crossAx val="90841472"/>
        <c:crosses val="autoZero"/>
        <c:auto val="1"/>
        <c:lblAlgn val="ctr"/>
        <c:lblOffset val="100"/>
      </c:catAx>
      <c:valAx>
        <c:axId val="90841472"/>
        <c:scaling>
          <c:orientation val="minMax"/>
        </c:scaling>
        <c:axPos val="l"/>
        <c:majorGridlines/>
        <c:title>
          <c:tx>
            <c:rich>
              <a:bodyPr/>
              <a:lstStyle/>
              <a:p>
                <a:pPr>
                  <a:defRPr sz="1000" b="1" i="0" u="none" strike="noStrike" baseline="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</a:defRPr>
                </a:pPr>
                <a:r>
                  <a:rPr lang="fi-FI" dirty="0" smtClean="0"/>
                  <a:t>ANC (</a:t>
                </a:r>
                <a:r>
                  <a:rPr lang="fi-FI" dirty="0" err="1" smtClean="0"/>
                  <a:t>base-cations-acid</a:t>
                </a:r>
                <a:r>
                  <a:rPr lang="fi-FI" dirty="0" smtClean="0"/>
                  <a:t> </a:t>
                </a:r>
                <a:r>
                  <a:rPr lang="fi-FI" dirty="0" err="1" smtClean="0"/>
                  <a:t>anions</a:t>
                </a:r>
                <a:r>
                  <a:rPr lang="fi-FI" dirty="0" smtClean="0"/>
                  <a:t>)</a:t>
                </a:r>
                <a:endParaRPr lang="fi-FI" dirty="0"/>
              </a:p>
            </c:rich>
          </c:tx>
        </c:title>
        <c:numFmt formatCode="General" sourceLinked="1"/>
        <c:majorTickMark val="none"/>
        <c:tickLblPos val="nextTo"/>
        <c:txPr>
          <a:bodyPr rot="0" vert="horz"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endParaRPr lang="fi-FI"/>
          </a:p>
        </c:txPr>
        <c:crossAx val="90835584"/>
        <c:crosses val="autoZero"/>
        <c:crossBetween val="between"/>
      </c:valAx>
    </c:plotArea>
    <c:plotVisOnly val="1"/>
    <c:dispBlanksAs val="gap"/>
  </c:chart>
  <c:txPr>
    <a:bodyPr/>
    <a:lstStyle/>
    <a:p>
      <a:pPr>
        <a:defRPr sz="1000" b="0" i="0" u="none" strike="noStrike" baseline="0">
          <a:solidFill>
            <a:srgbClr val="000000"/>
          </a:solidFill>
          <a:latin typeface="Calibri"/>
          <a:ea typeface="Calibri"/>
          <a:cs typeface="Calibri"/>
        </a:defRPr>
      </a:pPr>
      <a:endParaRPr lang="fi-FI"/>
    </a:p>
  </c:txPr>
  <c:externalData r:id="rId2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fi-FI"/>
  <c:style val="34"/>
  <c:chart>
    <c:plotArea>
      <c:layout>
        <c:manualLayout>
          <c:layoutTarget val="inner"/>
          <c:xMode val="edge"/>
          <c:yMode val="edge"/>
          <c:x val="0.15123840769903801"/>
          <c:y val="9.7696850393701032E-2"/>
          <c:w val="0.60893657042869664"/>
          <c:h val="0.67322980460775883"/>
        </c:manualLayout>
      </c:layout>
      <c:barChart>
        <c:barDir val="col"/>
        <c:grouping val="clustered"/>
        <c:ser>
          <c:idx val="0"/>
          <c:order val="0"/>
          <c:tx>
            <c:strRef>
              <c:f>'fig 3'!$C$5</c:f>
              <c:strCache>
                <c:ptCount val="1"/>
                <c:pt idx="0">
                  <c:v>biomassa </c:v>
                </c:pt>
              </c:strCache>
            </c:strRef>
          </c:tx>
          <c:val>
            <c:numRef>
              <c:f>'fig 3'!$C$6:$C$7</c:f>
              <c:numCache>
                <c:formatCode>General</c:formatCode>
                <c:ptCount val="2"/>
                <c:pt idx="0">
                  <c:v>1.6</c:v>
                </c:pt>
                <c:pt idx="1">
                  <c:v>12.2</c:v>
                </c:pt>
              </c:numCache>
            </c:numRef>
          </c:val>
        </c:ser>
        <c:ser>
          <c:idx val="1"/>
          <c:order val="1"/>
          <c:tx>
            <c:strRef>
              <c:f>'fig 3'!$D$5</c:f>
              <c:strCache>
                <c:ptCount val="1"/>
                <c:pt idx="0">
                  <c:v>N</c:v>
                </c:pt>
              </c:strCache>
            </c:strRef>
          </c:tx>
          <c:val>
            <c:numRef>
              <c:f>'fig 3'!$D$6:$D$7</c:f>
              <c:numCache>
                <c:formatCode>General</c:formatCode>
                <c:ptCount val="2"/>
                <c:pt idx="0">
                  <c:v>8.7000000000000011</c:v>
                </c:pt>
                <c:pt idx="1">
                  <c:v>7.6</c:v>
                </c:pt>
              </c:numCache>
            </c:numRef>
          </c:val>
        </c:ser>
        <c:ser>
          <c:idx val="2"/>
          <c:order val="2"/>
          <c:tx>
            <c:strRef>
              <c:f>'fig 3'!$E$5</c:f>
              <c:strCache>
                <c:ptCount val="1"/>
                <c:pt idx="0">
                  <c:v>Ca</c:v>
                </c:pt>
              </c:strCache>
            </c:strRef>
          </c:tx>
          <c:val>
            <c:numRef>
              <c:f>'fig 3'!$E$6:$E$7</c:f>
              <c:numCache>
                <c:formatCode>General</c:formatCode>
                <c:ptCount val="2"/>
                <c:pt idx="0">
                  <c:v>5.7</c:v>
                </c:pt>
                <c:pt idx="1">
                  <c:v>28.3</c:v>
                </c:pt>
              </c:numCache>
            </c:numRef>
          </c:val>
        </c:ser>
        <c:ser>
          <c:idx val="3"/>
          <c:order val="3"/>
          <c:tx>
            <c:strRef>
              <c:f>'fig 3'!$F$5</c:f>
              <c:strCache>
                <c:ptCount val="1"/>
                <c:pt idx="0">
                  <c:v>K</c:v>
                </c:pt>
              </c:strCache>
            </c:strRef>
          </c:tx>
          <c:val>
            <c:numRef>
              <c:f>'fig 3'!$F$6:$F$7</c:f>
              <c:numCache>
                <c:formatCode>General</c:formatCode>
                <c:ptCount val="2"/>
                <c:pt idx="0">
                  <c:v>3.5</c:v>
                </c:pt>
                <c:pt idx="1">
                  <c:v>4.4000000000000004</c:v>
                </c:pt>
              </c:numCache>
            </c:numRef>
          </c:val>
        </c:ser>
        <c:ser>
          <c:idx val="4"/>
          <c:order val="4"/>
          <c:tx>
            <c:strRef>
              <c:f>'fig 3'!$G$5</c:f>
              <c:strCache>
                <c:ptCount val="1"/>
                <c:pt idx="0">
                  <c:v>Mg</c:v>
                </c:pt>
              </c:strCache>
            </c:strRef>
          </c:tx>
          <c:val>
            <c:numRef>
              <c:f>'fig 3'!$G$6:$G$7</c:f>
              <c:numCache>
                <c:formatCode>General</c:formatCode>
                <c:ptCount val="2"/>
                <c:pt idx="0">
                  <c:v>10.1</c:v>
                </c:pt>
                <c:pt idx="1">
                  <c:v>10.9</c:v>
                </c:pt>
              </c:numCache>
            </c:numRef>
          </c:val>
        </c:ser>
        <c:ser>
          <c:idx val="6"/>
          <c:order val="5"/>
          <c:tx>
            <c:strRef>
              <c:f>'fig 3'!$I$5</c:f>
              <c:strCache>
                <c:ptCount val="1"/>
                <c:pt idx="0">
                  <c:v>C</c:v>
                </c:pt>
              </c:strCache>
            </c:strRef>
          </c:tx>
          <c:val>
            <c:numRef>
              <c:f>'fig 3'!$I$6:$I$7</c:f>
              <c:numCache>
                <c:formatCode>General</c:formatCode>
                <c:ptCount val="2"/>
                <c:pt idx="0">
                  <c:v>1.5377570429547169</c:v>
                </c:pt>
                <c:pt idx="1">
                  <c:v>6.0462919225318936</c:v>
                </c:pt>
              </c:numCache>
            </c:numRef>
          </c:val>
        </c:ser>
        <c:axId val="90976640"/>
        <c:axId val="90978176"/>
      </c:barChart>
      <c:catAx>
        <c:axId val="90976640"/>
        <c:scaling>
          <c:orientation val="minMax"/>
        </c:scaling>
        <c:axPos val="b"/>
        <c:tickLblPos val="nextTo"/>
        <c:txPr>
          <a:bodyPr rot="0" vert="horz"/>
          <a:lstStyle/>
          <a:p>
            <a:pPr>
              <a:defRPr sz="1400" baseline="0"/>
            </a:pPr>
            <a:endParaRPr lang="fi-FI"/>
          </a:p>
        </c:txPr>
        <c:crossAx val="90978176"/>
        <c:crosses val="autoZero"/>
        <c:auto val="1"/>
        <c:lblAlgn val="ctr"/>
        <c:lblOffset val="100"/>
      </c:catAx>
      <c:valAx>
        <c:axId val="90978176"/>
        <c:scaling>
          <c:orientation val="minMax"/>
        </c:scaling>
        <c:axPos val="l"/>
        <c:majorGridlines/>
        <c:title>
          <c:tx>
            <c:rich>
              <a:bodyPr rot="-5400000" vert="horz"/>
              <a:lstStyle/>
              <a:p>
                <a:pPr>
                  <a:defRPr sz="1600" baseline="0"/>
                </a:pPr>
                <a:r>
                  <a:rPr lang="fi-FI" sz="1600" baseline="0"/>
                  <a:t>%</a:t>
                </a:r>
              </a:p>
            </c:rich>
          </c:tx>
        </c:title>
        <c:numFmt formatCode="General" sourceLinked="1"/>
        <c:tickLblPos val="nextTo"/>
        <c:crossAx val="90976640"/>
        <c:crosses val="autoZero"/>
        <c:crossBetween val="between"/>
      </c:valAx>
      <c:spPr>
        <a:noFill/>
        <a:ln w="25400">
          <a:noFill/>
        </a:ln>
      </c:spPr>
    </c:plotArea>
    <c:legend>
      <c:legendPos val="r"/>
      <c:txPr>
        <a:bodyPr/>
        <a:lstStyle/>
        <a:p>
          <a:pPr>
            <a:defRPr sz="1600" baseline="0"/>
          </a:pPr>
          <a:endParaRPr lang="fi-FI"/>
        </a:p>
      </c:txPr>
    </c:legend>
    <c:plotVisOnly val="1"/>
  </c:chart>
  <c:externalData r:id="rId1"/>
  <c:userShapes r:id="rId2"/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e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image" Target="../media/image15.emf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0.14667</cdr:x>
      <cdr:y>0.29268</cdr:y>
    </cdr:from>
    <cdr:to>
      <cdr:x>0.96</cdr:x>
      <cdr:y>0.29268</cdr:y>
    </cdr:to>
    <cdr:sp macro="" textlink="">
      <cdr:nvSpPr>
        <cdr:cNvPr id="3" name="Straight Connector 2"/>
        <cdr:cNvSpPr/>
      </cdr:nvSpPr>
      <cdr:spPr bwMode="auto">
        <a:xfrm xmlns:a="http://schemas.openxmlformats.org/drawingml/2006/main">
          <a:off x="792088" y="864096"/>
          <a:ext cx="4392488" cy="0"/>
        </a:xfrm>
        <a:prstGeom xmlns:a="http://schemas.openxmlformats.org/drawingml/2006/main" prst="line">
          <a:avLst/>
        </a:prstGeom>
        <a:ln xmlns:a="http://schemas.openxmlformats.org/drawingml/2006/main">
          <a:solidFill>
            <a:srgbClr val="FF0000"/>
          </a:solidFill>
          <a:prstDash val="sysDash"/>
          <a:headEnd type="none" w="med" len="med"/>
          <a:tailEnd type="none" w="med" len="med"/>
        </a:ln>
      </cdr:spPr>
      <cdr:style>
        <a:lnRef xmlns:a="http://schemas.openxmlformats.org/drawingml/2006/main" idx="2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1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vertOverflow="clip" vert="horz" wrap="square" lIns="72000" tIns="72000" rIns="72000" bIns="72000" numCol="1" anchor="t" anchorCtr="0" compatLnSpc="1">
          <a:prstTxWarp prst="textNoShape">
            <a:avLst/>
          </a:prstTxWarp>
          <a:spAutoFit/>
        </a:bodyPr>
        <a:lstStyle xmlns:a="http://schemas.openxmlformats.org/drawingml/2006/main"/>
        <a:p xmlns:a="http://schemas.openxmlformats.org/drawingml/2006/main">
          <a:endParaRPr lang="fi-FI"/>
        </a:p>
      </cdr:txBody>
    </cdr:sp>
  </cdr:relSizeAnchor>
  <cdr:relSizeAnchor xmlns:cdr="http://schemas.openxmlformats.org/drawingml/2006/chartDrawing">
    <cdr:from>
      <cdr:x>0.76</cdr:x>
      <cdr:y>0.36585</cdr:y>
    </cdr:from>
    <cdr:to>
      <cdr:x>0.92931</cdr:x>
      <cdr:y>0.67558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4104456" y="1080120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fi-FI" sz="1100" dirty="0" smtClean="0">
              <a:solidFill>
                <a:srgbClr val="FF0000"/>
              </a:solidFill>
            </a:rPr>
            <a:t>Keskiarvo</a:t>
          </a:r>
        </a:p>
        <a:p xmlns:a="http://schemas.openxmlformats.org/drawingml/2006/main">
          <a:r>
            <a:rPr lang="fi-FI" sz="1100" dirty="0" smtClean="0">
              <a:solidFill>
                <a:srgbClr val="FF0000"/>
              </a:solidFill>
            </a:rPr>
            <a:t>n.3200 kg/ha</a:t>
          </a:r>
          <a:endParaRPr lang="fi-FI" sz="1100" dirty="0">
            <a:solidFill>
              <a:srgbClr val="FF0000"/>
            </a:solidFill>
          </a:endParaRPr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0.08824</cdr:x>
      <cdr:y>0.83929</cdr:y>
    </cdr:from>
    <cdr:to>
      <cdr:x>0.42157</cdr:x>
      <cdr:y>0.9364</cdr:y>
    </cdr:to>
    <cdr:sp macro="" textlink="">
      <cdr:nvSpPr>
        <cdr:cNvPr id="2" name="Rectangle 1"/>
        <cdr:cNvSpPr/>
      </cdr:nvSpPr>
      <cdr:spPr bwMode="auto">
        <a:xfrm xmlns:a="http://schemas.openxmlformats.org/drawingml/2006/main">
          <a:off x="648072" y="3384376"/>
          <a:ext cx="2448272" cy="391628"/>
        </a:xfrm>
        <a:prstGeom xmlns:a="http://schemas.openxmlformats.org/drawingml/2006/main" prst="rect">
          <a:avLst/>
        </a:prstGeom>
        <a:ln xmlns:a="http://schemas.openxmlformats.org/drawingml/2006/main">
          <a:noFill/>
          <a:headEnd type="none" w="med" len="med"/>
          <a:tailEnd type="none" w="med" len="med"/>
        </a:ln>
      </cdr:spPr>
      <cdr:style>
        <a:lnRef xmlns:a="http://schemas.openxmlformats.org/drawingml/2006/main" idx="2">
          <a:schemeClr val="dk1"/>
        </a:lnRef>
        <a:fillRef xmlns:a="http://schemas.openxmlformats.org/drawingml/2006/main" idx="1">
          <a:schemeClr val="lt1"/>
        </a:fillRef>
        <a:effectRef xmlns:a="http://schemas.openxmlformats.org/drawingml/2006/main" idx="0">
          <a:schemeClr val="dk1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vertOverflow="clip" vert="horz" wrap="square" lIns="72000" tIns="72000" rIns="72000" bIns="72000" numCol="1" anchor="t" anchorCtr="0" compatLnSpc="1">
          <a:prstTxWarp prst="textNoShape">
            <a:avLst/>
          </a:prstTxWarp>
          <a:spAutoFit/>
        </a:bodyPr>
        <a:lstStyle xmlns:a="http://schemas.openxmlformats.org/drawingml/2006/main"/>
        <a:p xmlns:a="http://schemas.openxmlformats.org/drawingml/2006/main">
          <a:r>
            <a:rPr lang="fi-FI" sz="1600" dirty="0" smtClean="0"/>
            <a:t>Kokonaiskarike/biomassa</a:t>
          </a:r>
          <a:endParaRPr lang="fi-FI" sz="1600" dirty="0"/>
        </a:p>
      </cdr:txBody>
    </cdr:sp>
  </cdr:relSizeAnchor>
  <cdr:relSizeAnchor xmlns:cdr="http://schemas.openxmlformats.org/drawingml/2006/chartDrawing">
    <cdr:from>
      <cdr:x>0.48039</cdr:x>
      <cdr:y>0.80357</cdr:y>
    </cdr:from>
    <cdr:to>
      <cdr:x>0.81373</cdr:x>
      <cdr:y>0.98214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3528392" y="3240360"/>
          <a:ext cx="2448272" cy="72008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fi-FI" sz="1100" dirty="0" smtClean="0"/>
        </a:p>
        <a:p xmlns:a="http://schemas.openxmlformats.org/drawingml/2006/main">
          <a:r>
            <a:rPr lang="fi-FI" sz="1600" dirty="0" err="1" smtClean="0"/>
            <a:t>Neulaskarike/vihreat</a:t>
          </a:r>
          <a:r>
            <a:rPr lang="fi-FI" sz="1600" dirty="0" smtClean="0"/>
            <a:t> neulaset</a:t>
          </a:r>
          <a:endParaRPr lang="fi-FI" sz="1600" dirty="0"/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89250" cy="494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20000"/>
              </a:spcBef>
              <a:buFont typeface="Times New Roman" pitchFamily="18" charset="0"/>
              <a:buChar char="-"/>
              <a:defRPr sz="1200">
                <a:cs typeface="+mn-cs"/>
              </a:defRPr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779838" y="0"/>
            <a:ext cx="2889250" cy="494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20000"/>
              </a:spcBef>
              <a:buFont typeface="Times New Roman" pitchFamily="18" charset="0"/>
              <a:buChar char="-"/>
              <a:defRPr sz="1200">
                <a:cs typeface="+mn-cs"/>
              </a:defRPr>
            </a:lvl1pPr>
          </a:lstStyle>
          <a:p>
            <a:pPr>
              <a:defRPr/>
            </a:pPr>
            <a:fld id="{5A8192AF-251F-4E42-8186-902BB7E98F8D}" type="datetimeFigureOut">
              <a:rPr lang="fi-FI"/>
              <a:pPr>
                <a:defRPr/>
              </a:pPr>
              <a:t>19.3.2012</a:t>
            </a:fld>
            <a:endParaRPr lang="fi-FI"/>
          </a:p>
        </p:txBody>
      </p:sp>
      <p:sp>
        <p:nvSpPr>
          <p:cNvPr id="1434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78477"/>
            <a:ext cx="2889250" cy="494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spcBef>
                <a:spcPct val="20000"/>
              </a:spcBef>
              <a:buFont typeface="Times New Roman" pitchFamily="18" charset="0"/>
              <a:buChar char="-"/>
              <a:defRPr sz="1200">
                <a:cs typeface="+mn-cs"/>
              </a:defRPr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1434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779838" y="9378477"/>
            <a:ext cx="2889250" cy="494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20000"/>
              </a:spcBef>
              <a:buFont typeface="Times New Roman" pitchFamily="18" charset="0"/>
              <a:buChar char="-"/>
              <a:defRPr sz="1200">
                <a:cs typeface="+mn-cs"/>
              </a:defRPr>
            </a:lvl1pPr>
          </a:lstStyle>
          <a:p>
            <a:pPr>
              <a:defRPr/>
            </a:pPr>
            <a:fld id="{1EE0C6C5-8952-4244-9BDA-686651411658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89250" cy="494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1200" noProof="1">
                <a:cs typeface="+mn-cs"/>
              </a:defRPr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778250" y="0"/>
            <a:ext cx="2889250" cy="494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200">
                <a:cs typeface="+mn-cs"/>
              </a:defRPr>
            </a:lvl1pPr>
          </a:lstStyle>
          <a:p>
            <a:pPr>
              <a:defRPr/>
            </a:pPr>
            <a:fld id="{2530E66C-3D95-4506-AD5D-91305F971C8B}" type="datetimeFigureOut">
              <a:rPr lang="fi-FI"/>
              <a:pPr>
                <a:defRPr/>
              </a:pPr>
              <a:t>19.3.2012</a:t>
            </a:fld>
            <a:endParaRPr lang="fi-FI" noProof="1"/>
          </a:p>
        </p:txBody>
      </p:sp>
      <p:sp>
        <p:nvSpPr>
          <p:cNvPr id="2150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65188" y="739775"/>
            <a:ext cx="4938712" cy="370363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66750" y="4689239"/>
            <a:ext cx="5335588" cy="44429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i-FI" noProof="1" smtClean="0"/>
              <a:t>Click to edit Master text styles</a:t>
            </a:r>
          </a:p>
          <a:p>
            <a:pPr lvl="1"/>
            <a:r>
              <a:rPr lang="fi-FI" noProof="1" smtClean="0"/>
              <a:t>Second level</a:t>
            </a:r>
          </a:p>
          <a:p>
            <a:pPr lvl="2"/>
            <a:r>
              <a:rPr lang="fi-FI" noProof="1" smtClean="0"/>
              <a:t>Third level</a:t>
            </a:r>
          </a:p>
          <a:p>
            <a:pPr lvl="3"/>
            <a:r>
              <a:rPr lang="fi-FI" noProof="1" smtClean="0"/>
              <a:t>Fourth level</a:t>
            </a:r>
          </a:p>
          <a:p>
            <a:pPr lvl="4"/>
            <a:r>
              <a:rPr lang="fi-FI" noProof="1" smtClean="0"/>
              <a:t>Fifth level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76899"/>
            <a:ext cx="2889250" cy="4941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1200" noProof="1">
                <a:cs typeface="+mn-cs"/>
              </a:defRPr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778250" y="9376899"/>
            <a:ext cx="2889250" cy="4941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200" noProof="1">
                <a:cs typeface="+mn-cs"/>
              </a:defRPr>
            </a:lvl1pPr>
          </a:lstStyle>
          <a:p>
            <a:pPr>
              <a:defRPr/>
            </a:pPr>
            <a:fld id="{A764D686-6256-4669-9D54-8F8E4810EACE}" type="slidenum">
              <a:rPr/>
              <a:pPr>
                <a:defRPr/>
              </a:pPr>
              <a:t>‹#›</a:t>
            </a:fld>
            <a:endParaRPr lang="fi-FI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i-FI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fld id="{B00A9648-E21D-4D91-9C67-146BCDC094BD}" type="datetime1">
              <a:rPr lang="fi-FI" smtClean="0"/>
              <a:pPr>
                <a:defRPr/>
              </a:pPr>
              <a:t>19.3.2012</a:t>
            </a:fld>
            <a:endParaRPr lang="fi-FI" noProof="1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A764D686-6256-4669-9D54-8F8E4810EACE}" type="slidenum">
              <a:rPr lang="fi-FI" smtClean="0"/>
              <a:pPr>
                <a:defRPr/>
              </a:pPr>
              <a:t>6</a:t>
            </a:fld>
            <a:endParaRPr lang="fi-FI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253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fi-FI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"/>
          </p:nvPr>
        </p:nvSpPr>
        <p:spPr/>
        <p:txBody>
          <a:bodyPr/>
          <a:lstStyle/>
          <a:p>
            <a:pPr>
              <a:defRPr/>
            </a:pPr>
            <a:fld id="{2DE37A56-1975-4874-BD67-462D5F4CF4D3}" type="datetime1">
              <a:rPr lang="fi-FI" smtClean="0"/>
              <a:pPr>
                <a:defRPr/>
              </a:pPr>
              <a:t>19.3.2012</a:t>
            </a:fld>
            <a:endParaRPr lang="fi-FI" noProof="1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B91DC77-7A1E-48C3-BB30-2F1DD8F8213D}" type="slidenum">
              <a:rPr lang="fi-FI" smtClean="0"/>
              <a:pPr>
                <a:defRPr/>
              </a:pPr>
              <a:t>7</a:t>
            </a:fld>
            <a:endParaRPr lang="fi-FI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355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fi-FI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"/>
          </p:nvPr>
        </p:nvSpPr>
        <p:spPr/>
        <p:txBody>
          <a:bodyPr/>
          <a:lstStyle/>
          <a:p>
            <a:pPr>
              <a:defRPr/>
            </a:pPr>
            <a:fld id="{E3D6B26A-474B-4C76-BD50-E9F88D4E5A7C}" type="datetime1">
              <a:rPr lang="fi-FI" smtClean="0"/>
              <a:pPr>
                <a:defRPr/>
              </a:pPr>
              <a:t>19.3.2012</a:t>
            </a:fld>
            <a:endParaRPr lang="fi-FI" noProof="1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69C5A6E4-BA4A-4F25-874B-BA4F6B3B20C5}" type="slidenum">
              <a:rPr lang="fi-FI" smtClean="0"/>
              <a:pPr>
                <a:defRPr/>
              </a:pPr>
              <a:t>22</a:t>
            </a:fld>
            <a:endParaRPr lang="fi-FI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355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fi-FI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"/>
          </p:nvPr>
        </p:nvSpPr>
        <p:spPr/>
        <p:txBody>
          <a:bodyPr/>
          <a:lstStyle/>
          <a:p>
            <a:pPr>
              <a:defRPr/>
            </a:pPr>
            <a:fld id="{E3D6B26A-474B-4C76-BD50-E9F88D4E5A7C}" type="datetime1">
              <a:rPr lang="fi-FI" smtClean="0"/>
              <a:pPr>
                <a:defRPr/>
              </a:pPr>
              <a:t>19.3.2012</a:t>
            </a:fld>
            <a:endParaRPr lang="fi-FI" noProof="1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69C5A6E4-BA4A-4F25-874B-BA4F6B3B20C5}" type="slidenum">
              <a:rPr lang="fi-FI" smtClean="0"/>
              <a:pPr>
                <a:defRPr/>
              </a:pPr>
              <a:t>27</a:t>
            </a:fld>
            <a:endParaRPr lang="fi-FI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Otsikko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0"/>
          <p:cNvSpPr>
            <a:spLocks noChangeArrowheads="1"/>
          </p:cNvSpPr>
          <p:nvPr/>
        </p:nvSpPr>
        <p:spPr bwMode="auto">
          <a:xfrm>
            <a:off x="0" y="6372225"/>
            <a:ext cx="9144000" cy="485775"/>
          </a:xfrm>
          <a:prstGeom prst="rect">
            <a:avLst/>
          </a:prstGeom>
          <a:solidFill>
            <a:srgbClr val="006E55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spcBef>
                <a:spcPct val="20000"/>
              </a:spcBef>
              <a:buClr>
                <a:schemeClr val="tx1"/>
              </a:buClr>
              <a:buSzPct val="90000"/>
              <a:buFont typeface="Wingdings 3" pitchFamily="18" charset="2"/>
              <a:buNone/>
              <a:defRPr/>
            </a:pPr>
            <a:endParaRPr lang="fi-FI" b="1">
              <a:solidFill>
                <a:srgbClr val="008080"/>
              </a:solidFill>
              <a:latin typeface="Times New Roman" pitchFamily="18" charset="0"/>
              <a:cs typeface="+mn-cs"/>
            </a:endParaRPr>
          </a:p>
        </p:txBody>
      </p:sp>
      <p:sp>
        <p:nvSpPr>
          <p:cNvPr id="5" name="Text Box 43"/>
          <p:cNvSpPr txBox="1">
            <a:spLocks noChangeArrowheads="1"/>
          </p:cNvSpPr>
          <p:nvPr/>
        </p:nvSpPr>
        <p:spPr bwMode="auto">
          <a:xfrm>
            <a:off x="685800" y="6719888"/>
            <a:ext cx="7772400" cy="106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b">
            <a:spAutoFit/>
          </a:bodyPr>
          <a:lstStyle/>
          <a:p>
            <a:pPr algn="ctr">
              <a:spcBef>
                <a:spcPct val="20000"/>
              </a:spcBef>
              <a:buSzPct val="40000"/>
              <a:buFont typeface="Wingdings" pitchFamily="2" charset="2"/>
              <a:buNone/>
              <a:defRPr/>
            </a:pPr>
            <a:r>
              <a:rPr lang="fi-FI" sz="700">
                <a:solidFill>
                  <a:schemeClr val="bg1"/>
                </a:solidFill>
                <a:cs typeface="+mn-cs"/>
              </a:rPr>
              <a:t>Metsäntutkimuslaitos    Skogsforskningsinstitutet    Finnish Forest Research Institute     </a:t>
            </a:r>
            <a:r>
              <a:rPr lang="fi-FI" sz="700" noProof="1">
                <a:solidFill>
                  <a:schemeClr val="bg1"/>
                </a:solidFill>
                <a:cs typeface="+mn-cs"/>
              </a:rPr>
              <a:t>www.metla.fi</a:t>
            </a:r>
          </a:p>
        </p:txBody>
      </p:sp>
      <p:pic>
        <p:nvPicPr>
          <p:cNvPr id="6" name="Picture 46" descr="logo-valk-25pro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62400" y="6443663"/>
            <a:ext cx="1143000" cy="234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371600"/>
            <a:ext cx="7772400" cy="1447800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fi-FI"/>
              <a:t>Muokkaa otsikon </a:t>
            </a:r>
            <a:br>
              <a:rPr lang="fi-FI"/>
            </a:br>
            <a:r>
              <a:rPr lang="fi-FI"/>
              <a:t>perustyyliä napsauttamalla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2971800"/>
            <a:ext cx="7772400" cy="3124200"/>
          </a:xfrm>
        </p:spPr>
        <p:txBody>
          <a:bodyPr lIns="91440" rIns="91440"/>
          <a:lstStyle>
            <a:lvl1pPr marL="0" indent="0" algn="ctr">
              <a:buFont typeface="Wingdings" pitchFamily="2" charset="2"/>
              <a:buNone/>
              <a:defRPr i="1"/>
            </a:lvl1pPr>
          </a:lstStyle>
          <a:p>
            <a:r>
              <a:rPr lang="fi-FI"/>
              <a:t>Muokkaa alaotsikon perustyyliä napsauttamalla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ftr" sz="quarter" idx="10"/>
          </p:nvPr>
        </p:nvSpPr>
        <p:spPr>
          <a:xfrm>
            <a:off x="676275" y="6457950"/>
            <a:ext cx="1905000" cy="333375"/>
          </a:xfrm>
        </p:spPr>
        <p:txBody>
          <a:bodyPr/>
          <a:lstStyle>
            <a:lvl1pPr>
              <a:defRPr sz="800"/>
            </a:lvl1pPr>
          </a:lstStyle>
          <a:p>
            <a:pPr>
              <a:defRPr/>
            </a:pPr>
            <a:r>
              <a:rPr lang="fi-FI"/>
              <a:t> / </a:t>
            </a:r>
            <a:fld id="{6C99B94D-2CFD-4337-A90D-FB3072DBDFBF}" type="datetime1">
              <a:rPr lang="fi-FI"/>
              <a:pPr>
                <a:defRPr/>
              </a:pPr>
              <a:t>19.3.2012</a:t>
            </a:fld>
            <a:endParaRPr lang="fi-FI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Otsikko ja pystysuora 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en-GB"/>
          </a:p>
        </p:txBody>
      </p:sp>
      <p:sp>
        <p:nvSpPr>
          <p:cNvPr id="3" name="Pystysuoran tekstin paikkamerkki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en-GB"/>
          </a:p>
        </p:txBody>
      </p:sp>
      <p:sp>
        <p:nvSpPr>
          <p:cNvPr id="4" name="Rectangle 3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i-FI"/>
              <a:t>  </a:t>
            </a:r>
            <a:fld id="{5FC7606F-31A5-47E5-97A4-154E2719F389}" type="datetime1">
              <a:rPr lang="fi-FI" sz="800"/>
              <a:pPr>
                <a:defRPr/>
              </a:pPr>
              <a:t>19.3.2012</a:t>
            </a:fld>
            <a:endParaRPr lang="fi-FI" sz="800"/>
          </a:p>
        </p:txBody>
      </p:sp>
      <p:sp>
        <p:nvSpPr>
          <p:cNvPr id="5" name="Rectangle 3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8AA621-4A78-4C77-BBFA-3DB6223CA1D8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Pystysuora otsikko ja 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ystysuora otsikko 1"/>
          <p:cNvSpPr>
            <a:spLocks noGrp="1"/>
          </p:cNvSpPr>
          <p:nvPr>
            <p:ph type="title" orient="vert"/>
          </p:nvPr>
        </p:nvSpPr>
        <p:spPr>
          <a:xfrm>
            <a:off x="6591300" y="506413"/>
            <a:ext cx="1943100" cy="5894387"/>
          </a:xfrm>
        </p:spPr>
        <p:txBody>
          <a:bodyPr vert="eaVert"/>
          <a:lstStyle/>
          <a:p>
            <a:r>
              <a:rPr lang="fi-FI" smtClean="0"/>
              <a:t>Muokkaa perustyyl. napsautt.</a:t>
            </a:r>
            <a:endParaRPr lang="en-GB"/>
          </a:p>
        </p:txBody>
      </p:sp>
      <p:sp>
        <p:nvSpPr>
          <p:cNvPr id="3" name="Pystysuoran tekstin paikkamerkki 2"/>
          <p:cNvSpPr>
            <a:spLocks noGrp="1"/>
          </p:cNvSpPr>
          <p:nvPr>
            <p:ph type="body" orient="vert" idx="1"/>
          </p:nvPr>
        </p:nvSpPr>
        <p:spPr>
          <a:xfrm>
            <a:off x="762000" y="506413"/>
            <a:ext cx="5676900" cy="5894387"/>
          </a:xfrm>
        </p:spPr>
        <p:txBody>
          <a:bodyPr vert="eaVert"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en-GB"/>
          </a:p>
        </p:txBody>
      </p:sp>
      <p:sp>
        <p:nvSpPr>
          <p:cNvPr id="4" name="Rectangle 3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i-FI"/>
              <a:t>  </a:t>
            </a:r>
            <a:fld id="{5FC7606F-31A5-47E5-97A4-154E2719F389}" type="datetime1">
              <a:rPr lang="fi-FI" sz="800"/>
              <a:pPr>
                <a:defRPr/>
              </a:pPr>
              <a:t>19.3.2012</a:t>
            </a:fld>
            <a:endParaRPr lang="fi-FI" sz="800"/>
          </a:p>
        </p:txBody>
      </p:sp>
      <p:sp>
        <p:nvSpPr>
          <p:cNvPr id="5" name="Rectangle 3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C0A821-9CA6-4AB4-8081-A2A75D25CAD6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Otsikko ja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en-GB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en-GB"/>
          </a:p>
        </p:txBody>
      </p:sp>
      <p:sp>
        <p:nvSpPr>
          <p:cNvPr id="4" name="Rectangle 3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i-FI"/>
              <a:t>  </a:t>
            </a:r>
            <a:fld id="{5FC7606F-31A5-47E5-97A4-154E2719F389}" type="datetime1">
              <a:rPr lang="fi-FI" sz="800"/>
              <a:pPr>
                <a:defRPr/>
              </a:pPr>
              <a:t>19.3.2012</a:t>
            </a:fld>
            <a:endParaRPr lang="fi-FI" sz="800"/>
          </a:p>
        </p:txBody>
      </p:sp>
      <p:sp>
        <p:nvSpPr>
          <p:cNvPr id="5" name="Rectangle 3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4F1035-A61F-47DC-BB0F-0EB91AAE778B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Osan ylätunnis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i-FI" smtClean="0"/>
              <a:t>Muokkaa perustyyl. napsautt.</a:t>
            </a:r>
            <a:endParaRPr lang="en-GB"/>
          </a:p>
        </p:txBody>
      </p:sp>
      <p:sp>
        <p:nvSpPr>
          <p:cNvPr id="3" name="Tekstin paikkamerkki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4" name="Rectangle 3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i-FI"/>
              <a:t>  </a:t>
            </a:r>
            <a:fld id="{5FC7606F-31A5-47E5-97A4-154E2719F389}" type="datetime1">
              <a:rPr lang="fi-FI" sz="800"/>
              <a:pPr>
                <a:defRPr/>
              </a:pPr>
              <a:t>19.3.2012</a:t>
            </a:fld>
            <a:endParaRPr lang="fi-FI" sz="800"/>
          </a:p>
        </p:txBody>
      </p:sp>
      <p:sp>
        <p:nvSpPr>
          <p:cNvPr id="5" name="Rectangle 3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704AF9-9DDA-4B91-981A-59BE95536700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Kaksi sisältökohdet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en-GB"/>
          </a:p>
        </p:txBody>
      </p:sp>
      <p:sp>
        <p:nvSpPr>
          <p:cNvPr id="3" name="Sisällön paikkamerkki 2"/>
          <p:cNvSpPr>
            <a:spLocks noGrp="1"/>
          </p:cNvSpPr>
          <p:nvPr>
            <p:ph sz="half" idx="1"/>
          </p:nvPr>
        </p:nvSpPr>
        <p:spPr>
          <a:xfrm>
            <a:off x="762000" y="1219200"/>
            <a:ext cx="3810000" cy="5181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en-GB"/>
          </a:p>
        </p:txBody>
      </p:sp>
      <p:sp>
        <p:nvSpPr>
          <p:cNvPr id="4" name="Sisällön paikkamerkki 3"/>
          <p:cNvSpPr>
            <a:spLocks noGrp="1"/>
          </p:cNvSpPr>
          <p:nvPr>
            <p:ph sz="half" idx="2"/>
          </p:nvPr>
        </p:nvSpPr>
        <p:spPr>
          <a:xfrm>
            <a:off x="4724400" y="1219200"/>
            <a:ext cx="3810000" cy="5181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en-GB"/>
          </a:p>
        </p:txBody>
      </p:sp>
      <p:sp>
        <p:nvSpPr>
          <p:cNvPr id="5" name="Rectangle 3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i-FI"/>
              <a:t>  </a:t>
            </a:r>
            <a:fld id="{5FC7606F-31A5-47E5-97A4-154E2719F389}" type="datetime1">
              <a:rPr lang="fi-FI" sz="800"/>
              <a:pPr>
                <a:defRPr/>
              </a:pPr>
              <a:t>19.3.2012</a:t>
            </a:fld>
            <a:endParaRPr lang="fi-FI" sz="800"/>
          </a:p>
        </p:txBody>
      </p:sp>
      <p:sp>
        <p:nvSpPr>
          <p:cNvPr id="6" name="Rectangle 3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A5FFCB-36A3-47E3-8F08-AD950950E82B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tai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i-FI" smtClean="0"/>
              <a:t>Muokkaa perustyyl. napsautt.</a:t>
            </a:r>
            <a:endParaRPr lang="en-GB"/>
          </a:p>
        </p:txBody>
      </p:sp>
      <p:sp>
        <p:nvSpPr>
          <p:cNvPr id="3" name="Tekstin paikkamerkki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4" name="Sisällön paikkamerkk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en-GB"/>
          </a:p>
        </p:txBody>
      </p:sp>
      <p:sp>
        <p:nvSpPr>
          <p:cNvPr id="5" name="Tekstin paikkamerkki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6" name="Sisällön paikkamerkk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en-GB"/>
          </a:p>
        </p:txBody>
      </p:sp>
      <p:sp>
        <p:nvSpPr>
          <p:cNvPr id="7" name="Rectangle 3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i-FI"/>
              <a:t>  </a:t>
            </a:r>
            <a:fld id="{5FC7606F-31A5-47E5-97A4-154E2719F389}" type="datetime1">
              <a:rPr lang="fi-FI" sz="800"/>
              <a:pPr>
                <a:defRPr/>
              </a:pPr>
              <a:t>19.3.2012</a:t>
            </a:fld>
            <a:endParaRPr lang="fi-FI" sz="800"/>
          </a:p>
        </p:txBody>
      </p:sp>
      <p:sp>
        <p:nvSpPr>
          <p:cNvPr id="8" name="Rectangle 3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21024F-DD1A-49DB-B050-21F1F7142915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Vain otsikk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en-GB"/>
          </a:p>
        </p:txBody>
      </p:sp>
      <p:sp>
        <p:nvSpPr>
          <p:cNvPr id="3" name="Rectangle 3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i-FI"/>
              <a:t>  </a:t>
            </a:r>
            <a:fld id="{5FC7606F-31A5-47E5-97A4-154E2719F389}" type="datetime1">
              <a:rPr lang="fi-FI" sz="800"/>
              <a:pPr>
                <a:defRPr/>
              </a:pPr>
              <a:t>19.3.2012</a:t>
            </a:fld>
            <a:endParaRPr lang="fi-FI" sz="800"/>
          </a:p>
        </p:txBody>
      </p:sp>
      <p:sp>
        <p:nvSpPr>
          <p:cNvPr id="4" name="Rectangle 3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12902D-3BD2-4155-996B-D31BCE7AC403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yhjä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i-FI"/>
              <a:t>  </a:t>
            </a:r>
            <a:fld id="{5FC7606F-31A5-47E5-97A4-154E2719F389}" type="datetime1">
              <a:rPr lang="fi-FI" sz="800"/>
              <a:pPr>
                <a:defRPr/>
              </a:pPr>
              <a:t>19.3.2012</a:t>
            </a:fld>
            <a:endParaRPr lang="fi-FI" sz="800"/>
          </a:p>
        </p:txBody>
      </p:sp>
      <p:sp>
        <p:nvSpPr>
          <p:cNvPr id="3" name="Rectangle 3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78EE2A-8046-4E32-B3F7-32DAC2CA8206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tsikollinen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fi-FI" smtClean="0"/>
              <a:t>Muokkaa perustyyl. napsautt.</a:t>
            </a:r>
            <a:endParaRPr lang="en-GB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en-GB"/>
          </a:p>
        </p:txBody>
      </p:sp>
      <p:sp>
        <p:nvSpPr>
          <p:cNvPr id="4" name="Tekstin paikkamerkki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5" name="Rectangle 3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i-FI"/>
              <a:t>  </a:t>
            </a:r>
            <a:fld id="{5FC7606F-31A5-47E5-97A4-154E2719F389}" type="datetime1">
              <a:rPr lang="fi-FI" sz="800"/>
              <a:pPr>
                <a:defRPr/>
              </a:pPr>
              <a:t>19.3.2012</a:t>
            </a:fld>
            <a:endParaRPr lang="fi-FI" sz="800"/>
          </a:p>
        </p:txBody>
      </p:sp>
      <p:sp>
        <p:nvSpPr>
          <p:cNvPr id="6" name="Rectangle 3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9653A5-8E4C-476E-99E9-1F5F03EC6FFA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tsikollinen ku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fi-FI" smtClean="0"/>
              <a:t>Muokkaa perustyyl. napsautt.</a:t>
            </a:r>
            <a:endParaRPr lang="en-GB"/>
          </a:p>
        </p:txBody>
      </p:sp>
      <p:sp>
        <p:nvSpPr>
          <p:cNvPr id="3" name="Kuvan paikkamerkki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/>
          </a:p>
        </p:txBody>
      </p:sp>
      <p:sp>
        <p:nvSpPr>
          <p:cNvPr id="4" name="Tekstin paikkamerkki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5" name="Rectangle 3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i-FI"/>
              <a:t>  </a:t>
            </a:r>
            <a:fld id="{5FC7606F-31A5-47E5-97A4-154E2719F389}" type="datetime1">
              <a:rPr lang="fi-FI" sz="800"/>
              <a:pPr>
                <a:defRPr/>
              </a:pPr>
              <a:t>19.3.2012</a:t>
            </a:fld>
            <a:endParaRPr lang="fi-FI" sz="800"/>
          </a:p>
        </p:txBody>
      </p:sp>
      <p:sp>
        <p:nvSpPr>
          <p:cNvPr id="6" name="Rectangle 3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FFDF67-6BC8-4C65-BA65-C611592D046A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7" name="Rectangle 11"/>
          <p:cNvSpPr>
            <a:spLocks noChangeArrowheads="1"/>
          </p:cNvSpPr>
          <p:nvPr/>
        </p:nvSpPr>
        <p:spPr bwMode="auto">
          <a:xfrm>
            <a:off x="0" y="6553200"/>
            <a:ext cx="9144000" cy="304800"/>
          </a:xfrm>
          <a:prstGeom prst="rect">
            <a:avLst/>
          </a:prstGeom>
          <a:solidFill>
            <a:srgbClr val="006E55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spcBef>
                <a:spcPct val="20000"/>
              </a:spcBef>
              <a:buClr>
                <a:schemeClr val="tx1"/>
              </a:buClr>
              <a:buSzPct val="90000"/>
              <a:buFont typeface="Wingdings 3" pitchFamily="18" charset="2"/>
              <a:buChar char="}"/>
              <a:defRPr/>
            </a:pPr>
            <a:endParaRPr lang="fi-FI" b="1">
              <a:latin typeface="Times New Roman" pitchFamily="18" charset="0"/>
              <a:cs typeface="+mn-cs"/>
            </a:endParaRPr>
          </a:p>
        </p:txBody>
      </p:sp>
      <p:sp>
        <p:nvSpPr>
          <p:cNvPr id="614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62000" y="506413"/>
            <a:ext cx="7772400" cy="427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fi-FI" smtClean="0"/>
              <a:t>Pääotsikko</a:t>
            </a:r>
          </a:p>
        </p:txBody>
      </p:sp>
      <p:sp>
        <p:nvSpPr>
          <p:cNvPr id="614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62000" y="1219200"/>
            <a:ext cx="7772400" cy="518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</a:p>
        </p:txBody>
      </p:sp>
      <p:sp>
        <p:nvSpPr>
          <p:cNvPr id="4130" name="Rectangle 3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28600" y="6584950"/>
            <a:ext cx="2971800" cy="284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700">
                <a:solidFill>
                  <a:schemeClr val="bg1"/>
                </a:solidFill>
                <a:cs typeface="+mn-cs"/>
              </a:defRPr>
            </a:lvl1pPr>
          </a:lstStyle>
          <a:p>
            <a:pPr>
              <a:defRPr/>
            </a:pPr>
            <a:r>
              <a:rPr lang="fi-FI"/>
              <a:t>  </a:t>
            </a:r>
            <a:fld id="{5FC7606F-31A5-47E5-97A4-154E2719F389}" type="datetime1">
              <a:rPr lang="fi-FI" sz="800"/>
              <a:pPr>
                <a:defRPr/>
              </a:pPr>
              <a:t>19.3.2012</a:t>
            </a:fld>
            <a:endParaRPr lang="fi-FI" sz="800"/>
          </a:p>
        </p:txBody>
      </p:sp>
      <p:sp>
        <p:nvSpPr>
          <p:cNvPr id="4131" name="Rectangle 3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038600" y="6584950"/>
            <a:ext cx="533400" cy="1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800">
                <a:solidFill>
                  <a:schemeClr val="bg1"/>
                </a:solidFill>
                <a:cs typeface="+mn-cs"/>
              </a:defRPr>
            </a:lvl1pPr>
          </a:lstStyle>
          <a:p>
            <a:pPr>
              <a:defRPr/>
            </a:pPr>
            <a:fld id="{0DE34F75-8D7F-42BC-9995-95D67CDF028B}" type="slidenum">
              <a:rPr lang="fi-FI"/>
              <a:pPr>
                <a:defRPr/>
              </a:pPr>
              <a:t>‹#›</a:t>
            </a:fld>
            <a:endParaRPr lang="fi-FI"/>
          </a:p>
        </p:txBody>
      </p:sp>
      <p:pic>
        <p:nvPicPr>
          <p:cNvPr id="6151" name="Picture 47" descr="logo-valk-25pros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7777163" y="6599238"/>
            <a:ext cx="833437" cy="17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32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ransition/>
  <p:timing>
    <p:tnLst>
      <p:par>
        <p:cTn id="1" dur="indefinite" restart="never" nodeType="tmRoot"/>
      </p:par>
    </p:tnLst>
  </p:timing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006E55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006E55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006E55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006E55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006E55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800">
          <a:solidFill>
            <a:srgbClr val="006E55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800">
          <a:solidFill>
            <a:srgbClr val="006E55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800">
          <a:solidFill>
            <a:srgbClr val="006E55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800">
          <a:solidFill>
            <a:srgbClr val="006E55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006F55"/>
        </a:buClr>
        <a:buFont typeface="Wingdings" pitchFamily="2" charset="2"/>
        <a:buChar char="§"/>
        <a:defRPr sz="26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6F55"/>
        </a:buClr>
        <a:buFont typeface="Wingdings" pitchFamily="2" charset="2"/>
        <a:buChar char="§"/>
        <a:defRPr sz="24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006F55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006F55"/>
        </a:buClr>
        <a:buFont typeface="Wingdings" pitchFamily="2" charset="2"/>
        <a:buChar char="§"/>
        <a:defRPr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006F55"/>
        </a:buClr>
        <a:buFont typeface="Wingdings" pitchFamily="2" charset="2"/>
        <a:buChar char="§"/>
        <a:defRPr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006F55"/>
        </a:buClr>
        <a:buFont typeface="Wingdings" pitchFamily="2" charset="2"/>
        <a:buChar char="§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006F55"/>
        </a:buClr>
        <a:buFont typeface="Wingdings" pitchFamily="2" charset="2"/>
        <a:buChar char="§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006F55"/>
        </a:buClr>
        <a:buFont typeface="Wingdings" pitchFamily="2" charset="2"/>
        <a:buChar char="§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006F55"/>
        </a:buClr>
        <a:buFont typeface="Wingdings" pitchFamily="2" charset="2"/>
        <a:buChar char="§"/>
        <a:defRPr>
          <a:solidFill>
            <a:schemeClr val="tx1"/>
          </a:solidFill>
          <a:latin typeface="+mn-lt"/>
        </a:defRPr>
      </a:lvl9pPr>
    </p:bodyStyle>
    <p:otherStyle>
      <a:defPPr>
        <a:defRPr lang="fi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9.jpeg"/><Relationship Id="rId5" Type="http://schemas.openxmlformats.org/officeDocument/2006/relationships/oleObject" Target="../embeddings/Microsoft_Office_Word_97_-_2003_Document1.doc"/><Relationship Id="rId4" Type="http://schemas.openxmlformats.org/officeDocument/2006/relationships/image" Target="../media/image8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Excel_97-2003_Worksheet2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Excel_97-2003_Worksheet3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Excel_97-2003_Worksheet4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4" Type="http://schemas.openxmlformats.org/officeDocument/2006/relationships/oleObject" Target="../embeddings/Microsoft_Office_Excel_97-2003_Worksheet5.xls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9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11560" y="1916832"/>
            <a:ext cx="7772400" cy="1107996"/>
          </a:xfrm>
        </p:spPr>
        <p:txBody>
          <a:bodyPr/>
          <a:lstStyle/>
          <a:p>
            <a:r>
              <a:rPr lang="fi-FI" sz="2400" b="1" dirty="0" smtClean="0"/>
              <a:t>LITTERFALL IN ICP-FOREST DATA BASE </a:t>
            </a:r>
            <a:br>
              <a:rPr lang="fi-FI" sz="2400" b="1" dirty="0" smtClean="0"/>
            </a:br>
            <a:r>
              <a:rPr lang="en-US" sz="2400" dirty="0" smtClean="0"/>
              <a:t/>
            </a:r>
            <a:br>
              <a:rPr lang="en-US" sz="2400" dirty="0" smtClean="0"/>
            </a:br>
            <a:endParaRPr lang="fi-FI" sz="2400" dirty="0" smtClean="0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4213" y="3141663"/>
            <a:ext cx="7772400" cy="2000250"/>
          </a:xfrm>
        </p:spPr>
        <p:txBody>
          <a:bodyPr/>
          <a:lstStyle/>
          <a:p>
            <a:pPr eaLnBrk="1" hangingPunct="1"/>
            <a:r>
              <a:rPr lang="fi-FI" sz="2400" dirty="0" smtClean="0"/>
              <a:t> </a:t>
            </a:r>
            <a:endParaRPr lang="fi-FI" sz="2000" dirty="0" smtClean="0"/>
          </a:p>
        </p:txBody>
      </p:sp>
      <p:sp>
        <p:nvSpPr>
          <p:cNvPr id="8197" name="TextBox 4"/>
          <p:cNvSpPr txBox="1">
            <a:spLocks noChangeArrowheads="1"/>
          </p:cNvSpPr>
          <p:nvPr/>
        </p:nvSpPr>
        <p:spPr bwMode="auto">
          <a:xfrm>
            <a:off x="468313" y="188913"/>
            <a:ext cx="82804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i-FI" sz="1200" b="1" dirty="0" err="1" smtClean="0"/>
              <a:t>Joint</a:t>
            </a:r>
            <a:r>
              <a:rPr lang="fi-FI" sz="1200" b="1" dirty="0" smtClean="0"/>
              <a:t> </a:t>
            </a:r>
            <a:r>
              <a:rPr lang="fi-FI" sz="1200" b="1" dirty="0" err="1" smtClean="0"/>
              <a:t>Expert</a:t>
            </a:r>
            <a:r>
              <a:rPr lang="fi-FI" sz="1200" b="1" dirty="0" smtClean="0"/>
              <a:t> </a:t>
            </a:r>
            <a:r>
              <a:rPr lang="fi-FI" sz="1200" b="1" dirty="0" err="1" smtClean="0"/>
              <a:t>Panel</a:t>
            </a:r>
            <a:r>
              <a:rPr lang="fi-FI" sz="1200" b="1" dirty="0" smtClean="0"/>
              <a:t> </a:t>
            </a:r>
            <a:r>
              <a:rPr lang="fi-FI" sz="1200" b="1" dirty="0" err="1" smtClean="0"/>
              <a:t>Meeting</a:t>
            </a:r>
            <a:r>
              <a:rPr lang="fi-FI" sz="1200" b="1" dirty="0" smtClean="0"/>
              <a:t> on </a:t>
            </a:r>
            <a:r>
              <a:rPr lang="fi-FI" sz="1200" b="1" dirty="0" err="1" smtClean="0"/>
              <a:t>European</a:t>
            </a:r>
            <a:r>
              <a:rPr lang="fi-FI" sz="1200" b="1" dirty="0" smtClean="0"/>
              <a:t> </a:t>
            </a:r>
            <a:r>
              <a:rPr lang="fi-FI" sz="1200" b="1" dirty="0" err="1" smtClean="0"/>
              <a:t>Level</a:t>
            </a:r>
            <a:r>
              <a:rPr lang="fi-FI" sz="1200" b="1" dirty="0" smtClean="0"/>
              <a:t> Data </a:t>
            </a:r>
            <a:r>
              <a:rPr lang="fi-FI" sz="1200" b="1" dirty="0" err="1" smtClean="0"/>
              <a:t>Evaluation</a:t>
            </a:r>
            <a:r>
              <a:rPr lang="fi-FI" sz="1200" b="1" dirty="0" smtClean="0"/>
              <a:t>, 20.3.2012 Helsinki, Finland</a:t>
            </a:r>
            <a:endParaRPr lang="fi-FI" sz="1200" dirty="0"/>
          </a:p>
        </p:txBody>
      </p:sp>
      <p:grpSp>
        <p:nvGrpSpPr>
          <p:cNvPr id="8" name="Group 7"/>
          <p:cNvGrpSpPr/>
          <p:nvPr/>
        </p:nvGrpSpPr>
        <p:grpSpPr>
          <a:xfrm>
            <a:off x="0" y="4005064"/>
            <a:ext cx="9144000" cy="2349027"/>
            <a:chOff x="47342" y="4005064"/>
            <a:chExt cx="11542021" cy="2349027"/>
          </a:xfrm>
        </p:grpSpPr>
        <p:pic>
          <p:nvPicPr>
            <p:cNvPr id="8196" name="Kuva 3" descr="Kuusi_panoraama1.jp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 bwMode="auto">
            <a:xfrm>
              <a:off x="47342" y="4005064"/>
              <a:ext cx="4076883" cy="2349027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pic>
          <p:nvPicPr>
            <p:cNvPr id="6" name="Kuva 3" descr="Kuusi_panoraama1.jp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 bwMode="auto">
            <a:xfrm>
              <a:off x="3851920" y="4005064"/>
              <a:ext cx="4076883" cy="2349027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pic>
          <p:nvPicPr>
            <p:cNvPr id="7" name="Kuva 3" descr="Kuusi_panoraama1.jp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 bwMode="auto">
            <a:xfrm>
              <a:off x="7512480" y="4005064"/>
              <a:ext cx="4076883" cy="2349027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  </a:t>
            </a:r>
            <a:fld id="{5FC7606F-31A5-47E5-97A4-154E2719F389}" type="datetime1">
              <a:rPr lang="fi-FI" sz="800" smtClean="0"/>
              <a:pPr>
                <a:defRPr/>
              </a:pPr>
              <a:t>19.3.2012</a:t>
            </a:fld>
            <a:endParaRPr lang="fi-FI" sz="80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8778EE2A-8046-4E32-B3F7-32DAC2CA8206}" type="slidenum">
              <a:rPr lang="fi-FI" smtClean="0"/>
              <a:pPr>
                <a:defRPr/>
              </a:pPr>
              <a:t>10</a:t>
            </a:fld>
            <a:endParaRPr lang="fi-FI"/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179512" y="188640"/>
          <a:ext cx="7740000" cy="625710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1800000"/>
                <a:gridCol w="540000"/>
                <a:gridCol w="540000"/>
                <a:gridCol w="540000"/>
                <a:gridCol w="540000"/>
                <a:gridCol w="540000"/>
                <a:gridCol w="540000"/>
                <a:gridCol w="540000"/>
                <a:gridCol w="540000"/>
                <a:gridCol w="540000"/>
                <a:gridCol w="540000"/>
                <a:gridCol w="540000"/>
              </a:tblGrid>
              <a:tr h="231493"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Country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2002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2003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2004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2005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2006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2007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2008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2009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2010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err="1" smtClean="0"/>
                        <a:t>sum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</a:tr>
              <a:tr h="231493"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France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1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</a:tr>
              <a:tr h="231493">
                <a:tc>
                  <a:txBody>
                    <a:bodyPr/>
                    <a:lstStyle/>
                    <a:p>
                      <a:r>
                        <a:rPr lang="fi-FI" sz="1500" dirty="0" err="1" smtClean="0"/>
                        <a:t>Belgium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2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</a:tr>
              <a:tr h="231493">
                <a:tc>
                  <a:txBody>
                    <a:bodyPr/>
                    <a:lstStyle/>
                    <a:p>
                      <a:r>
                        <a:rPr lang="fi-FI" sz="1500" dirty="0" err="1" smtClean="0"/>
                        <a:t>Germany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4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</a:tr>
              <a:tr h="231493">
                <a:tc>
                  <a:txBody>
                    <a:bodyPr/>
                    <a:lstStyle/>
                    <a:p>
                      <a:r>
                        <a:rPr lang="fi-FI" sz="1500" dirty="0" err="1" smtClean="0"/>
                        <a:t>Italy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5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</a:tr>
              <a:tr h="231493"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United </a:t>
                      </a:r>
                      <a:r>
                        <a:rPr lang="fi-FI" sz="1500" dirty="0" err="1" smtClean="0"/>
                        <a:t>Kingdom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6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</a:tr>
              <a:tr h="231493">
                <a:tc>
                  <a:txBody>
                    <a:bodyPr/>
                    <a:lstStyle/>
                    <a:p>
                      <a:r>
                        <a:rPr lang="fi-FI" sz="1500" dirty="0" err="1" smtClean="0"/>
                        <a:t>Ireland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7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</a:tr>
              <a:tr h="231493">
                <a:tc>
                  <a:txBody>
                    <a:bodyPr/>
                    <a:lstStyle/>
                    <a:p>
                      <a:r>
                        <a:rPr lang="fi-FI" sz="1500" dirty="0" err="1" smtClean="0"/>
                        <a:t>Denmark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8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</a:tr>
              <a:tr h="231493">
                <a:tc>
                  <a:txBody>
                    <a:bodyPr/>
                    <a:lstStyle/>
                    <a:p>
                      <a:r>
                        <a:rPr lang="fi-FI" sz="1500" dirty="0" err="1" smtClean="0"/>
                        <a:t>Greece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9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</a:tr>
              <a:tr h="231493"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Spain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11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</a:tr>
              <a:tr h="231493"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Luxembourg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12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</a:tr>
              <a:tr h="231493">
                <a:tc>
                  <a:txBody>
                    <a:bodyPr/>
                    <a:lstStyle/>
                    <a:p>
                      <a:r>
                        <a:rPr lang="fi-FI" sz="1500" dirty="0" err="1" smtClean="0"/>
                        <a:t>Sweden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13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</a:tr>
              <a:tr h="231493">
                <a:tc>
                  <a:txBody>
                    <a:bodyPr/>
                    <a:lstStyle/>
                    <a:p>
                      <a:r>
                        <a:rPr lang="fi-FI" sz="1500" dirty="0" err="1" smtClean="0"/>
                        <a:t>Austria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14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</a:tr>
              <a:tr h="231493"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Finland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15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</a:tr>
              <a:tr h="231493">
                <a:tc>
                  <a:txBody>
                    <a:bodyPr/>
                    <a:lstStyle/>
                    <a:p>
                      <a:r>
                        <a:rPr lang="fi-FI" sz="1500" dirty="0" err="1" smtClean="0"/>
                        <a:t>Hungary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51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</a:tr>
              <a:tr h="231493"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Romania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52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</a:tr>
              <a:tr h="231493">
                <a:tc>
                  <a:txBody>
                    <a:bodyPr/>
                    <a:lstStyle/>
                    <a:p>
                      <a:r>
                        <a:rPr lang="fi-FI" sz="1500" dirty="0" err="1" smtClean="0"/>
                        <a:t>Slovak</a:t>
                      </a:r>
                      <a:r>
                        <a:rPr lang="fi-FI" sz="1500" dirty="0" smtClean="0"/>
                        <a:t> </a:t>
                      </a:r>
                      <a:r>
                        <a:rPr lang="fi-FI" sz="1500" dirty="0" err="1" smtClean="0"/>
                        <a:t>Republic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54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</a:tr>
              <a:tr h="231493">
                <a:tc>
                  <a:txBody>
                    <a:bodyPr/>
                    <a:lstStyle/>
                    <a:p>
                      <a:r>
                        <a:rPr lang="fi-FI" sz="1500" dirty="0" err="1" smtClean="0"/>
                        <a:t>Lithuania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56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</a:tr>
              <a:tr h="231493">
                <a:tc>
                  <a:txBody>
                    <a:bodyPr/>
                    <a:lstStyle/>
                    <a:p>
                      <a:r>
                        <a:rPr lang="fi-FI" sz="1500" dirty="0" err="1" smtClean="0"/>
                        <a:t>Czech</a:t>
                      </a:r>
                      <a:r>
                        <a:rPr lang="fi-FI" sz="1500" baseline="0" dirty="0" smtClean="0"/>
                        <a:t> </a:t>
                      </a:r>
                      <a:r>
                        <a:rPr lang="fi-FI" sz="1500" baseline="0" dirty="0" err="1" smtClean="0"/>
                        <a:t>Republic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58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</a:tr>
              <a:tr h="231493"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Estonia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59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</a:tr>
              <a:tr h="231493"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Slovenia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60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</a:tr>
              <a:tr h="231493"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Bulgaria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63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</a:tr>
              <a:tr h="231493"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Latvia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64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</a:tr>
              <a:tr h="231493"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Serbia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67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</a:tr>
              <a:tr h="231493"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SUM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Otsikko 1"/>
          <p:cNvSpPr>
            <a:spLocks noGrp="1"/>
          </p:cNvSpPr>
          <p:nvPr>
            <p:ph type="title"/>
          </p:nvPr>
        </p:nvSpPr>
        <p:spPr>
          <a:xfrm>
            <a:off x="251520" y="620688"/>
            <a:ext cx="7772400" cy="276999"/>
          </a:xfrm>
        </p:spPr>
        <p:txBody>
          <a:bodyPr/>
          <a:lstStyle/>
          <a:p>
            <a:pPr eaLnBrk="1" hangingPunct="1"/>
            <a:r>
              <a:rPr lang="en-GB" sz="1800" dirty="0" err="1" smtClean="0">
                <a:solidFill>
                  <a:schemeClr val="tx1"/>
                </a:solidFill>
              </a:rPr>
              <a:t>Pitoisuuksia</a:t>
            </a:r>
            <a:r>
              <a:rPr lang="en-GB" sz="1800" dirty="0" smtClean="0">
                <a:solidFill>
                  <a:schemeClr val="tx1"/>
                </a:solidFill>
              </a:rPr>
              <a:t> (mg/L) </a:t>
            </a:r>
            <a:r>
              <a:rPr lang="en-GB" sz="1800" dirty="0" err="1" smtClean="0">
                <a:solidFill>
                  <a:schemeClr val="tx1"/>
                </a:solidFill>
              </a:rPr>
              <a:t>sadannoissa</a:t>
            </a:r>
            <a:r>
              <a:rPr lang="en-GB" sz="1800" dirty="0" smtClean="0">
                <a:solidFill>
                  <a:schemeClr val="tx1"/>
                </a:solidFill>
              </a:rPr>
              <a:t> </a:t>
            </a:r>
            <a:r>
              <a:rPr lang="en-GB" sz="1800" dirty="0" err="1" smtClean="0">
                <a:solidFill>
                  <a:schemeClr val="tx1"/>
                </a:solidFill>
              </a:rPr>
              <a:t>ja</a:t>
            </a:r>
            <a:r>
              <a:rPr lang="en-GB" sz="1800" dirty="0" smtClean="0">
                <a:solidFill>
                  <a:schemeClr val="tx1"/>
                </a:solidFill>
              </a:rPr>
              <a:t> </a:t>
            </a:r>
            <a:r>
              <a:rPr lang="en-GB" sz="1800" dirty="0" err="1" smtClean="0">
                <a:solidFill>
                  <a:schemeClr val="tx1"/>
                </a:solidFill>
              </a:rPr>
              <a:t>maavesissä</a:t>
            </a:r>
            <a:r>
              <a:rPr lang="en-GB" sz="1800" dirty="0" smtClean="0">
                <a:solidFill>
                  <a:schemeClr val="tx1"/>
                </a:solidFill>
              </a:rPr>
              <a:t> (H </a:t>
            </a:r>
            <a:r>
              <a:rPr lang="en-GB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µmol/L)</a:t>
            </a:r>
            <a:endParaRPr lang="en-GB" sz="1800" dirty="0" smtClean="0">
              <a:solidFill>
                <a:schemeClr val="tx1"/>
              </a:solidFill>
            </a:endParaRPr>
          </a:p>
        </p:txBody>
      </p:sp>
      <p:sp>
        <p:nvSpPr>
          <p:cNvPr id="1028" name="Sisällön paikkamerkki 2"/>
          <p:cNvSpPr>
            <a:spLocks noGrp="1"/>
          </p:cNvSpPr>
          <p:nvPr>
            <p:ph idx="1"/>
          </p:nvPr>
        </p:nvSpPr>
        <p:spPr>
          <a:xfrm>
            <a:off x="714375" y="1214438"/>
            <a:ext cx="7772400" cy="3143250"/>
          </a:xfrm>
        </p:spPr>
        <p:txBody>
          <a:bodyPr/>
          <a:lstStyle/>
          <a:p>
            <a:pPr eaLnBrk="1" hangingPunct="1"/>
            <a:endParaRPr lang="en-GB" sz="2400" smtClean="0"/>
          </a:p>
          <a:p>
            <a:pPr eaLnBrk="1" hangingPunct="1">
              <a:buFont typeface="Wingdings" pitchFamily="2" charset="2"/>
              <a:buNone/>
            </a:pPr>
            <a:endParaRPr lang="en-GB" sz="2400" smtClean="0"/>
          </a:p>
        </p:txBody>
      </p:sp>
      <p:sp>
        <p:nvSpPr>
          <p:cNvPr id="7172" name="Alatunnisteen paikkamerkki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  </a:t>
            </a:r>
            <a:fld id="{42EEC886-1E5F-4226-80F3-C4285B517915}" type="datetime1">
              <a:rPr lang="fi-FI" sz="800" smtClean="0"/>
              <a:pPr>
                <a:defRPr/>
              </a:pPr>
              <a:t>19.3.2012</a:t>
            </a:fld>
            <a:endParaRPr lang="fi-FI" sz="800" smtClean="0"/>
          </a:p>
        </p:txBody>
      </p:sp>
      <p:sp>
        <p:nvSpPr>
          <p:cNvPr id="7173" name="Dian numeron paikkamerkki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1F316B6-4E32-4C50-B460-E4978970EF06}" type="slidenum">
              <a:rPr lang="fi-FI" smtClean="0"/>
              <a:pPr>
                <a:defRPr/>
              </a:pPr>
              <a:t>11</a:t>
            </a:fld>
            <a:endParaRPr lang="fi-FI" smtClean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323528" y="908720"/>
          <a:ext cx="8208910" cy="3657600"/>
        </p:xfrm>
        <a:graphic>
          <a:graphicData uri="http://schemas.openxmlformats.org/drawingml/2006/table">
            <a:tbl>
              <a:tblPr/>
              <a:tblGrid>
                <a:gridCol w="792088"/>
                <a:gridCol w="792088"/>
                <a:gridCol w="1007790"/>
                <a:gridCol w="1080120"/>
                <a:gridCol w="1635284"/>
                <a:gridCol w="162560"/>
                <a:gridCol w="1381515"/>
                <a:gridCol w="1357465"/>
              </a:tblGrid>
              <a:tr h="587504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i-FI" sz="800" dirty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endParaRPr lang="fi-FI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fi-FI" sz="1600" dirty="0" smtClean="0">
                          <a:latin typeface="Times New Roman"/>
                          <a:ea typeface="Times New Roman"/>
                          <a:cs typeface="Times New Roman"/>
                        </a:rPr>
                        <a:t>Avoin Paikka</a:t>
                      </a:r>
                      <a:endParaRPr lang="fi-FI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fi-FI" sz="1600" dirty="0" smtClean="0">
                          <a:latin typeface="Times New Roman"/>
                          <a:ea typeface="Times New Roman"/>
                          <a:cs typeface="Times New Roman"/>
                        </a:rPr>
                        <a:t>Metsikkö- </a:t>
                      </a: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fi-FI" sz="1600" dirty="0" smtClean="0">
                          <a:latin typeface="Times New Roman"/>
                          <a:ea typeface="Times New Roman"/>
                          <a:cs typeface="Times New Roman"/>
                        </a:rPr>
                        <a:t>sadanta</a:t>
                      </a:r>
                      <a:endParaRPr lang="fi-FI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fi-FI" sz="1600" dirty="0" smtClean="0">
                          <a:latin typeface="Times New Roman"/>
                          <a:ea typeface="Times New Roman"/>
                          <a:cs typeface="Times New Roman"/>
                        </a:rPr>
                        <a:t>Maavesi</a:t>
                      </a: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fi-FI" sz="1600" dirty="0" smtClean="0">
                          <a:latin typeface="Times New Roman"/>
                          <a:ea typeface="Times New Roman"/>
                          <a:cs typeface="Times New Roman"/>
                        </a:rPr>
                        <a:t>15 </a:t>
                      </a:r>
                      <a:r>
                        <a:rPr lang="fi-FI" sz="1600" dirty="0">
                          <a:latin typeface="Times New Roman"/>
                          <a:ea typeface="Times New Roman"/>
                          <a:cs typeface="Times New Roman"/>
                        </a:rPr>
                        <a:t>cm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fi-FI" sz="1600" dirty="0" smtClean="0">
                          <a:latin typeface="Times New Roman"/>
                          <a:ea typeface="Times New Roman"/>
                          <a:cs typeface="Times New Roman"/>
                        </a:rPr>
                        <a:t>Maavesi  (huuhtoutuminen) </a:t>
                      </a: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fi-FI" sz="1600" dirty="0" smtClean="0">
                          <a:latin typeface="Times New Roman"/>
                          <a:ea typeface="Times New Roman"/>
                          <a:cs typeface="Times New Roman"/>
                        </a:rPr>
                        <a:t>35 </a:t>
                      </a:r>
                      <a:r>
                        <a:rPr lang="fi-FI" sz="1600" dirty="0">
                          <a:latin typeface="Times New Roman"/>
                          <a:ea typeface="Times New Roman"/>
                          <a:cs typeface="Times New Roman"/>
                        </a:rPr>
                        <a:t>cm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fi-FI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fi-FI" sz="1600" dirty="0" err="1" smtClean="0">
                          <a:latin typeface="Times New Roman"/>
                          <a:ea typeface="Times New Roman"/>
                          <a:cs typeface="Times New Roman"/>
                        </a:rPr>
                        <a:t>Runkovalunta</a:t>
                      </a:r>
                      <a:r>
                        <a:rPr lang="fi-FI" sz="1600" dirty="0" smtClean="0">
                          <a:latin typeface="Times New Roman"/>
                          <a:ea typeface="Times New Roman"/>
                          <a:cs typeface="Times New Roman"/>
                        </a:rPr>
                        <a:t>, kuusi</a:t>
                      </a:r>
                      <a:endParaRPr lang="fi-FI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fi-FI" sz="1600" dirty="0" err="1" smtClean="0">
                          <a:latin typeface="Times New Roman"/>
                          <a:ea typeface="Times New Roman"/>
                          <a:cs typeface="Times New Roman"/>
                        </a:rPr>
                        <a:t>Runkovalunta</a:t>
                      </a:r>
                      <a:r>
                        <a:rPr lang="fi-FI" sz="1600" dirty="0" smtClean="0">
                          <a:latin typeface="Times New Roman"/>
                          <a:ea typeface="Times New Roman"/>
                          <a:cs typeface="Times New Roman"/>
                        </a:rPr>
                        <a:t>, koivu</a:t>
                      </a:r>
                      <a:endParaRPr lang="fi-FI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8776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fi-FI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fi-FI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fi-FI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i-FI" sz="1600">
                          <a:latin typeface="Times New Roman"/>
                          <a:ea typeface="Times New Roman"/>
                          <a:cs typeface="Times New Roman"/>
                        </a:rPr>
                        <a:t>1991-1997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fi-FI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fi-FI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i-FI" sz="1600" dirty="0" smtClean="0">
                          <a:latin typeface="Times New Roman"/>
                          <a:ea typeface="Times New Roman"/>
                          <a:cs typeface="Times New Roman"/>
                        </a:rPr>
                        <a:t>1992-1999</a:t>
                      </a:r>
                      <a:endParaRPr lang="fi-FI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fi-FI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6037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i-FI" sz="1600" dirty="0">
                          <a:latin typeface="Times New Roman"/>
                          <a:ea typeface="Times New Roman"/>
                          <a:cs typeface="Times New Roman"/>
                        </a:rPr>
                        <a:t>SO</a:t>
                      </a:r>
                      <a:r>
                        <a:rPr lang="fi-FI" sz="1600" baseline="-25000" dirty="0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r>
                        <a:rPr lang="fi-FI" sz="1600" dirty="0">
                          <a:latin typeface="Times New Roman"/>
                          <a:ea typeface="Times New Roman"/>
                          <a:cs typeface="Times New Roman"/>
                        </a:rPr>
                        <a:t>S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i-FI" sz="1600">
                          <a:latin typeface="Times New Roman"/>
                          <a:ea typeface="Times New Roman"/>
                          <a:cs typeface="Times New Roman"/>
                        </a:rPr>
                        <a:t>0,70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i-FI" sz="1600">
                          <a:latin typeface="Times New Roman"/>
                          <a:ea typeface="Times New Roman"/>
                          <a:cs typeface="Times New Roman"/>
                        </a:rPr>
                        <a:t>1,82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i-FI" sz="1600">
                          <a:latin typeface="Times New Roman"/>
                          <a:ea typeface="Times New Roman"/>
                          <a:cs typeface="Times New Roman"/>
                        </a:rPr>
                        <a:t>3,53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i-FI" sz="1600">
                          <a:latin typeface="Times New Roman"/>
                          <a:ea typeface="Times New Roman"/>
                          <a:cs typeface="Times New Roman"/>
                        </a:rPr>
                        <a:t>3,86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fi-FI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i-FI" sz="1600">
                          <a:latin typeface="Times New Roman"/>
                          <a:ea typeface="Times New Roman"/>
                          <a:cs typeface="Times New Roman"/>
                        </a:rPr>
                        <a:t>8,28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i-FI" sz="1600">
                          <a:latin typeface="Times New Roman"/>
                          <a:ea typeface="Times New Roman"/>
                          <a:cs typeface="Times New Roman"/>
                        </a:rPr>
                        <a:t>5,73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336037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i-FI" sz="1600" dirty="0">
                          <a:latin typeface="Times New Roman"/>
                          <a:ea typeface="Times New Roman"/>
                          <a:cs typeface="Times New Roman"/>
                        </a:rPr>
                        <a:t>NH</a:t>
                      </a:r>
                      <a:r>
                        <a:rPr lang="fi-FI" sz="1600" baseline="-25000" dirty="0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r>
                        <a:rPr lang="fi-FI" sz="1600" dirty="0">
                          <a:latin typeface="Times New Roman"/>
                          <a:ea typeface="Times New Roman"/>
                          <a:cs typeface="Times New Roman"/>
                        </a:rPr>
                        <a:t>N 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i-FI" sz="1600" dirty="0">
                          <a:latin typeface="Times New Roman"/>
                          <a:ea typeface="Times New Roman"/>
                          <a:cs typeface="Times New Roman"/>
                        </a:rPr>
                        <a:t>0,31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i-FI" sz="1600">
                          <a:latin typeface="Times New Roman"/>
                          <a:ea typeface="Times New Roman"/>
                          <a:cs typeface="Times New Roman"/>
                        </a:rPr>
                        <a:t>0,22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i-FI" sz="1600">
                          <a:latin typeface="Times New Roman"/>
                          <a:ea typeface="Times New Roman"/>
                          <a:cs typeface="Times New Roman"/>
                        </a:rPr>
                        <a:t>0,05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i-FI" sz="1600">
                          <a:latin typeface="Times New Roman"/>
                          <a:ea typeface="Times New Roman"/>
                          <a:cs typeface="Times New Roman"/>
                        </a:rPr>
                        <a:t>0,06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fi-FI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i-FI" sz="1600">
                          <a:latin typeface="Times New Roman"/>
                          <a:ea typeface="Times New Roman"/>
                          <a:cs typeface="Times New Roman"/>
                        </a:rPr>
                        <a:t>0,93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i-FI" sz="1600">
                          <a:latin typeface="Times New Roman"/>
                          <a:ea typeface="Times New Roman"/>
                          <a:cs typeface="Times New Roman"/>
                        </a:rPr>
                        <a:t>0,31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36037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i-FI" sz="1600" dirty="0">
                          <a:latin typeface="Times New Roman"/>
                          <a:ea typeface="Times New Roman"/>
                          <a:cs typeface="Times New Roman"/>
                        </a:rPr>
                        <a:t>NO</a:t>
                      </a:r>
                      <a:r>
                        <a:rPr lang="fi-FI" sz="1600" baseline="-25000" dirty="0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r>
                        <a:rPr lang="fi-FI" sz="1600" dirty="0">
                          <a:latin typeface="Times New Roman"/>
                          <a:ea typeface="Times New Roman"/>
                          <a:cs typeface="Times New Roman"/>
                        </a:rPr>
                        <a:t>N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i-FI" sz="1600" dirty="0">
                          <a:latin typeface="Times New Roman"/>
                          <a:ea typeface="Times New Roman"/>
                          <a:cs typeface="Times New Roman"/>
                        </a:rPr>
                        <a:t>0,35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i-FI" sz="1600">
                          <a:latin typeface="Times New Roman"/>
                          <a:ea typeface="Times New Roman"/>
                          <a:cs typeface="Times New Roman"/>
                        </a:rPr>
                        <a:t>0,26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i-FI" sz="1600">
                          <a:latin typeface="Times New Roman"/>
                          <a:ea typeface="Times New Roman"/>
                          <a:cs typeface="Times New Roman"/>
                        </a:rPr>
                        <a:t>0,01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i-FI" sz="1600">
                          <a:latin typeface="Times New Roman"/>
                          <a:ea typeface="Times New Roman"/>
                          <a:cs typeface="Times New Roman"/>
                        </a:rPr>
                        <a:t>0,01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fi-FI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i-FI" sz="1600">
                          <a:latin typeface="Times New Roman"/>
                          <a:ea typeface="Times New Roman"/>
                          <a:cs typeface="Times New Roman"/>
                        </a:rPr>
                        <a:t>0,18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i-FI" sz="1600">
                          <a:latin typeface="Times New Roman"/>
                          <a:ea typeface="Times New Roman"/>
                          <a:cs typeface="Times New Roman"/>
                        </a:rPr>
                        <a:t>0,10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36037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i-FI" sz="1600" dirty="0" err="1">
                          <a:latin typeface="Times New Roman"/>
                          <a:ea typeface="Times New Roman"/>
                          <a:cs typeface="Times New Roman"/>
                        </a:rPr>
                        <a:t>Ca</a:t>
                      </a:r>
                      <a:endParaRPr lang="fi-FI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i-FI" sz="1600">
                          <a:latin typeface="Times New Roman"/>
                          <a:ea typeface="Times New Roman"/>
                          <a:cs typeface="Times New Roman"/>
                        </a:rPr>
                        <a:t>0,18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i-FI" sz="1600" dirty="0">
                          <a:latin typeface="Times New Roman"/>
                          <a:ea typeface="Times New Roman"/>
                          <a:cs typeface="Times New Roman"/>
                        </a:rPr>
                        <a:t>1,01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i-FI" sz="1600">
                          <a:latin typeface="Times New Roman"/>
                          <a:ea typeface="Times New Roman"/>
                          <a:cs typeface="Times New Roman"/>
                        </a:rPr>
                        <a:t>2,82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i-FI" sz="1600">
                          <a:latin typeface="Times New Roman"/>
                          <a:ea typeface="Times New Roman"/>
                          <a:cs typeface="Times New Roman"/>
                        </a:rPr>
                        <a:t>3,21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fi-FI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i-FI" sz="1600">
                          <a:latin typeface="Times New Roman"/>
                          <a:ea typeface="Times New Roman"/>
                          <a:cs typeface="Times New Roman"/>
                        </a:rPr>
                        <a:t>10,78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i-FI" sz="1600">
                          <a:latin typeface="Times New Roman"/>
                          <a:ea typeface="Times New Roman"/>
                          <a:cs typeface="Times New Roman"/>
                        </a:rPr>
                        <a:t>5,12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36037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i-FI" sz="1600" dirty="0">
                          <a:latin typeface="Times New Roman"/>
                          <a:ea typeface="Times New Roman"/>
                          <a:cs typeface="Times New Roman"/>
                        </a:rPr>
                        <a:t>K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i-FI" sz="1600">
                          <a:latin typeface="Times New Roman"/>
                          <a:ea typeface="Times New Roman"/>
                          <a:cs typeface="Times New Roman"/>
                        </a:rPr>
                        <a:t>0,10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i-FI" sz="1600" dirty="0">
                          <a:latin typeface="Times New Roman"/>
                          <a:ea typeface="Times New Roman"/>
                          <a:cs typeface="Times New Roman"/>
                        </a:rPr>
                        <a:t>2,90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i-FI" sz="1600">
                          <a:latin typeface="Times New Roman"/>
                          <a:ea typeface="Times New Roman"/>
                          <a:cs typeface="Times New Roman"/>
                        </a:rPr>
                        <a:t>1,71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i-FI" sz="1600">
                          <a:latin typeface="Times New Roman"/>
                          <a:ea typeface="Times New Roman"/>
                          <a:cs typeface="Times New Roman"/>
                        </a:rPr>
                        <a:t>1,71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fi-FI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i-FI" sz="1600">
                          <a:latin typeface="Times New Roman"/>
                          <a:ea typeface="Times New Roman"/>
                          <a:cs typeface="Times New Roman"/>
                        </a:rPr>
                        <a:t>11,71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i-FI" sz="1600">
                          <a:latin typeface="Times New Roman"/>
                          <a:ea typeface="Times New Roman"/>
                          <a:cs typeface="Times New Roman"/>
                        </a:rPr>
                        <a:t>19,63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36037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i-FI" sz="1600" dirty="0">
                          <a:latin typeface="Times New Roman"/>
                          <a:ea typeface="Times New Roman"/>
                          <a:cs typeface="Times New Roman"/>
                        </a:rPr>
                        <a:t>DOC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i-FI" sz="1600">
                          <a:latin typeface="Times New Roman"/>
                          <a:ea typeface="Times New Roman"/>
                          <a:cs typeface="Times New Roman"/>
                        </a:rPr>
                        <a:t>3,70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i-FI" sz="1600" dirty="0">
                          <a:latin typeface="Times New Roman"/>
                          <a:ea typeface="Times New Roman"/>
                          <a:cs typeface="Times New Roman"/>
                        </a:rPr>
                        <a:t>14,0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i-FI" sz="1600">
                          <a:latin typeface="Times New Roman"/>
                          <a:ea typeface="Times New Roman"/>
                          <a:cs typeface="Times New Roman"/>
                        </a:rPr>
                        <a:t>20,1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i-FI" sz="1600">
                          <a:latin typeface="Times New Roman"/>
                          <a:ea typeface="Times New Roman"/>
                          <a:cs typeface="Times New Roman"/>
                        </a:rPr>
                        <a:t>9,5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fi-FI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i-FI" sz="1600">
                          <a:latin typeface="Times New Roman"/>
                          <a:ea typeface="Times New Roman"/>
                          <a:cs typeface="Times New Roman"/>
                        </a:rPr>
                        <a:t>129,86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i-FI" sz="1600">
                          <a:latin typeface="Times New Roman"/>
                          <a:ea typeface="Times New Roman"/>
                          <a:cs typeface="Times New Roman"/>
                        </a:rPr>
                        <a:t>91.93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36037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i-FI" sz="1600" dirty="0" smtClean="0">
                          <a:latin typeface="Times New Roman"/>
                          <a:ea typeface="Times New Roman"/>
                          <a:cs typeface="Times New Roman"/>
                        </a:rPr>
                        <a:t>H</a:t>
                      </a:r>
                      <a:endParaRPr lang="fi-FI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i-FI" sz="1600">
                          <a:latin typeface="Times New Roman"/>
                          <a:ea typeface="Times New Roman"/>
                          <a:cs typeface="Times New Roman"/>
                        </a:rPr>
                        <a:t>35,55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i-FI" sz="1600">
                          <a:latin typeface="Times New Roman"/>
                          <a:ea typeface="Times New Roman"/>
                          <a:cs typeface="Times New Roman"/>
                        </a:rPr>
                        <a:t>38,00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i-FI" sz="1600" dirty="0">
                          <a:latin typeface="Times New Roman"/>
                          <a:ea typeface="Times New Roman"/>
                          <a:cs typeface="Times New Roman"/>
                        </a:rPr>
                        <a:t>15,73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i-FI" sz="1600" dirty="0">
                          <a:latin typeface="Times New Roman"/>
                          <a:ea typeface="Times New Roman"/>
                          <a:cs typeface="Times New Roman"/>
                        </a:rPr>
                        <a:t>13,09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fi-FI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i-FI" sz="1600" dirty="0">
                          <a:latin typeface="Times New Roman"/>
                          <a:ea typeface="Times New Roman"/>
                          <a:cs typeface="Times New Roman"/>
                        </a:rPr>
                        <a:t>171,780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i-FI" sz="1600" dirty="0">
                          <a:latin typeface="Times New Roman"/>
                          <a:ea typeface="Times New Roman"/>
                          <a:cs typeface="Times New Roman"/>
                        </a:rPr>
                        <a:t>112,88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8" name="Picture 10" descr="R:\yys\REPORTS\AnnAbor_2000\presentation\Bd_2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683569" y="4653136"/>
            <a:ext cx="1408656" cy="173373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110" name="Picture 8" descr="R:\yys\REPORTS\AnnAbor_2000\presentation\Tf_2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484438" y="4725144"/>
            <a:ext cx="1390993" cy="167406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graphicFrame>
        <p:nvGraphicFramePr>
          <p:cNvPr id="1026" name="Object 1"/>
          <p:cNvGraphicFramePr>
            <a:graphicFrameLocks noChangeAspect="1"/>
          </p:cNvGraphicFramePr>
          <p:nvPr/>
        </p:nvGraphicFramePr>
        <p:xfrm>
          <a:off x="4284663" y="4678093"/>
          <a:ext cx="1439465" cy="1744932"/>
        </p:xfrm>
        <a:graphic>
          <a:graphicData uri="http://schemas.openxmlformats.org/presentationml/2006/ole">
            <p:oleObj spid="_x0000_s1026" name="Document" r:id="rId5" imgW="2496240" imgH="3006000" progId="Word.Document.8">
              <p:embed/>
            </p:oleObj>
          </a:graphicData>
        </a:graphic>
      </p:graphicFrame>
      <p:pic>
        <p:nvPicPr>
          <p:cNvPr id="1111" name="Picture 5" descr="SF collector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156325" y="4748434"/>
            <a:ext cx="1223987" cy="163331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11" name="Rounded Rectangle 10"/>
          <p:cNvSpPr/>
          <p:nvPr/>
        </p:nvSpPr>
        <p:spPr bwMode="auto">
          <a:xfrm>
            <a:off x="4283968" y="4437112"/>
            <a:ext cx="1656184" cy="2016224"/>
          </a:xfrm>
          <a:prstGeom prst="roundRect">
            <a:avLst/>
          </a:prstGeom>
          <a:noFill/>
          <a:ln w="9525" cap="flat" cmpd="sng" algn="ctr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  <a:effectLst>
            <a:softEdge rad="31750"/>
          </a:effectLst>
        </p:spPr>
        <p:txBody>
          <a:bodyPr vert="horz" wrap="square" lIns="72000" tIns="72000" rIns="72000" bIns="7200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i-FI" sz="2400" b="0" i="0" u="none" strike="noStrike" cap="none" normalizeH="0" baseline="0" noProof="1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2" name="Rectangle 5"/>
          <p:cNvSpPr>
            <a:spLocks noChangeArrowheads="1"/>
          </p:cNvSpPr>
          <p:nvPr/>
        </p:nvSpPr>
        <p:spPr bwMode="auto">
          <a:xfrm>
            <a:off x="0" y="0"/>
            <a:ext cx="9144000" cy="514738"/>
          </a:xfrm>
          <a:prstGeom prst="rect">
            <a:avLst/>
          </a:prstGeom>
          <a:solidFill>
            <a:schemeClr val="accent1">
              <a:alpha val="9019"/>
            </a:schemeClr>
          </a:solidFill>
          <a:ln w="9525" algn="ctr">
            <a:solidFill>
              <a:schemeClr val="bg2"/>
            </a:solidFill>
            <a:round/>
            <a:headEnd/>
            <a:tailEnd/>
          </a:ln>
        </p:spPr>
        <p:txBody>
          <a:bodyPr lIns="72000" tIns="72000" rIns="72000" bIns="72000">
            <a:spAutoFit/>
          </a:bodyPr>
          <a:lstStyle/>
          <a:p>
            <a:pPr>
              <a:spcBef>
                <a:spcPct val="50000"/>
              </a:spcBef>
            </a:pPr>
            <a:r>
              <a:rPr lang="fi-FI" noProof="1" smtClean="0"/>
              <a:t>                                   </a:t>
            </a:r>
            <a:r>
              <a:rPr lang="fi-FI" noProof="1" smtClean="0">
                <a:solidFill>
                  <a:srgbClr val="008061"/>
                </a:solidFill>
              </a:rPr>
              <a:t>Tulokset</a:t>
            </a:r>
            <a:endParaRPr lang="fi-FI" noProof="1">
              <a:solidFill>
                <a:srgbClr val="00806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  </a:t>
            </a:r>
            <a:fld id="{5FC7606F-31A5-47E5-97A4-154E2719F389}" type="datetime1">
              <a:rPr lang="fi-FI" sz="800" smtClean="0"/>
              <a:pPr>
                <a:defRPr/>
              </a:pPr>
              <a:t>19.3.2012</a:t>
            </a:fld>
            <a:endParaRPr lang="fi-FI" sz="80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8778EE2A-8046-4E32-B3F7-32DAC2CA8206}" type="slidenum">
              <a:rPr lang="fi-FI" smtClean="0"/>
              <a:pPr>
                <a:defRPr/>
              </a:pPr>
              <a:t>12</a:t>
            </a:fld>
            <a:endParaRPr lang="fi-FI"/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179512" y="188640"/>
          <a:ext cx="7740000" cy="625710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1800000"/>
                <a:gridCol w="540000"/>
                <a:gridCol w="540000"/>
                <a:gridCol w="540000"/>
                <a:gridCol w="540000"/>
                <a:gridCol w="540000"/>
                <a:gridCol w="540000"/>
                <a:gridCol w="540000"/>
                <a:gridCol w="540000"/>
                <a:gridCol w="540000"/>
                <a:gridCol w="540000"/>
                <a:gridCol w="540000"/>
              </a:tblGrid>
              <a:tr h="231493"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Country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2002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2003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2004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2005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2006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2007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2008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2009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2010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err="1" smtClean="0"/>
                        <a:t>sum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</a:tr>
              <a:tr h="231493"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France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1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</a:tr>
              <a:tr h="231493">
                <a:tc>
                  <a:txBody>
                    <a:bodyPr/>
                    <a:lstStyle/>
                    <a:p>
                      <a:r>
                        <a:rPr lang="fi-FI" sz="1500" dirty="0" err="1" smtClean="0"/>
                        <a:t>Belgium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2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x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x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x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x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x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x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6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</a:tr>
              <a:tr h="231493">
                <a:tc>
                  <a:txBody>
                    <a:bodyPr/>
                    <a:lstStyle/>
                    <a:p>
                      <a:r>
                        <a:rPr lang="fi-FI" sz="1500" dirty="0" err="1" smtClean="0"/>
                        <a:t>Germany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4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x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x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x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x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x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x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x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x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x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9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</a:tr>
              <a:tr h="231493">
                <a:tc>
                  <a:txBody>
                    <a:bodyPr/>
                    <a:lstStyle/>
                    <a:p>
                      <a:r>
                        <a:rPr lang="fi-FI" sz="1500" dirty="0" err="1" smtClean="0"/>
                        <a:t>Italy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5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x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x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2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</a:tr>
              <a:tr h="231493"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United </a:t>
                      </a:r>
                      <a:r>
                        <a:rPr lang="fi-FI" sz="1500" dirty="0" err="1" smtClean="0"/>
                        <a:t>Kingdom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6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x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x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2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</a:tr>
              <a:tr h="231493">
                <a:tc>
                  <a:txBody>
                    <a:bodyPr/>
                    <a:lstStyle/>
                    <a:p>
                      <a:r>
                        <a:rPr lang="fi-FI" sz="1500" dirty="0" err="1" smtClean="0"/>
                        <a:t>Ireland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7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x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x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2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</a:tr>
              <a:tr h="231493">
                <a:tc>
                  <a:txBody>
                    <a:bodyPr/>
                    <a:lstStyle/>
                    <a:p>
                      <a:r>
                        <a:rPr lang="fi-FI" sz="1500" dirty="0" err="1" smtClean="0"/>
                        <a:t>Denmark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8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x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x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x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3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</a:tr>
              <a:tr h="231493">
                <a:tc>
                  <a:txBody>
                    <a:bodyPr/>
                    <a:lstStyle/>
                    <a:p>
                      <a:r>
                        <a:rPr lang="fi-FI" sz="1500" dirty="0" err="1" smtClean="0"/>
                        <a:t>Greece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9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x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x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x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x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x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x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x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7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</a:tr>
              <a:tr h="231493"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Spain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11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x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x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x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x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x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5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</a:tr>
              <a:tr h="231493"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Luxembourg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12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</a:tr>
              <a:tr h="231493">
                <a:tc>
                  <a:txBody>
                    <a:bodyPr/>
                    <a:lstStyle/>
                    <a:p>
                      <a:r>
                        <a:rPr lang="fi-FI" sz="1500" dirty="0" err="1" smtClean="0"/>
                        <a:t>Sweden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13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x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1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</a:tr>
              <a:tr h="231493">
                <a:tc>
                  <a:txBody>
                    <a:bodyPr/>
                    <a:lstStyle/>
                    <a:p>
                      <a:r>
                        <a:rPr lang="fi-FI" sz="1500" dirty="0" err="1" smtClean="0"/>
                        <a:t>Austria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14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x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x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2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</a:tr>
              <a:tr h="231493"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Finland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15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x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x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x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3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</a:tr>
              <a:tr h="231493">
                <a:tc>
                  <a:txBody>
                    <a:bodyPr/>
                    <a:lstStyle/>
                    <a:p>
                      <a:r>
                        <a:rPr lang="fi-FI" sz="1500" dirty="0" err="1" smtClean="0"/>
                        <a:t>Hungary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51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x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x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2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</a:tr>
              <a:tr h="231493"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Romania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52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x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x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2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</a:tr>
              <a:tr h="231493">
                <a:tc>
                  <a:txBody>
                    <a:bodyPr/>
                    <a:lstStyle/>
                    <a:p>
                      <a:r>
                        <a:rPr lang="fi-FI" sz="1500" dirty="0" err="1" smtClean="0"/>
                        <a:t>Slovak</a:t>
                      </a:r>
                      <a:r>
                        <a:rPr lang="fi-FI" sz="1500" dirty="0" smtClean="0"/>
                        <a:t> </a:t>
                      </a:r>
                      <a:r>
                        <a:rPr lang="fi-FI" sz="1500" dirty="0" err="1" smtClean="0"/>
                        <a:t>Republic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54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x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x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2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</a:tr>
              <a:tr h="231493">
                <a:tc>
                  <a:txBody>
                    <a:bodyPr/>
                    <a:lstStyle/>
                    <a:p>
                      <a:r>
                        <a:rPr lang="fi-FI" sz="1500" dirty="0" err="1" smtClean="0"/>
                        <a:t>Lithuania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56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x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1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</a:tr>
              <a:tr h="231493">
                <a:tc>
                  <a:txBody>
                    <a:bodyPr/>
                    <a:lstStyle/>
                    <a:p>
                      <a:r>
                        <a:rPr lang="fi-FI" sz="1500" dirty="0" err="1" smtClean="0"/>
                        <a:t>Czech</a:t>
                      </a:r>
                      <a:r>
                        <a:rPr lang="fi-FI" sz="1500" baseline="0" dirty="0" smtClean="0"/>
                        <a:t> </a:t>
                      </a:r>
                      <a:r>
                        <a:rPr lang="fi-FI" sz="1500" baseline="0" dirty="0" err="1" smtClean="0"/>
                        <a:t>Republic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58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x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x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2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</a:tr>
              <a:tr h="231493"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Estonia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59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x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x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2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</a:tr>
              <a:tr h="231493"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Slovenia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60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x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1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</a:tr>
              <a:tr h="231493"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Bulgaria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63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x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x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x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x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x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x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x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x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7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</a:tr>
              <a:tr h="231493"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Latvia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64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x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x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2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</a:tr>
              <a:tr h="231493"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Serbia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67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x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1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</a:tr>
              <a:tr h="231493"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SUM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7812360" y="260648"/>
            <a:ext cx="230425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b="1" dirty="0" err="1" smtClean="0"/>
              <a:t>Nutrient</a:t>
            </a:r>
            <a:r>
              <a:rPr lang="fi-FI" b="1" dirty="0" smtClean="0"/>
              <a:t> </a:t>
            </a:r>
            <a:r>
              <a:rPr lang="fi-FI" b="1" dirty="0" err="1" smtClean="0"/>
              <a:t>analysis</a:t>
            </a:r>
            <a:endParaRPr lang="fi-FI" b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Otsikko 1"/>
          <p:cNvSpPr>
            <a:spLocks noGrp="1"/>
          </p:cNvSpPr>
          <p:nvPr>
            <p:ph type="title"/>
          </p:nvPr>
        </p:nvSpPr>
        <p:spPr>
          <a:xfrm>
            <a:off x="642938" y="142875"/>
            <a:ext cx="5881687" cy="646113"/>
          </a:xfrm>
        </p:spPr>
        <p:txBody>
          <a:bodyPr/>
          <a:lstStyle/>
          <a:p>
            <a:pPr eaLnBrk="1" hangingPunct="1"/>
            <a:r>
              <a:rPr lang="en-US" sz="1400" smtClean="0"/>
              <a:t>Muutokset SO</a:t>
            </a:r>
            <a:r>
              <a:rPr lang="en-US" sz="1400" baseline="-25000" smtClean="0"/>
              <a:t>4</a:t>
            </a:r>
            <a:r>
              <a:rPr lang="en-US" sz="1400" smtClean="0"/>
              <a:t>-S, DOC, N, H, emäskationi pitoisuuksissa sekä ANC:ssa, </a:t>
            </a:r>
            <a:br>
              <a:rPr lang="en-US" sz="1400" smtClean="0"/>
            </a:br>
            <a:r>
              <a:rPr lang="en-US" sz="1400" smtClean="0"/>
              <a:t>metsikkösadannassa (TF) ja maavedessä (SW). Muutos laskettu Mann-Kendall testillä (1989-2006, DOC 1991-2006).</a:t>
            </a:r>
            <a:endParaRPr lang="en-GB" sz="1400" smtClean="0"/>
          </a:p>
        </p:txBody>
      </p:sp>
      <p:sp>
        <p:nvSpPr>
          <p:cNvPr id="1028" name="Alatunnisteen paikkamerkki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  </a:t>
            </a:r>
            <a:fld id="{F1B26675-B245-473F-8B60-A62115C417DE}" type="datetime1">
              <a:rPr lang="fi-FI" sz="800" smtClean="0"/>
              <a:pPr>
                <a:defRPr/>
              </a:pPr>
              <a:t>19.3.2012</a:t>
            </a:fld>
            <a:endParaRPr lang="fi-FI" sz="800" smtClean="0"/>
          </a:p>
        </p:txBody>
      </p:sp>
      <p:sp>
        <p:nvSpPr>
          <p:cNvPr id="1029" name="Dian numeron paikkamerkki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825029A-E9D8-4D13-86E5-8FF968DFE64A}" type="slidenum">
              <a:rPr lang="fi-FI" smtClean="0"/>
              <a:pPr>
                <a:defRPr/>
              </a:pPr>
              <a:t>13</a:t>
            </a:fld>
            <a:endParaRPr lang="fi-FI" smtClean="0"/>
          </a:p>
        </p:txBody>
      </p:sp>
      <p:pic>
        <p:nvPicPr>
          <p:cNvPr id="14341" name="Kuva 6" descr="_Q4F3397_eo0906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0" y="-19050"/>
            <a:ext cx="2286000" cy="65722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graphicFrame>
        <p:nvGraphicFramePr>
          <p:cNvPr id="17" name="Table 16"/>
          <p:cNvGraphicFramePr>
            <a:graphicFrameLocks noGrp="1"/>
          </p:cNvGraphicFramePr>
          <p:nvPr/>
        </p:nvGraphicFramePr>
        <p:xfrm>
          <a:off x="611188" y="981075"/>
          <a:ext cx="6192687" cy="4979532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1661453"/>
                <a:gridCol w="1208329"/>
                <a:gridCol w="2039056"/>
                <a:gridCol w="1283849"/>
              </a:tblGrid>
              <a:tr h="224225">
                <a:tc>
                  <a:txBody>
                    <a:bodyPr/>
                    <a:lstStyle/>
                    <a:p>
                      <a:pPr>
                        <a:lnSpc>
                          <a:spcPts val="1400"/>
                        </a:lnSpc>
                      </a:pPr>
                      <a:endParaRPr lang="fi-FI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ts val="1400"/>
                        </a:lnSpc>
                      </a:pPr>
                      <a:endParaRPr lang="fi-FI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ts val="1400"/>
                        </a:lnSpc>
                      </a:pPr>
                      <a:r>
                        <a:rPr lang="fi-FI" b="0" dirty="0" smtClean="0">
                          <a:solidFill>
                            <a:schemeClr val="tx1"/>
                          </a:solidFill>
                        </a:rPr>
                        <a:t>Metsikkösadanta</a:t>
                      </a:r>
                      <a:endParaRPr lang="fi-FI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ts val="1400"/>
                        </a:lnSpc>
                      </a:pPr>
                      <a:r>
                        <a:rPr lang="fi-FI" b="0" dirty="0" smtClean="0">
                          <a:solidFill>
                            <a:schemeClr val="tx1"/>
                          </a:solidFill>
                        </a:rPr>
                        <a:t>Maavesi</a:t>
                      </a:r>
                      <a:endParaRPr lang="fi-FI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04518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ts val="1400"/>
                        </a:lnSpc>
                      </a:pPr>
                      <a:r>
                        <a:rPr lang="fi-FI" sz="1800" b="0" kern="12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SO4-S</a:t>
                      </a:r>
                      <a:endParaRPr lang="fi-FI" sz="1800" b="0" kern="1200" dirty="0">
                        <a:solidFill>
                          <a:schemeClr val="tx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ts val="1400"/>
                        </a:lnSpc>
                      </a:pPr>
                      <a:r>
                        <a:rPr lang="fi-FI" sz="1400" b="0" kern="12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mg L</a:t>
                      </a:r>
                      <a:r>
                        <a:rPr lang="fi-FI" sz="1400" b="0" kern="1200" baseline="300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-1</a:t>
                      </a:r>
                      <a:endParaRPr lang="fi-FI" sz="1400" b="0" kern="1200" baseline="30000" dirty="0">
                        <a:solidFill>
                          <a:schemeClr val="tx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ts val="1400"/>
                        </a:lnSpc>
                      </a:pPr>
                      <a:r>
                        <a:rPr lang="fi-FI" sz="1800" b="0" kern="12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1.43</a:t>
                      </a:r>
                      <a:endParaRPr lang="fi-FI" sz="1800" b="0" kern="1200" dirty="0">
                        <a:solidFill>
                          <a:schemeClr val="tx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ts val="1400"/>
                        </a:lnSpc>
                      </a:pPr>
                      <a:r>
                        <a:rPr lang="fi-FI" sz="1800" b="0" kern="12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4.68</a:t>
                      </a:r>
                      <a:endParaRPr lang="fi-FI" sz="1800" b="0" kern="1200" dirty="0">
                        <a:solidFill>
                          <a:schemeClr val="tx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04518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ts val="1400"/>
                        </a:lnSpc>
                      </a:pPr>
                      <a:endParaRPr lang="fi-FI" sz="1800" b="0" kern="1200" dirty="0">
                        <a:solidFill>
                          <a:schemeClr val="tx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ts val="1400"/>
                        </a:lnSpc>
                      </a:pPr>
                      <a:r>
                        <a:rPr lang="fi-FI" sz="1400" b="0" kern="1200" dirty="0" err="1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slope</a:t>
                      </a:r>
                      <a:endParaRPr lang="fi-FI" sz="1400" b="0" kern="1200" dirty="0">
                        <a:solidFill>
                          <a:schemeClr val="tx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ts val="1400"/>
                        </a:lnSpc>
                      </a:pPr>
                      <a:r>
                        <a:rPr lang="fi-FI" sz="1800" b="0" kern="12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-0.06</a:t>
                      </a:r>
                      <a:endParaRPr lang="fi-FI" sz="1800" b="0" kern="1200" dirty="0">
                        <a:solidFill>
                          <a:schemeClr val="tx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ts val="1400"/>
                        </a:lnSpc>
                      </a:pPr>
                      <a:r>
                        <a:rPr lang="fi-FI" sz="1800" b="0" kern="12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0.01</a:t>
                      </a:r>
                      <a:endParaRPr lang="fi-FI" sz="1800" b="0" kern="1200" dirty="0">
                        <a:solidFill>
                          <a:schemeClr val="tx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04518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ts val="1400"/>
                        </a:lnSpc>
                      </a:pPr>
                      <a:endParaRPr lang="fi-FI" sz="1800" b="0" kern="1200" dirty="0">
                        <a:solidFill>
                          <a:schemeClr val="tx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ts val="1400"/>
                        </a:lnSpc>
                      </a:pPr>
                      <a:r>
                        <a:rPr lang="fi-FI" sz="1400" b="0" kern="12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p</a:t>
                      </a:r>
                      <a:endParaRPr lang="fi-FI" sz="1400" b="0" kern="1200" dirty="0">
                        <a:solidFill>
                          <a:schemeClr val="tx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ts val="1400"/>
                        </a:lnSpc>
                      </a:pPr>
                      <a:r>
                        <a:rPr lang="fi-FI" sz="1800" b="0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***</a:t>
                      </a:r>
                      <a:endParaRPr lang="fi-FI" sz="1800" b="0" kern="1200" dirty="0">
                        <a:solidFill>
                          <a:srgbClr val="FF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ts val="1400"/>
                        </a:lnSpc>
                      </a:pPr>
                      <a:endParaRPr lang="fi-FI" sz="1800" b="0" kern="1200" dirty="0">
                        <a:solidFill>
                          <a:schemeClr val="tx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04518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ts val="1400"/>
                        </a:lnSpc>
                      </a:pPr>
                      <a:r>
                        <a:rPr lang="fi-FI" sz="1800" b="0" kern="12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DOC</a:t>
                      </a:r>
                      <a:endParaRPr lang="fi-FI" sz="1800" b="0" kern="1200" dirty="0">
                        <a:solidFill>
                          <a:schemeClr val="tx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ts val="1400"/>
                        </a:lnSpc>
                      </a:pPr>
                      <a:r>
                        <a:rPr lang="fi-FI" sz="1400" b="0" kern="12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mg L</a:t>
                      </a:r>
                      <a:r>
                        <a:rPr lang="fi-FI" sz="1400" b="0" kern="1200" baseline="300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-1</a:t>
                      </a:r>
                      <a:endParaRPr lang="fi-FI" sz="1400" b="0" kern="1200" baseline="30000" dirty="0">
                        <a:solidFill>
                          <a:schemeClr val="tx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ts val="1400"/>
                        </a:lnSpc>
                      </a:pPr>
                      <a:r>
                        <a:rPr lang="fi-FI" sz="1800" b="0" kern="12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18.0</a:t>
                      </a:r>
                      <a:endParaRPr lang="fi-FI" sz="1800" b="0" kern="1200" dirty="0">
                        <a:solidFill>
                          <a:schemeClr val="tx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ts val="1400"/>
                        </a:lnSpc>
                      </a:pPr>
                      <a:r>
                        <a:rPr lang="fi-FI" sz="1800" b="0" kern="12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12.0</a:t>
                      </a:r>
                      <a:endParaRPr lang="fi-FI" sz="1800" b="0" kern="1200" dirty="0">
                        <a:solidFill>
                          <a:schemeClr val="tx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04518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ts val="1400"/>
                        </a:lnSpc>
                      </a:pPr>
                      <a:endParaRPr lang="fi-FI" sz="1800" b="0" kern="1200" dirty="0">
                        <a:solidFill>
                          <a:schemeClr val="tx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ts val="1400"/>
                        </a:lnSpc>
                      </a:pPr>
                      <a:r>
                        <a:rPr lang="fi-FI" sz="1400" b="0" kern="1200" dirty="0" err="1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slope</a:t>
                      </a:r>
                      <a:endParaRPr lang="fi-FI" sz="1400" b="0" kern="1200" dirty="0">
                        <a:solidFill>
                          <a:schemeClr val="tx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ts val="1400"/>
                        </a:lnSpc>
                      </a:pPr>
                      <a:r>
                        <a:rPr lang="fi-FI" sz="1800" b="0" kern="12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0.64</a:t>
                      </a:r>
                      <a:endParaRPr lang="fi-FI" sz="1800" b="0" kern="1200" dirty="0">
                        <a:solidFill>
                          <a:schemeClr val="tx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ts val="1400"/>
                        </a:lnSpc>
                      </a:pPr>
                      <a:r>
                        <a:rPr lang="fi-FI" sz="1800" b="0" kern="12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-0.4</a:t>
                      </a:r>
                      <a:endParaRPr lang="fi-FI" sz="1800" b="0" kern="1200" dirty="0">
                        <a:solidFill>
                          <a:schemeClr val="tx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04518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ts val="1400"/>
                        </a:lnSpc>
                      </a:pPr>
                      <a:endParaRPr lang="fi-FI" sz="1800" b="0" kern="1200" dirty="0">
                        <a:solidFill>
                          <a:schemeClr val="tx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ts val="1400"/>
                        </a:lnSpc>
                      </a:pPr>
                      <a:r>
                        <a:rPr lang="fi-FI" sz="1400" b="0" kern="12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p</a:t>
                      </a:r>
                      <a:endParaRPr lang="fi-FI" sz="1400" b="0" kern="1200" dirty="0">
                        <a:solidFill>
                          <a:schemeClr val="tx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ts val="1400"/>
                        </a:lnSpc>
                      </a:pPr>
                      <a:r>
                        <a:rPr lang="fi-FI" sz="1800" b="0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***</a:t>
                      </a:r>
                      <a:endParaRPr lang="fi-FI" sz="1800" b="0" kern="1200" dirty="0">
                        <a:solidFill>
                          <a:srgbClr val="FF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ts val="1400"/>
                        </a:lnSpc>
                      </a:pPr>
                      <a:endParaRPr lang="fi-FI" sz="1800" b="0" kern="1200" dirty="0">
                        <a:solidFill>
                          <a:schemeClr val="tx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04518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ts val="1400"/>
                        </a:lnSpc>
                      </a:pPr>
                      <a:r>
                        <a:rPr lang="fi-FI" sz="1800" b="0" kern="12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Emäskationit </a:t>
                      </a:r>
                      <a:r>
                        <a:rPr lang="fi-FI" sz="1400" b="0" kern="12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lang="fi-FI" sz="1400" b="0" kern="1200" dirty="0" err="1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Ca+Mg+Na+K</a:t>
                      </a:r>
                      <a:r>
                        <a:rPr lang="fi-FI" sz="1400" b="0" kern="12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endParaRPr lang="fi-FI" sz="1400" b="0" kern="1200" dirty="0">
                        <a:solidFill>
                          <a:schemeClr val="tx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ts val="1400"/>
                        </a:lnSpc>
                      </a:pPr>
                      <a:r>
                        <a:rPr lang="fi-FI" sz="1400" b="0" kern="12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µ</a:t>
                      </a:r>
                      <a:r>
                        <a:rPr lang="fi-FI" sz="1400" b="0" kern="1200" dirty="0" err="1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molc</a:t>
                      </a:r>
                      <a:r>
                        <a:rPr lang="fi-FI" sz="1400" b="0" kern="1200" baseline="-250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+</a:t>
                      </a:r>
                      <a:r>
                        <a:rPr lang="fi-FI" sz="1400" b="0" kern="12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 L</a:t>
                      </a:r>
                      <a:r>
                        <a:rPr lang="fi-FI" sz="1400" b="0" kern="1200" baseline="300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-1</a:t>
                      </a:r>
                      <a:endParaRPr lang="fi-FI" sz="1400" b="0" kern="1200" baseline="30000" dirty="0">
                        <a:solidFill>
                          <a:schemeClr val="tx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ts val="1400"/>
                        </a:lnSpc>
                      </a:pPr>
                      <a:r>
                        <a:rPr lang="fi-FI" sz="1800" b="0" kern="12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177</a:t>
                      </a:r>
                      <a:endParaRPr lang="fi-FI" sz="1800" b="0" kern="1200" dirty="0">
                        <a:solidFill>
                          <a:schemeClr val="tx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ts val="1400"/>
                        </a:lnSpc>
                      </a:pPr>
                      <a:r>
                        <a:rPr lang="fi-FI" sz="1800" b="0" kern="12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324</a:t>
                      </a:r>
                      <a:endParaRPr lang="fi-FI" sz="1800" b="0" kern="1200" dirty="0">
                        <a:solidFill>
                          <a:schemeClr val="tx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04518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ts val="1400"/>
                        </a:lnSpc>
                      </a:pPr>
                      <a:endParaRPr lang="fi-FI" sz="1800" b="0" kern="1200" dirty="0">
                        <a:solidFill>
                          <a:schemeClr val="tx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ts val="1400"/>
                        </a:lnSpc>
                      </a:pPr>
                      <a:r>
                        <a:rPr lang="fi-FI" sz="1400" b="0" kern="1200" dirty="0" err="1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slope</a:t>
                      </a:r>
                      <a:endParaRPr lang="fi-FI" sz="1400" b="0" kern="1200" dirty="0">
                        <a:solidFill>
                          <a:schemeClr val="tx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ts val="1400"/>
                        </a:lnSpc>
                      </a:pPr>
                      <a:r>
                        <a:rPr lang="fi-FI" sz="1800" b="0" kern="12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2.9</a:t>
                      </a:r>
                      <a:endParaRPr lang="fi-FI" sz="1800" b="0" kern="1200" dirty="0">
                        <a:solidFill>
                          <a:schemeClr val="tx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ts val="1400"/>
                        </a:lnSpc>
                      </a:pPr>
                      <a:r>
                        <a:rPr lang="fi-FI" sz="1800" b="0" kern="12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-11.4</a:t>
                      </a:r>
                      <a:endParaRPr lang="fi-FI" sz="1800" b="0" kern="1200" dirty="0">
                        <a:solidFill>
                          <a:schemeClr val="tx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04518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ts val="1400"/>
                        </a:lnSpc>
                      </a:pPr>
                      <a:endParaRPr lang="fi-FI" sz="1800" b="0" kern="1200" dirty="0">
                        <a:solidFill>
                          <a:schemeClr val="tx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ts val="1400"/>
                        </a:lnSpc>
                      </a:pPr>
                      <a:r>
                        <a:rPr lang="fi-FI" sz="1400" b="0" kern="12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p</a:t>
                      </a:r>
                      <a:endParaRPr lang="fi-FI" sz="1400" b="0" kern="1200" dirty="0">
                        <a:solidFill>
                          <a:schemeClr val="tx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ts val="1400"/>
                        </a:lnSpc>
                      </a:pPr>
                      <a:r>
                        <a:rPr lang="fi-FI" sz="1800" b="0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***</a:t>
                      </a:r>
                      <a:endParaRPr lang="fi-FI" sz="1800" b="0" kern="1200" dirty="0">
                        <a:solidFill>
                          <a:srgbClr val="FF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ts val="1400"/>
                        </a:lnSpc>
                      </a:pPr>
                      <a:r>
                        <a:rPr lang="fi-FI" sz="1800" b="0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*</a:t>
                      </a:r>
                      <a:endParaRPr lang="fi-FI" sz="1800" b="0" kern="1200" dirty="0">
                        <a:solidFill>
                          <a:srgbClr val="FF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04518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ts val="1400"/>
                        </a:lnSpc>
                      </a:pPr>
                      <a:r>
                        <a:rPr lang="fi-FI" sz="1800" b="0" kern="12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ANC</a:t>
                      </a:r>
                      <a:r>
                        <a:rPr lang="fi-FI" sz="1800" b="0" kern="1200" baseline="300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#</a:t>
                      </a:r>
                      <a:endParaRPr lang="fi-FI" sz="1800" b="0" kern="1200" baseline="30000" dirty="0">
                        <a:solidFill>
                          <a:schemeClr val="tx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14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i-FI" sz="1400" b="0" kern="12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µ</a:t>
                      </a:r>
                      <a:r>
                        <a:rPr lang="fi-FI" sz="1400" b="0" kern="1200" dirty="0" err="1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molc</a:t>
                      </a:r>
                      <a:r>
                        <a:rPr lang="fi-FI" sz="1400" b="0" kern="1200" baseline="-250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+</a:t>
                      </a:r>
                      <a:r>
                        <a:rPr lang="fi-FI" sz="1400" b="0" kern="12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 L</a:t>
                      </a:r>
                      <a:r>
                        <a:rPr lang="fi-FI" sz="1400" b="0" kern="1200" baseline="300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-1</a:t>
                      </a:r>
                      <a:endParaRPr lang="fi-FI" sz="1400" b="0" kern="1200" baseline="30000" dirty="0">
                        <a:solidFill>
                          <a:schemeClr val="tx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ts val="1400"/>
                        </a:lnSpc>
                      </a:pPr>
                      <a:r>
                        <a:rPr lang="fi-FI" sz="1800" b="0" kern="12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17.2</a:t>
                      </a:r>
                      <a:endParaRPr lang="fi-FI" sz="1800" b="0" kern="1200" dirty="0">
                        <a:solidFill>
                          <a:schemeClr val="tx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ts val="1400"/>
                        </a:lnSpc>
                      </a:pPr>
                      <a:r>
                        <a:rPr lang="fi-FI" sz="1800" b="0" kern="12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-29.8</a:t>
                      </a:r>
                      <a:endParaRPr lang="fi-FI" sz="1800" b="0" kern="1200" dirty="0">
                        <a:solidFill>
                          <a:schemeClr val="tx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04518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ts val="1400"/>
                        </a:lnSpc>
                      </a:pPr>
                      <a:endParaRPr lang="fi-FI" sz="1800" b="0" kern="1200" dirty="0">
                        <a:solidFill>
                          <a:schemeClr val="tx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ts val="1400"/>
                        </a:lnSpc>
                      </a:pPr>
                      <a:r>
                        <a:rPr lang="fi-FI" sz="1400" b="0" kern="1200" dirty="0" err="1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slope</a:t>
                      </a:r>
                      <a:endParaRPr lang="fi-FI" sz="1400" b="0" kern="1200" dirty="0">
                        <a:solidFill>
                          <a:schemeClr val="tx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ts val="1400"/>
                        </a:lnSpc>
                      </a:pPr>
                      <a:r>
                        <a:rPr lang="fi-FI" sz="1800" b="0" kern="12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7.10</a:t>
                      </a:r>
                      <a:endParaRPr lang="fi-FI" sz="1800" b="0" kern="1200" dirty="0">
                        <a:solidFill>
                          <a:schemeClr val="tx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ts val="1400"/>
                        </a:lnSpc>
                      </a:pPr>
                      <a:r>
                        <a:rPr lang="fi-FI" sz="1800" b="0" kern="12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-6.11</a:t>
                      </a:r>
                      <a:endParaRPr lang="fi-FI" sz="1800" b="0" kern="1200" dirty="0">
                        <a:solidFill>
                          <a:schemeClr val="tx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04518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ts val="1400"/>
                        </a:lnSpc>
                      </a:pPr>
                      <a:endParaRPr lang="fi-FI" sz="1800" b="0" kern="1200" dirty="0">
                        <a:solidFill>
                          <a:schemeClr val="tx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ts val="1400"/>
                        </a:lnSpc>
                      </a:pPr>
                      <a:r>
                        <a:rPr lang="fi-FI" sz="1400" b="0" kern="12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p</a:t>
                      </a:r>
                      <a:endParaRPr lang="fi-FI" sz="1400" b="0" kern="1200" dirty="0">
                        <a:solidFill>
                          <a:schemeClr val="tx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ts val="1400"/>
                        </a:lnSpc>
                      </a:pPr>
                      <a:r>
                        <a:rPr lang="fi-FI" sz="1800" b="0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***</a:t>
                      </a:r>
                      <a:endParaRPr lang="fi-FI" sz="1800" b="0" kern="1200" dirty="0">
                        <a:solidFill>
                          <a:srgbClr val="FF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ts val="1400"/>
                        </a:lnSpc>
                      </a:pPr>
                      <a:r>
                        <a:rPr lang="fi-FI" sz="1800" b="0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*</a:t>
                      </a:r>
                      <a:endParaRPr lang="fi-FI" sz="1800" b="0" kern="1200" dirty="0">
                        <a:solidFill>
                          <a:srgbClr val="FF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04518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ts val="1400"/>
                        </a:lnSpc>
                      </a:pPr>
                      <a:r>
                        <a:rPr lang="fi-FI" sz="1800" b="0" kern="12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H</a:t>
                      </a:r>
                      <a:endParaRPr lang="fi-FI" sz="1800" b="0" kern="1200" dirty="0">
                        <a:solidFill>
                          <a:schemeClr val="tx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14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i-FI" sz="1400" b="0" kern="12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µmol L</a:t>
                      </a:r>
                      <a:r>
                        <a:rPr lang="fi-FI" sz="1400" b="0" kern="1200" baseline="300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-1</a:t>
                      </a:r>
                      <a:endParaRPr lang="fi-FI" sz="1400" b="0" kern="1200" baseline="30000" dirty="0">
                        <a:solidFill>
                          <a:schemeClr val="tx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ts val="1400"/>
                        </a:lnSpc>
                      </a:pPr>
                      <a:r>
                        <a:rPr lang="fi-FI" sz="1800" b="0" kern="12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23.3</a:t>
                      </a:r>
                      <a:endParaRPr lang="fi-FI" sz="1800" b="0" kern="1200" dirty="0">
                        <a:solidFill>
                          <a:schemeClr val="tx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ts val="1400"/>
                        </a:lnSpc>
                      </a:pPr>
                      <a:r>
                        <a:rPr lang="fi-FI" sz="1800" b="0" kern="12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12.3</a:t>
                      </a:r>
                      <a:endParaRPr lang="fi-FI" sz="1800" b="0" kern="1200" dirty="0">
                        <a:solidFill>
                          <a:schemeClr val="tx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04518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ts val="1400"/>
                        </a:lnSpc>
                      </a:pPr>
                      <a:endParaRPr lang="fi-FI" sz="1800" b="0" kern="1200" dirty="0">
                        <a:solidFill>
                          <a:schemeClr val="tx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ts val="1400"/>
                        </a:lnSpc>
                      </a:pPr>
                      <a:r>
                        <a:rPr lang="fi-FI" sz="1400" b="0" kern="1200" dirty="0" err="1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slope</a:t>
                      </a:r>
                      <a:endParaRPr lang="fi-FI" sz="1400" b="0" kern="1200" dirty="0">
                        <a:solidFill>
                          <a:schemeClr val="tx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ts val="1400"/>
                        </a:lnSpc>
                      </a:pPr>
                      <a:r>
                        <a:rPr lang="fi-FI" sz="1800" b="0" kern="12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-1.89</a:t>
                      </a:r>
                      <a:endParaRPr lang="fi-FI" sz="1800" b="0" kern="1200" dirty="0">
                        <a:solidFill>
                          <a:schemeClr val="tx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ts val="1400"/>
                        </a:lnSpc>
                      </a:pPr>
                      <a:r>
                        <a:rPr lang="fi-FI" sz="1800" b="0" kern="12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-0.08</a:t>
                      </a:r>
                      <a:endParaRPr lang="fi-FI" sz="1800" b="0" kern="1200" dirty="0">
                        <a:solidFill>
                          <a:schemeClr val="tx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04518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ts val="1400"/>
                        </a:lnSpc>
                      </a:pPr>
                      <a:endParaRPr lang="fi-FI" sz="1800" b="0" kern="1200" dirty="0">
                        <a:solidFill>
                          <a:schemeClr val="tx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ts val="1400"/>
                        </a:lnSpc>
                      </a:pPr>
                      <a:r>
                        <a:rPr lang="fi-FI" sz="1400" b="0" kern="12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p</a:t>
                      </a:r>
                      <a:endParaRPr lang="fi-FI" sz="1400" b="0" kern="1200" dirty="0">
                        <a:solidFill>
                          <a:schemeClr val="tx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ts val="1400"/>
                        </a:lnSpc>
                      </a:pPr>
                      <a:r>
                        <a:rPr lang="fi-FI" sz="1800" b="0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***</a:t>
                      </a:r>
                      <a:endParaRPr lang="fi-FI" sz="1800" b="0" kern="1200" dirty="0">
                        <a:solidFill>
                          <a:srgbClr val="FF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ts val="1400"/>
                        </a:lnSpc>
                      </a:pPr>
                      <a:endParaRPr lang="fi-FI" sz="1800" b="0" kern="1200" dirty="0">
                        <a:solidFill>
                          <a:schemeClr val="tx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683568" y="5949280"/>
            <a:ext cx="60885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1200" baseline="30000" dirty="0" smtClean="0"/>
              <a:t>#</a:t>
            </a:r>
            <a:r>
              <a:rPr lang="fi-FI" sz="1200" dirty="0" smtClean="0"/>
              <a:t>ANC = happamuuden neutralointia kuvaava laskennallinen suure,  joka saadaan vähentämällä emäskationien summasta vahvojen happojen summa</a:t>
            </a:r>
            <a:endParaRPr lang="fi-FI" sz="1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Otsikko 1"/>
          <p:cNvSpPr>
            <a:spLocks noGrp="1"/>
          </p:cNvSpPr>
          <p:nvPr>
            <p:ph type="title"/>
          </p:nvPr>
        </p:nvSpPr>
        <p:spPr>
          <a:xfrm>
            <a:off x="642938" y="142875"/>
            <a:ext cx="5881687" cy="646113"/>
          </a:xfrm>
        </p:spPr>
        <p:txBody>
          <a:bodyPr/>
          <a:lstStyle/>
          <a:p>
            <a:pPr eaLnBrk="1" hangingPunct="1"/>
            <a:r>
              <a:rPr lang="en-US" sz="1400" smtClean="0"/>
              <a:t>Muutokset SO</a:t>
            </a:r>
            <a:r>
              <a:rPr lang="en-US" sz="1400" baseline="-25000" smtClean="0"/>
              <a:t>4</a:t>
            </a:r>
            <a:r>
              <a:rPr lang="en-US" sz="1400" smtClean="0"/>
              <a:t>-S, DOC, N, H, emäskationi pitoisuuksissa sekä ANC:ssa, </a:t>
            </a:r>
            <a:br>
              <a:rPr lang="en-US" sz="1400" smtClean="0"/>
            </a:br>
            <a:r>
              <a:rPr lang="en-US" sz="1400" smtClean="0"/>
              <a:t>metsikkösadannassa (TF) ja maavedessä (SW). Muutos laskettu Mann-Kendall testillä (1989-2006, DOC 1991-2006).</a:t>
            </a:r>
            <a:endParaRPr lang="en-GB" sz="1400" smtClean="0"/>
          </a:p>
        </p:txBody>
      </p:sp>
      <p:sp>
        <p:nvSpPr>
          <p:cNvPr id="1028" name="Alatunnisteen paikkamerkki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  </a:t>
            </a:r>
            <a:fld id="{F1B26675-B245-473F-8B60-A62115C417DE}" type="datetime1">
              <a:rPr lang="fi-FI" sz="800" smtClean="0"/>
              <a:pPr>
                <a:defRPr/>
              </a:pPr>
              <a:t>19.3.2012</a:t>
            </a:fld>
            <a:endParaRPr lang="fi-FI" sz="800" smtClean="0"/>
          </a:p>
        </p:txBody>
      </p:sp>
      <p:sp>
        <p:nvSpPr>
          <p:cNvPr id="1029" name="Dian numeron paikkamerkki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825029A-E9D8-4D13-86E5-8FF968DFE64A}" type="slidenum">
              <a:rPr lang="fi-FI" smtClean="0"/>
              <a:pPr>
                <a:defRPr/>
              </a:pPr>
              <a:t>14</a:t>
            </a:fld>
            <a:endParaRPr lang="fi-FI" smtClean="0"/>
          </a:p>
        </p:txBody>
      </p:sp>
      <p:pic>
        <p:nvPicPr>
          <p:cNvPr id="14341" name="Kuva 6" descr="_Q4F3397_eo0906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0" y="-19050"/>
            <a:ext cx="2286000" cy="65722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graphicFrame>
        <p:nvGraphicFramePr>
          <p:cNvPr id="17" name="Table 16"/>
          <p:cNvGraphicFramePr>
            <a:graphicFrameLocks noGrp="1"/>
          </p:cNvGraphicFramePr>
          <p:nvPr/>
        </p:nvGraphicFramePr>
        <p:xfrm>
          <a:off x="611188" y="981075"/>
          <a:ext cx="6192687" cy="4979532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1661453"/>
                <a:gridCol w="1208329"/>
                <a:gridCol w="2039056"/>
                <a:gridCol w="1283849"/>
              </a:tblGrid>
              <a:tr h="224225">
                <a:tc>
                  <a:txBody>
                    <a:bodyPr/>
                    <a:lstStyle/>
                    <a:p>
                      <a:pPr>
                        <a:lnSpc>
                          <a:spcPts val="1400"/>
                        </a:lnSpc>
                      </a:pPr>
                      <a:endParaRPr lang="fi-FI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ts val="1400"/>
                        </a:lnSpc>
                      </a:pPr>
                      <a:endParaRPr lang="fi-FI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ts val="1400"/>
                        </a:lnSpc>
                      </a:pPr>
                      <a:r>
                        <a:rPr lang="fi-FI" b="0" dirty="0" smtClean="0">
                          <a:solidFill>
                            <a:schemeClr val="tx1"/>
                          </a:solidFill>
                        </a:rPr>
                        <a:t>Metsikkösadanta</a:t>
                      </a:r>
                      <a:endParaRPr lang="fi-FI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ts val="1400"/>
                        </a:lnSpc>
                      </a:pPr>
                      <a:r>
                        <a:rPr lang="fi-FI" b="0" dirty="0" smtClean="0">
                          <a:solidFill>
                            <a:schemeClr val="tx1"/>
                          </a:solidFill>
                        </a:rPr>
                        <a:t>Maavesi</a:t>
                      </a:r>
                      <a:endParaRPr lang="fi-FI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04518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ts val="1400"/>
                        </a:lnSpc>
                      </a:pPr>
                      <a:r>
                        <a:rPr lang="fi-FI" sz="1800" b="1" kern="12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SO4-S</a:t>
                      </a:r>
                      <a:endParaRPr lang="fi-FI" sz="1800" b="1" kern="1200" dirty="0">
                        <a:solidFill>
                          <a:schemeClr val="tx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ts val="1400"/>
                        </a:lnSpc>
                      </a:pPr>
                      <a:r>
                        <a:rPr lang="fi-FI" sz="1400" b="1" kern="12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mg L</a:t>
                      </a:r>
                      <a:r>
                        <a:rPr lang="fi-FI" sz="1400" b="1" kern="1200" baseline="300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-1</a:t>
                      </a:r>
                      <a:endParaRPr lang="fi-FI" sz="1400" b="1" kern="1200" baseline="30000" dirty="0">
                        <a:solidFill>
                          <a:schemeClr val="tx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ts val="1400"/>
                        </a:lnSpc>
                      </a:pPr>
                      <a:r>
                        <a:rPr lang="fi-FI" sz="1800" b="1" kern="12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1.43</a:t>
                      </a:r>
                      <a:endParaRPr lang="fi-FI" sz="1800" b="1" kern="1200" dirty="0">
                        <a:solidFill>
                          <a:schemeClr val="tx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ts val="1400"/>
                        </a:lnSpc>
                      </a:pPr>
                      <a:r>
                        <a:rPr lang="fi-FI" sz="1800" b="0" kern="12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4.68</a:t>
                      </a:r>
                      <a:endParaRPr lang="fi-FI" sz="1800" b="0" kern="1200" dirty="0">
                        <a:solidFill>
                          <a:schemeClr val="tx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04518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ts val="1400"/>
                        </a:lnSpc>
                      </a:pPr>
                      <a:endParaRPr lang="fi-FI" sz="1800" b="1" kern="1200" dirty="0">
                        <a:solidFill>
                          <a:schemeClr val="tx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ts val="1400"/>
                        </a:lnSpc>
                      </a:pPr>
                      <a:r>
                        <a:rPr lang="fi-FI" sz="1400" b="1" kern="1200" dirty="0" err="1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slope</a:t>
                      </a:r>
                      <a:endParaRPr lang="fi-FI" sz="1400" b="1" kern="1200" dirty="0">
                        <a:solidFill>
                          <a:schemeClr val="tx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ts val="1400"/>
                        </a:lnSpc>
                      </a:pPr>
                      <a:r>
                        <a:rPr lang="fi-FI" sz="1800" b="1" kern="12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-0.06</a:t>
                      </a:r>
                      <a:endParaRPr lang="fi-FI" sz="1800" b="1" kern="1200" dirty="0">
                        <a:solidFill>
                          <a:schemeClr val="tx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ts val="1400"/>
                        </a:lnSpc>
                      </a:pPr>
                      <a:r>
                        <a:rPr lang="fi-FI" sz="1800" b="0" kern="12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0.01</a:t>
                      </a:r>
                      <a:endParaRPr lang="fi-FI" sz="1800" b="0" kern="1200" dirty="0">
                        <a:solidFill>
                          <a:schemeClr val="tx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04518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ts val="1400"/>
                        </a:lnSpc>
                      </a:pPr>
                      <a:endParaRPr lang="fi-FI" sz="1800" b="1" kern="1200" dirty="0">
                        <a:solidFill>
                          <a:schemeClr val="tx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ts val="1400"/>
                        </a:lnSpc>
                      </a:pPr>
                      <a:r>
                        <a:rPr lang="fi-FI" sz="1400" b="1" kern="12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p</a:t>
                      </a:r>
                      <a:endParaRPr lang="fi-FI" sz="1400" b="1" kern="1200" dirty="0">
                        <a:solidFill>
                          <a:schemeClr val="tx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ts val="1400"/>
                        </a:lnSpc>
                      </a:pPr>
                      <a:r>
                        <a:rPr lang="fi-FI" sz="1800" b="1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***</a:t>
                      </a:r>
                      <a:endParaRPr lang="fi-FI" sz="1800" b="1" kern="1200" dirty="0">
                        <a:solidFill>
                          <a:srgbClr val="FF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ts val="1400"/>
                        </a:lnSpc>
                      </a:pPr>
                      <a:endParaRPr lang="fi-FI" sz="1800" b="0" kern="1200" dirty="0">
                        <a:solidFill>
                          <a:schemeClr val="tx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04518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ts val="1400"/>
                        </a:lnSpc>
                      </a:pPr>
                      <a:r>
                        <a:rPr lang="fi-FI" sz="1800" b="0" kern="12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DOC</a:t>
                      </a:r>
                      <a:endParaRPr lang="fi-FI" sz="1800" b="0" kern="1200" dirty="0">
                        <a:solidFill>
                          <a:schemeClr val="tx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ts val="1400"/>
                        </a:lnSpc>
                      </a:pPr>
                      <a:r>
                        <a:rPr lang="fi-FI" sz="1400" b="0" kern="12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mg L</a:t>
                      </a:r>
                      <a:r>
                        <a:rPr lang="fi-FI" sz="1400" b="0" kern="1200" baseline="300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-1</a:t>
                      </a:r>
                      <a:endParaRPr lang="fi-FI" sz="1400" b="0" kern="1200" baseline="30000" dirty="0">
                        <a:solidFill>
                          <a:schemeClr val="tx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ts val="1400"/>
                        </a:lnSpc>
                      </a:pPr>
                      <a:r>
                        <a:rPr lang="fi-FI" sz="1800" b="0" kern="12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18.0</a:t>
                      </a:r>
                      <a:endParaRPr lang="fi-FI" sz="1800" b="0" kern="1200" dirty="0">
                        <a:solidFill>
                          <a:schemeClr val="tx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ts val="1400"/>
                        </a:lnSpc>
                      </a:pPr>
                      <a:r>
                        <a:rPr lang="fi-FI" sz="1800" b="0" kern="12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12.0</a:t>
                      </a:r>
                      <a:endParaRPr lang="fi-FI" sz="1800" b="0" kern="1200" dirty="0">
                        <a:solidFill>
                          <a:schemeClr val="tx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04518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ts val="1400"/>
                        </a:lnSpc>
                      </a:pPr>
                      <a:endParaRPr lang="fi-FI" sz="1800" b="0" kern="1200" dirty="0">
                        <a:solidFill>
                          <a:schemeClr val="tx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ts val="1400"/>
                        </a:lnSpc>
                      </a:pPr>
                      <a:r>
                        <a:rPr lang="fi-FI" sz="1400" b="0" kern="1200" dirty="0" err="1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slope</a:t>
                      </a:r>
                      <a:endParaRPr lang="fi-FI" sz="1400" b="0" kern="1200" dirty="0">
                        <a:solidFill>
                          <a:schemeClr val="tx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ts val="1400"/>
                        </a:lnSpc>
                      </a:pPr>
                      <a:r>
                        <a:rPr lang="fi-FI" sz="1800" b="0" kern="12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0.64</a:t>
                      </a:r>
                      <a:endParaRPr lang="fi-FI" sz="1800" b="0" kern="1200" dirty="0">
                        <a:solidFill>
                          <a:schemeClr val="tx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ts val="1400"/>
                        </a:lnSpc>
                      </a:pPr>
                      <a:r>
                        <a:rPr lang="fi-FI" sz="1800" b="0" kern="12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-0.4</a:t>
                      </a:r>
                      <a:endParaRPr lang="fi-FI" sz="1800" b="0" kern="1200" dirty="0">
                        <a:solidFill>
                          <a:schemeClr val="tx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04518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ts val="1400"/>
                        </a:lnSpc>
                      </a:pPr>
                      <a:endParaRPr lang="fi-FI" sz="1800" b="0" kern="1200" dirty="0">
                        <a:solidFill>
                          <a:schemeClr val="tx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ts val="1400"/>
                        </a:lnSpc>
                      </a:pPr>
                      <a:r>
                        <a:rPr lang="fi-FI" sz="1400" b="0" kern="12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p</a:t>
                      </a:r>
                      <a:endParaRPr lang="fi-FI" sz="1400" b="0" kern="1200" dirty="0">
                        <a:solidFill>
                          <a:schemeClr val="tx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ts val="1400"/>
                        </a:lnSpc>
                      </a:pPr>
                      <a:r>
                        <a:rPr lang="fi-FI" sz="1800" b="0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***</a:t>
                      </a:r>
                      <a:endParaRPr lang="fi-FI" sz="1800" b="0" kern="1200" dirty="0">
                        <a:solidFill>
                          <a:srgbClr val="FF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ts val="1400"/>
                        </a:lnSpc>
                      </a:pPr>
                      <a:endParaRPr lang="fi-FI" sz="1800" b="0" kern="1200" dirty="0">
                        <a:solidFill>
                          <a:schemeClr val="tx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04518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ts val="1400"/>
                        </a:lnSpc>
                      </a:pPr>
                      <a:r>
                        <a:rPr lang="fi-FI" sz="1800" b="0" kern="12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Emäskationit </a:t>
                      </a:r>
                      <a:r>
                        <a:rPr lang="fi-FI" sz="1400" b="0" kern="12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lang="fi-FI" sz="1400" b="0" kern="1200" dirty="0" err="1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Ca+Mg+Na+K</a:t>
                      </a:r>
                      <a:r>
                        <a:rPr lang="fi-FI" sz="1400" b="0" kern="12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endParaRPr lang="fi-FI" sz="1400" b="0" kern="1200" dirty="0">
                        <a:solidFill>
                          <a:schemeClr val="tx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ts val="1400"/>
                        </a:lnSpc>
                      </a:pPr>
                      <a:r>
                        <a:rPr lang="fi-FI" sz="1400" b="0" kern="12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µ</a:t>
                      </a:r>
                      <a:r>
                        <a:rPr lang="fi-FI" sz="1400" b="0" kern="1200" dirty="0" err="1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molc</a:t>
                      </a:r>
                      <a:r>
                        <a:rPr lang="fi-FI" sz="1400" b="0" kern="1200" baseline="-250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+</a:t>
                      </a:r>
                      <a:r>
                        <a:rPr lang="fi-FI" sz="1400" b="0" kern="12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 L</a:t>
                      </a:r>
                      <a:r>
                        <a:rPr lang="fi-FI" sz="1400" b="0" kern="1200" baseline="300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-1</a:t>
                      </a:r>
                      <a:endParaRPr lang="fi-FI" sz="1400" b="0" kern="1200" baseline="30000" dirty="0">
                        <a:solidFill>
                          <a:schemeClr val="tx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ts val="1400"/>
                        </a:lnSpc>
                      </a:pPr>
                      <a:r>
                        <a:rPr lang="fi-FI" sz="1800" b="0" kern="12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177</a:t>
                      </a:r>
                      <a:endParaRPr lang="fi-FI" sz="1800" b="0" kern="1200" dirty="0">
                        <a:solidFill>
                          <a:schemeClr val="tx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ts val="1400"/>
                        </a:lnSpc>
                      </a:pPr>
                      <a:r>
                        <a:rPr lang="fi-FI" sz="1800" b="0" kern="12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324</a:t>
                      </a:r>
                      <a:endParaRPr lang="fi-FI" sz="1800" b="0" kern="1200" dirty="0">
                        <a:solidFill>
                          <a:schemeClr val="tx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04518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ts val="1400"/>
                        </a:lnSpc>
                      </a:pPr>
                      <a:endParaRPr lang="fi-FI" sz="1800" b="0" kern="1200" dirty="0">
                        <a:solidFill>
                          <a:schemeClr val="tx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ts val="1400"/>
                        </a:lnSpc>
                      </a:pPr>
                      <a:r>
                        <a:rPr lang="fi-FI" sz="1400" b="0" kern="1200" dirty="0" err="1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slope</a:t>
                      </a:r>
                      <a:endParaRPr lang="fi-FI" sz="1400" b="0" kern="1200" dirty="0">
                        <a:solidFill>
                          <a:schemeClr val="tx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ts val="1400"/>
                        </a:lnSpc>
                      </a:pPr>
                      <a:r>
                        <a:rPr lang="fi-FI" sz="1800" b="0" kern="12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2.9</a:t>
                      </a:r>
                      <a:endParaRPr lang="fi-FI" sz="1800" b="0" kern="1200" dirty="0">
                        <a:solidFill>
                          <a:schemeClr val="tx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ts val="1400"/>
                        </a:lnSpc>
                      </a:pPr>
                      <a:r>
                        <a:rPr lang="fi-FI" sz="1800" b="0" kern="12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-11.4</a:t>
                      </a:r>
                      <a:endParaRPr lang="fi-FI" sz="1800" b="0" kern="1200" dirty="0">
                        <a:solidFill>
                          <a:schemeClr val="tx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04518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ts val="1400"/>
                        </a:lnSpc>
                      </a:pPr>
                      <a:endParaRPr lang="fi-FI" sz="1800" b="0" kern="1200" dirty="0">
                        <a:solidFill>
                          <a:schemeClr val="tx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ts val="1400"/>
                        </a:lnSpc>
                      </a:pPr>
                      <a:r>
                        <a:rPr lang="fi-FI" sz="1400" b="0" kern="12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p</a:t>
                      </a:r>
                      <a:endParaRPr lang="fi-FI" sz="1400" b="0" kern="1200" dirty="0">
                        <a:solidFill>
                          <a:schemeClr val="tx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ts val="1400"/>
                        </a:lnSpc>
                      </a:pPr>
                      <a:r>
                        <a:rPr lang="fi-FI" sz="1800" b="0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***</a:t>
                      </a:r>
                      <a:endParaRPr lang="fi-FI" sz="1800" b="0" kern="1200" dirty="0">
                        <a:solidFill>
                          <a:srgbClr val="FF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ts val="1400"/>
                        </a:lnSpc>
                      </a:pPr>
                      <a:r>
                        <a:rPr lang="fi-FI" sz="1800" b="0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*</a:t>
                      </a:r>
                      <a:endParaRPr lang="fi-FI" sz="1800" b="0" kern="1200" dirty="0">
                        <a:solidFill>
                          <a:srgbClr val="FF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04518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ts val="1400"/>
                        </a:lnSpc>
                      </a:pPr>
                      <a:r>
                        <a:rPr lang="fi-FI" sz="1800" b="0" kern="12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ANC</a:t>
                      </a:r>
                      <a:r>
                        <a:rPr lang="fi-FI" sz="1800" b="0" kern="1200" baseline="300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#</a:t>
                      </a:r>
                      <a:endParaRPr lang="fi-FI" sz="1800" b="0" kern="1200" baseline="30000" dirty="0">
                        <a:solidFill>
                          <a:schemeClr val="tx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14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i-FI" sz="1400" b="0" kern="12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µ</a:t>
                      </a:r>
                      <a:r>
                        <a:rPr lang="fi-FI" sz="1400" b="0" kern="1200" dirty="0" err="1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molc</a:t>
                      </a:r>
                      <a:r>
                        <a:rPr lang="fi-FI" sz="1400" b="0" kern="1200" baseline="-250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+</a:t>
                      </a:r>
                      <a:r>
                        <a:rPr lang="fi-FI" sz="1400" b="0" kern="12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 L</a:t>
                      </a:r>
                      <a:r>
                        <a:rPr lang="fi-FI" sz="1400" b="0" kern="1200" baseline="300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-1</a:t>
                      </a:r>
                      <a:endParaRPr lang="fi-FI" sz="1400" b="0" kern="1200" baseline="30000" dirty="0">
                        <a:solidFill>
                          <a:schemeClr val="tx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ts val="1400"/>
                        </a:lnSpc>
                      </a:pPr>
                      <a:r>
                        <a:rPr lang="fi-FI" sz="1800" b="0" kern="12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17.2</a:t>
                      </a:r>
                      <a:endParaRPr lang="fi-FI" sz="1800" b="0" kern="1200" dirty="0">
                        <a:solidFill>
                          <a:schemeClr val="tx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ts val="1400"/>
                        </a:lnSpc>
                      </a:pPr>
                      <a:r>
                        <a:rPr lang="fi-FI" sz="1800" b="0" kern="12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-29.8</a:t>
                      </a:r>
                      <a:endParaRPr lang="fi-FI" sz="1800" b="0" kern="1200" dirty="0">
                        <a:solidFill>
                          <a:schemeClr val="tx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04518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ts val="1400"/>
                        </a:lnSpc>
                      </a:pPr>
                      <a:endParaRPr lang="fi-FI" sz="1800" b="0" kern="1200" dirty="0">
                        <a:solidFill>
                          <a:schemeClr val="tx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ts val="1400"/>
                        </a:lnSpc>
                      </a:pPr>
                      <a:r>
                        <a:rPr lang="fi-FI" sz="1400" b="0" kern="1200" dirty="0" err="1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slope</a:t>
                      </a:r>
                      <a:endParaRPr lang="fi-FI" sz="1400" b="0" kern="1200" dirty="0">
                        <a:solidFill>
                          <a:schemeClr val="tx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ts val="1400"/>
                        </a:lnSpc>
                      </a:pPr>
                      <a:r>
                        <a:rPr lang="fi-FI" sz="1800" b="0" kern="12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7.10</a:t>
                      </a:r>
                      <a:endParaRPr lang="fi-FI" sz="1800" b="0" kern="1200" dirty="0">
                        <a:solidFill>
                          <a:schemeClr val="tx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ts val="1400"/>
                        </a:lnSpc>
                      </a:pPr>
                      <a:r>
                        <a:rPr lang="fi-FI" sz="1800" b="0" kern="12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-6.11</a:t>
                      </a:r>
                      <a:endParaRPr lang="fi-FI" sz="1800" b="0" kern="1200" dirty="0">
                        <a:solidFill>
                          <a:schemeClr val="tx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04518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ts val="1400"/>
                        </a:lnSpc>
                      </a:pPr>
                      <a:endParaRPr lang="fi-FI" sz="1800" b="0" kern="1200" dirty="0">
                        <a:solidFill>
                          <a:schemeClr val="tx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ts val="1400"/>
                        </a:lnSpc>
                      </a:pPr>
                      <a:r>
                        <a:rPr lang="fi-FI" sz="1400" b="0" kern="12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p</a:t>
                      </a:r>
                      <a:endParaRPr lang="fi-FI" sz="1400" b="0" kern="1200" dirty="0">
                        <a:solidFill>
                          <a:schemeClr val="tx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ts val="1400"/>
                        </a:lnSpc>
                      </a:pPr>
                      <a:r>
                        <a:rPr lang="fi-FI" sz="1800" b="0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***</a:t>
                      </a:r>
                      <a:endParaRPr lang="fi-FI" sz="1800" b="0" kern="1200" dirty="0">
                        <a:solidFill>
                          <a:srgbClr val="FF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ts val="1400"/>
                        </a:lnSpc>
                      </a:pPr>
                      <a:r>
                        <a:rPr lang="fi-FI" sz="1800" b="0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*</a:t>
                      </a:r>
                      <a:endParaRPr lang="fi-FI" sz="1800" b="0" kern="1200" dirty="0">
                        <a:solidFill>
                          <a:srgbClr val="FF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04518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ts val="1400"/>
                        </a:lnSpc>
                      </a:pPr>
                      <a:r>
                        <a:rPr lang="fi-FI" sz="1800" b="1" kern="12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H</a:t>
                      </a:r>
                      <a:endParaRPr lang="fi-FI" sz="1800" b="1" kern="1200" dirty="0">
                        <a:solidFill>
                          <a:schemeClr val="tx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14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i-FI" sz="1400" b="1" kern="12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µmol L</a:t>
                      </a:r>
                      <a:r>
                        <a:rPr lang="fi-FI" sz="1400" b="1" kern="1200" baseline="300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-1</a:t>
                      </a:r>
                      <a:endParaRPr lang="fi-FI" sz="1400" b="1" kern="1200" baseline="30000" dirty="0">
                        <a:solidFill>
                          <a:schemeClr val="tx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ts val="1400"/>
                        </a:lnSpc>
                      </a:pPr>
                      <a:r>
                        <a:rPr lang="fi-FI" sz="1800" b="1" kern="12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23.3</a:t>
                      </a:r>
                      <a:endParaRPr lang="fi-FI" sz="1800" b="1" kern="1200" dirty="0">
                        <a:solidFill>
                          <a:schemeClr val="tx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ts val="1400"/>
                        </a:lnSpc>
                      </a:pPr>
                      <a:r>
                        <a:rPr lang="fi-FI" sz="1800" b="0" kern="12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12.3</a:t>
                      </a:r>
                      <a:endParaRPr lang="fi-FI" sz="1800" b="0" kern="1200" dirty="0">
                        <a:solidFill>
                          <a:schemeClr val="tx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04518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ts val="1400"/>
                        </a:lnSpc>
                      </a:pPr>
                      <a:endParaRPr lang="fi-FI" sz="1800" b="1" kern="1200" dirty="0">
                        <a:solidFill>
                          <a:schemeClr val="tx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ts val="1400"/>
                        </a:lnSpc>
                      </a:pPr>
                      <a:r>
                        <a:rPr lang="fi-FI" sz="1400" b="1" kern="1200" dirty="0" err="1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slope</a:t>
                      </a:r>
                      <a:endParaRPr lang="fi-FI" sz="1400" b="1" kern="1200" dirty="0">
                        <a:solidFill>
                          <a:schemeClr val="tx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ts val="1400"/>
                        </a:lnSpc>
                      </a:pPr>
                      <a:r>
                        <a:rPr lang="fi-FI" sz="1800" b="1" kern="12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-1.89</a:t>
                      </a:r>
                      <a:endParaRPr lang="fi-FI" sz="1800" b="1" kern="1200" dirty="0">
                        <a:solidFill>
                          <a:schemeClr val="tx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ts val="1400"/>
                        </a:lnSpc>
                      </a:pPr>
                      <a:r>
                        <a:rPr lang="fi-FI" sz="1800" b="0" kern="12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-0.08</a:t>
                      </a:r>
                      <a:endParaRPr lang="fi-FI" sz="1800" b="0" kern="1200" dirty="0">
                        <a:solidFill>
                          <a:schemeClr val="tx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04518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ts val="1400"/>
                        </a:lnSpc>
                      </a:pPr>
                      <a:endParaRPr lang="fi-FI" sz="1800" b="1" kern="1200" dirty="0">
                        <a:solidFill>
                          <a:schemeClr val="tx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ts val="1400"/>
                        </a:lnSpc>
                      </a:pPr>
                      <a:r>
                        <a:rPr lang="fi-FI" sz="1400" b="1" kern="12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p</a:t>
                      </a:r>
                      <a:endParaRPr lang="fi-FI" sz="1400" b="1" kern="1200" dirty="0">
                        <a:solidFill>
                          <a:schemeClr val="tx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ts val="1400"/>
                        </a:lnSpc>
                      </a:pPr>
                      <a:r>
                        <a:rPr lang="fi-FI" sz="1800" b="1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***</a:t>
                      </a:r>
                      <a:endParaRPr lang="fi-FI" sz="1800" b="1" kern="1200" dirty="0">
                        <a:solidFill>
                          <a:srgbClr val="FF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ts val="1400"/>
                        </a:lnSpc>
                      </a:pPr>
                      <a:endParaRPr lang="fi-FI" sz="1800" b="0" kern="1200" dirty="0">
                        <a:solidFill>
                          <a:schemeClr val="tx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683568" y="5949280"/>
            <a:ext cx="60885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1200" baseline="30000" dirty="0" smtClean="0"/>
              <a:t>#</a:t>
            </a:r>
            <a:r>
              <a:rPr lang="fi-FI" sz="1200" dirty="0" smtClean="0"/>
              <a:t>ANC = happamuuden neutralointia kuvaava laskennallinen suure,  joka saadaan vähentämällä emäskationien summasta vahvojen happojen summa</a:t>
            </a:r>
            <a:endParaRPr lang="fi-FI" sz="1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Otsikko 1"/>
          <p:cNvSpPr>
            <a:spLocks noGrp="1"/>
          </p:cNvSpPr>
          <p:nvPr>
            <p:ph type="title"/>
          </p:nvPr>
        </p:nvSpPr>
        <p:spPr>
          <a:xfrm>
            <a:off x="642938" y="142875"/>
            <a:ext cx="5881687" cy="646113"/>
          </a:xfrm>
        </p:spPr>
        <p:txBody>
          <a:bodyPr/>
          <a:lstStyle/>
          <a:p>
            <a:pPr eaLnBrk="1" hangingPunct="1"/>
            <a:r>
              <a:rPr lang="en-US" sz="1400" smtClean="0"/>
              <a:t>Muutokset SO</a:t>
            </a:r>
            <a:r>
              <a:rPr lang="en-US" sz="1400" baseline="-25000" smtClean="0"/>
              <a:t>4</a:t>
            </a:r>
            <a:r>
              <a:rPr lang="en-US" sz="1400" smtClean="0"/>
              <a:t>-S, DOC, N, H, emäskationi pitoisuuksissa sekä ANC:ssa, </a:t>
            </a:r>
            <a:br>
              <a:rPr lang="en-US" sz="1400" smtClean="0"/>
            </a:br>
            <a:r>
              <a:rPr lang="en-US" sz="1400" smtClean="0"/>
              <a:t>metsikkösadannassa (TF) ja maavedessä (SW). Muutos laskettu Mann-Kendall testillä (1989-2006, DOC 1991-2006).</a:t>
            </a:r>
            <a:endParaRPr lang="en-GB" sz="1400" smtClean="0"/>
          </a:p>
        </p:txBody>
      </p:sp>
      <p:sp>
        <p:nvSpPr>
          <p:cNvPr id="1028" name="Alatunnisteen paikkamerkki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  </a:t>
            </a:r>
            <a:fld id="{F1B26675-B245-473F-8B60-A62115C417DE}" type="datetime1">
              <a:rPr lang="fi-FI" sz="800" smtClean="0"/>
              <a:pPr>
                <a:defRPr/>
              </a:pPr>
              <a:t>19.3.2012</a:t>
            </a:fld>
            <a:endParaRPr lang="fi-FI" sz="800" smtClean="0"/>
          </a:p>
        </p:txBody>
      </p:sp>
      <p:sp>
        <p:nvSpPr>
          <p:cNvPr id="1029" name="Dian numeron paikkamerkki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825029A-E9D8-4D13-86E5-8FF968DFE64A}" type="slidenum">
              <a:rPr lang="fi-FI" smtClean="0"/>
              <a:pPr>
                <a:defRPr/>
              </a:pPr>
              <a:t>15</a:t>
            </a:fld>
            <a:endParaRPr lang="fi-FI" smtClean="0"/>
          </a:p>
        </p:txBody>
      </p:sp>
      <p:pic>
        <p:nvPicPr>
          <p:cNvPr id="14341" name="Kuva 6" descr="_Q4F3397_eo0906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0" y="-19050"/>
            <a:ext cx="2286000" cy="65722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graphicFrame>
        <p:nvGraphicFramePr>
          <p:cNvPr id="17" name="Table 16"/>
          <p:cNvGraphicFramePr>
            <a:graphicFrameLocks noGrp="1"/>
          </p:cNvGraphicFramePr>
          <p:nvPr/>
        </p:nvGraphicFramePr>
        <p:xfrm>
          <a:off x="611188" y="981075"/>
          <a:ext cx="6192687" cy="4979532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1661453"/>
                <a:gridCol w="1208329"/>
                <a:gridCol w="2039056"/>
                <a:gridCol w="1283849"/>
              </a:tblGrid>
              <a:tr h="224225">
                <a:tc>
                  <a:txBody>
                    <a:bodyPr/>
                    <a:lstStyle/>
                    <a:p>
                      <a:pPr>
                        <a:lnSpc>
                          <a:spcPts val="1400"/>
                        </a:lnSpc>
                      </a:pPr>
                      <a:endParaRPr lang="fi-FI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ts val="1400"/>
                        </a:lnSpc>
                      </a:pPr>
                      <a:endParaRPr lang="fi-FI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ts val="1400"/>
                        </a:lnSpc>
                      </a:pPr>
                      <a:r>
                        <a:rPr lang="fi-FI" b="0" dirty="0" smtClean="0">
                          <a:solidFill>
                            <a:schemeClr val="tx1"/>
                          </a:solidFill>
                        </a:rPr>
                        <a:t>Metsikkösadanta</a:t>
                      </a:r>
                      <a:endParaRPr lang="fi-FI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ts val="1400"/>
                        </a:lnSpc>
                      </a:pPr>
                      <a:r>
                        <a:rPr lang="fi-FI" b="0" dirty="0" smtClean="0">
                          <a:solidFill>
                            <a:schemeClr val="tx1"/>
                          </a:solidFill>
                        </a:rPr>
                        <a:t>Maavesi</a:t>
                      </a:r>
                      <a:endParaRPr lang="fi-FI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04518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ts val="1400"/>
                        </a:lnSpc>
                      </a:pPr>
                      <a:r>
                        <a:rPr lang="fi-FI" sz="1800" b="0" kern="12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SO4-S</a:t>
                      </a:r>
                      <a:endParaRPr lang="fi-FI" sz="1800" b="0" kern="1200" dirty="0">
                        <a:solidFill>
                          <a:schemeClr val="tx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ts val="1400"/>
                        </a:lnSpc>
                      </a:pPr>
                      <a:r>
                        <a:rPr lang="fi-FI" sz="1400" b="0" kern="12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mg L</a:t>
                      </a:r>
                      <a:r>
                        <a:rPr lang="fi-FI" sz="1400" b="0" kern="1200" baseline="300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-1</a:t>
                      </a:r>
                      <a:endParaRPr lang="fi-FI" sz="1400" b="0" kern="1200" baseline="30000" dirty="0">
                        <a:solidFill>
                          <a:schemeClr val="tx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ts val="1400"/>
                        </a:lnSpc>
                      </a:pPr>
                      <a:r>
                        <a:rPr lang="fi-FI" sz="1800" b="0" kern="12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1.43</a:t>
                      </a:r>
                      <a:endParaRPr lang="fi-FI" sz="1800" b="0" kern="1200" dirty="0">
                        <a:solidFill>
                          <a:schemeClr val="tx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ts val="1400"/>
                        </a:lnSpc>
                      </a:pPr>
                      <a:r>
                        <a:rPr lang="fi-FI" sz="1800" b="0" kern="12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4.68</a:t>
                      </a:r>
                      <a:endParaRPr lang="fi-FI" sz="1800" b="0" kern="1200" dirty="0">
                        <a:solidFill>
                          <a:schemeClr val="tx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04518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ts val="1400"/>
                        </a:lnSpc>
                      </a:pPr>
                      <a:endParaRPr lang="fi-FI" sz="1800" b="0" kern="1200" dirty="0">
                        <a:solidFill>
                          <a:schemeClr val="tx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ts val="1400"/>
                        </a:lnSpc>
                      </a:pPr>
                      <a:r>
                        <a:rPr lang="fi-FI" sz="1400" b="0" kern="1200" dirty="0" err="1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slope</a:t>
                      </a:r>
                      <a:endParaRPr lang="fi-FI" sz="1400" b="0" kern="1200" dirty="0">
                        <a:solidFill>
                          <a:schemeClr val="tx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ts val="1400"/>
                        </a:lnSpc>
                      </a:pPr>
                      <a:r>
                        <a:rPr lang="fi-FI" sz="1800" b="0" kern="12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-0.06</a:t>
                      </a:r>
                      <a:endParaRPr lang="fi-FI" sz="1800" b="0" kern="1200" dirty="0">
                        <a:solidFill>
                          <a:schemeClr val="tx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ts val="1400"/>
                        </a:lnSpc>
                      </a:pPr>
                      <a:r>
                        <a:rPr lang="fi-FI" sz="1800" b="0" kern="12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0.01</a:t>
                      </a:r>
                      <a:endParaRPr lang="fi-FI" sz="1800" b="0" kern="1200" dirty="0">
                        <a:solidFill>
                          <a:schemeClr val="tx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04518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ts val="1400"/>
                        </a:lnSpc>
                      </a:pPr>
                      <a:endParaRPr lang="fi-FI" sz="1800" b="0" kern="1200" dirty="0">
                        <a:solidFill>
                          <a:schemeClr val="tx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ts val="1400"/>
                        </a:lnSpc>
                      </a:pPr>
                      <a:r>
                        <a:rPr lang="fi-FI" sz="1400" b="0" kern="12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p</a:t>
                      </a:r>
                      <a:endParaRPr lang="fi-FI" sz="1400" b="0" kern="1200" dirty="0">
                        <a:solidFill>
                          <a:schemeClr val="tx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ts val="1400"/>
                        </a:lnSpc>
                      </a:pPr>
                      <a:r>
                        <a:rPr lang="fi-FI" sz="1800" b="0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***</a:t>
                      </a:r>
                      <a:endParaRPr lang="fi-FI" sz="1800" b="0" kern="1200" dirty="0">
                        <a:solidFill>
                          <a:srgbClr val="FF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ts val="1400"/>
                        </a:lnSpc>
                      </a:pPr>
                      <a:endParaRPr lang="fi-FI" sz="1800" b="0" kern="1200" dirty="0">
                        <a:solidFill>
                          <a:schemeClr val="tx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04518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ts val="1400"/>
                        </a:lnSpc>
                      </a:pPr>
                      <a:r>
                        <a:rPr lang="fi-FI" sz="1800" b="1" kern="12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DOC</a:t>
                      </a:r>
                      <a:endParaRPr lang="fi-FI" sz="1800" b="1" kern="1200" dirty="0">
                        <a:solidFill>
                          <a:schemeClr val="tx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ts val="1400"/>
                        </a:lnSpc>
                      </a:pPr>
                      <a:r>
                        <a:rPr lang="fi-FI" sz="1400" b="1" kern="12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mg L</a:t>
                      </a:r>
                      <a:r>
                        <a:rPr lang="fi-FI" sz="1400" b="1" kern="1200" baseline="300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-1</a:t>
                      </a:r>
                      <a:endParaRPr lang="fi-FI" sz="1400" b="1" kern="1200" baseline="30000" dirty="0">
                        <a:solidFill>
                          <a:schemeClr val="tx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ts val="1400"/>
                        </a:lnSpc>
                      </a:pPr>
                      <a:r>
                        <a:rPr lang="fi-FI" sz="1800" b="1" kern="12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18.0</a:t>
                      </a:r>
                      <a:endParaRPr lang="fi-FI" sz="1800" b="1" kern="1200" dirty="0">
                        <a:solidFill>
                          <a:schemeClr val="tx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ts val="1400"/>
                        </a:lnSpc>
                      </a:pPr>
                      <a:r>
                        <a:rPr lang="fi-FI" sz="1800" b="0" kern="12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12.0</a:t>
                      </a:r>
                      <a:endParaRPr lang="fi-FI" sz="1800" b="0" kern="1200" dirty="0">
                        <a:solidFill>
                          <a:schemeClr val="tx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04518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ts val="1400"/>
                        </a:lnSpc>
                      </a:pPr>
                      <a:endParaRPr lang="fi-FI" sz="1800" b="1" kern="1200" dirty="0">
                        <a:solidFill>
                          <a:schemeClr val="tx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ts val="1400"/>
                        </a:lnSpc>
                      </a:pPr>
                      <a:r>
                        <a:rPr lang="fi-FI" sz="1400" b="1" kern="1200" dirty="0" err="1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slope</a:t>
                      </a:r>
                      <a:endParaRPr lang="fi-FI" sz="1400" b="1" kern="1200" dirty="0">
                        <a:solidFill>
                          <a:schemeClr val="tx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ts val="1400"/>
                        </a:lnSpc>
                      </a:pPr>
                      <a:r>
                        <a:rPr lang="fi-FI" sz="1800" b="1" kern="12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0.64</a:t>
                      </a:r>
                      <a:endParaRPr lang="fi-FI" sz="1800" b="1" kern="1200" dirty="0">
                        <a:solidFill>
                          <a:schemeClr val="tx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ts val="1400"/>
                        </a:lnSpc>
                      </a:pPr>
                      <a:r>
                        <a:rPr lang="fi-FI" sz="1800" b="0" kern="12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-0.4</a:t>
                      </a:r>
                      <a:endParaRPr lang="fi-FI" sz="1800" b="0" kern="1200" dirty="0">
                        <a:solidFill>
                          <a:schemeClr val="tx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04518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ts val="1400"/>
                        </a:lnSpc>
                      </a:pPr>
                      <a:endParaRPr lang="fi-FI" sz="1800" b="1" kern="1200" dirty="0">
                        <a:solidFill>
                          <a:schemeClr val="tx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ts val="1400"/>
                        </a:lnSpc>
                      </a:pPr>
                      <a:r>
                        <a:rPr lang="fi-FI" sz="1400" b="1" kern="12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p</a:t>
                      </a:r>
                      <a:endParaRPr lang="fi-FI" sz="1400" b="1" kern="1200" dirty="0">
                        <a:solidFill>
                          <a:schemeClr val="tx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ts val="1400"/>
                        </a:lnSpc>
                      </a:pPr>
                      <a:r>
                        <a:rPr lang="fi-FI" sz="1800" b="1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***</a:t>
                      </a:r>
                      <a:endParaRPr lang="fi-FI" sz="1800" b="1" kern="1200" dirty="0">
                        <a:solidFill>
                          <a:srgbClr val="FF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ts val="1400"/>
                        </a:lnSpc>
                      </a:pPr>
                      <a:endParaRPr lang="fi-FI" sz="1800" b="0" kern="1200" dirty="0">
                        <a:solidFill>
                          <a:schemeClr val="tx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04518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ts val="1400"/>
                        </a:lnSpc>
                      </a:pPr>
                      <a:r>
                        <a:rPr lang="fi-FI" sz="1800" b="1" kern="12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Emäskationit </a:t>
                      </a:r>
                      <a:r>
                        <a:rPr lang="fi-FI" sz="1400" b="1" kern="12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lang="fi-FI" sz="1400" b="1" kern="1200" dirty="0" err="1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Ca+Mg+Na+K</a:t>
                      </a:r>
                      <a:r>
                        <a:rPr lang="fi-FI" sz="1400" b="1" kern="12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endParaRPr lang="fi-FI" sz="1400" b="1" kern="1200" dirty="0">
                        <a:solidFill>
                          <a:schemeClr val="tx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ts val="1400"/>
                        </a:lnSpc>
                      </a:pPr>
                      <a:r>
                        <a:rPr lang="fi-FI" sz="1400" b="1" kern="12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µ</a:t>
                      </a:r>
                      <a:r>
                        <a:rPr lang="fi-FI" sz="1400" b="1" kern="1200" dirty="0" err="1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molc</a:t>
                      </a:r>
                      <a:r>
                        <a:rPr lang="fi-FI" sz="1400" b="1" kern="1200" baseline="-250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+</a:t>
                      </a:r>
                      <a:r>
                        <a:rPr lang="fi-FI" sz="1400" b="1" kern="12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 L</a:t>
                      </a:r>
                      <a:r>
                        <a:rPr lang="fi-FI" sz="1400" b="1" kern="1200" baseline="300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-1</a:t>
                      </a:r>
                      <a:endParaRPr lang="fi-FI" sz="1400" b="1" kern="1200" baseline="30000" dirty="0">
                        <a:solidFill>
                          <a:schemeClr val="tx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ts val="1400"/>
                        </a:lnSpc>
                      </a:pPr>
                      <a:r>
                        <a:rPr lang="fi-FI" sz="1800" b="1" kern="12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177</a:t>
                      </a:r>
                      <a:endParaRPr lang="fi-FI" sz="1800" b="1" kern="1200" dirty="0">
                        <a:solidFill>
                          <a:schemeClr val="tx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ts val="1400"/>
                        </a:lnSpc>
                      </a:pPr>
                      <a:r>
                        <a:rPr lang="fi-FI" sz="1800" b="0" kern="12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324</a:t>
                      </a:r>
                      <a:endParaRPr lang="fi-FI" sz="1800" b="0" kern="1200" dirty="0">
                        <a:solidFill>
                          <a:schemeClr val="tx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04518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ts val="1400"/>
                        </a:lnSpc>
                      </a:pPr>
                      <a:endParaRPr lang="fi-FI" sz="1800" b="1" kern="1200" dirty="0">
                        <a:solidFill>
                          <a:schemeClr val="tx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ts val="1400"/>
                        </a:lnSpc>
                      </a:pPr>
                      <a:r>
                        <a:rPr lang="fi-FI" sz="1400" b="1" kern="1200" dirty="0" err="1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slope</a:t>
                      </a:r>
                      <a:endParaRPr lang="fi-FI" sz="1400" b="1" kern="1200" dirty="0">
                        <a:solidFill>
                          <a:schemeClr val="tx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ts val="1400"/>
                        </a:lnSpc>
                      </a:pPr>
                      <a:r>
                        <a:rPr lang="fi-FI" sz="1800" b="1" kern="12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2.9</a:t>
                      </a:r>
                      <a:endParaRPr lang="fi-FI" sz="1800" b="1" kern="1200" dirty="0">
                        <a:solidFill>
                          <a:schemeClr val="tx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ts val="1400"/>
                        </a:lnSpc>
                      </a:pPr>
                      <a:r>
                        <a:rPr lang="fi-FI" sz="1800" b="0" kern="12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-11.4</a:t>
                      </a:r>
                      <a:endParaRPr lang="fi-FI" sz="1800" b="0" kern="1200" dirty="0">
                        <a:solidFill>
                          <a:schemeClr val="tx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04518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ts val="1400"/>
                        </a:lnSpc>
                      </a:pPr>
                      <a:endParaRPr lang="fi-FI" sz="1800" b="1" kern="1200" dirty="0">
                        <a:solidFill>
                          <a:schemeClr val="tx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ts val="1400"/>
                        </a:lnSpc>
                      </a:pPr>
                      <a:r>
                        <a:rPr lang="fi-FI" sz="1400" b="1" kern="12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p</a:t>
                      </a:r>
                      <a:endParaRPr lang="fi-FI" sz="1400" b="1" kern="1200" dirty="0">
                        <a:solidFill>
                          <a:schemeClr val="tx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ts val="1400"/>
                        </a:lnSpc>
                      </a:pPr>
                      <a:r>
                        <a:rPr lang="fi-FI" sz="1800" b="1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***</a:t>
                      </a:r>
                      <a:endParaRPr lang="fi-FI" sz="1800" b="1" kern="1200" dirty="0">
                        <a:solidFill>
                          <a:srgbClr val="FF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ts val="1400"/>
                        </a:lnSpc>
                      </a:pPr>
                      <a:r>
                        <a:rPr lang="fi-FI" sz="1800" b="0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*</a:t>
                      </a:r>
                      <a:endParaRPr lang="fi-FI" sz="1800" b="0" kern="1200" dirty="0">
                        <a:solidFill>
                          <a:srgbClr val="FF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04518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ts val="1400"/>
                        </a:lnSpc>
                      </a:pPr>
                      <a:r>
                        <a:rPr lang="fi-FI" sz="1800" b="1" kern="12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ANC</a:t>
                      </a:r>
                      <a:r>
                        <a:rPr lang="fi-FI" sz="1800" b="1" kern="1200" baseline="300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#</a:t>
                      </a:r>
                      <a:endParaRPr lang="fi-FI" sz="1800" b="1" kern="1200" baseline="30000" dirty="0">
                        <a:solidFill>
                          <a:schemeClr val="tx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14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i-FI" sz="1400" b="1" kern="12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µ</a:t>
                      </a:r>
                      <a:r>
                        <a:rPr lang="fi-FI" sz="1400" b="1" kern="1200" dirty="0" err="1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molc</a:t>
                      </a:r>
                      <a:r>
                        <a:rPr lang="fi-FI" sz="1400" b="1" kern="1200" baseline="-250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+</a:t>
                      </a:r>
                      <a:r>
                        <a:rPr lang="fi-FI" sz="1400" b="1" kern="12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 L</a:t>
                      </a:r>
                      <a:r>
                        <a:rPr lang="fi-FI" sz="1400" b="1" kern="1200" baseline="300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-1</a:t>
                      </a:r>
                      <a:endParaRPr lang="fi-FI" sz="1400" b="1" kern="1200" baseline="30000" dirty="0">
                        <a:solidFill>
                          <a:schemeClr val="tx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ts val="1400"/>
                        </a:lnSpc>
                      </a:pPr>
                      <a:r>
                        <a:rPr lang="fi-FI" sz="1800" b="1" kern="12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17.2</a:t>
                      </a:r>
                      <a:endParaRPr lang="fi-FI" sz="1800" b="1" kern="1200" dirty="0">
                        <a:solidFill>
                          <a:schemeClr val="tx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ts val="1400"/>
                        </a:lnSpc>
                      </a:pPr>
                      <a:r>
                        <a:rPr lang="fi-FI" sz="1800" b="0" kern="12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-29.8</a:t>
                      </a:r>
                      <a:endParaRPr lang="fi-FI" sz="1800" b="0" kern="1200" dirty="0">
                        <a:solidFill>
                          <a:schemeClr val="tx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04518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ts val="1400"/>
                        </a:lnSpc>
                      </a:pPr>
                      <a:endParaRPr lang="fi-FI" sz="1800" b="1" kern="1200" dirty="0">
                        <a:solidFill>
                          <a:schemeClr val="tx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ts val="1400"/>
                        </a:lnSpc>
                      </a:pPr>
                      <a:r>
                        <a:rPr lang="fi-FI" sz="1400" b="1" kern="1200" dirty="0" err="1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slope</a:t>
                      </a:r>
                      <a:endParaRPr lang="fi-FI" sz="1400" b="1" kern="1200" dirty="0">
                        <a:solidFill>
                          <a:schemeClr val="tx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ts val="1400"/>
                        </a:lnSpc>
                      </a:pPr>
                      <a:r>
                        <a:rPr lang="fi-FI" sz="1800" b="1" kern="12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7.10</a:t>
                      </a:r>
                      <a:endParaRPr lang="fi-FI" sz="1800" b="1" kern="1200" dirty="0">
                        <a:solidFill>
                          <a:schemeClr val="tx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ts val="1400"/>
                        </a:lnSpc>
                      </a:pPr>
                      <a:r>
                        <a:rPr lang="fi-FI" sz="1800" b="0" kern="12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-6.11</a:t>
                      </a:r>
                      <a:endParaRPr lang="fi-FI" sz="1800" b="0" kern="1200" dirty="0">
                        <a:solidFill>
                          <a:schemeClr val="tx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04518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ts val="1400"/>
                        </a:lnSpc>
                      </a:pPr>
                      <a:endParaRPr lang="fi-FI" sz="1800" b="1" kern="1200" dirty="0">
                        <a:solidFill>
                          <a:schemeClr val="tx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ts val="1400"/>
                        </a:lnSpc>
                      </a:pPr>
                      <a:r>
                        <a:rPr lang="fi-FI" sz="1400" b="1" kern="12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p</a:t>
                      </a:r>
                      <a:endParaRPr lang="fi-FI" sz="1400" b="1" kern="1200" dirty="0">
                        <a:solidFill>
                          <a:schemeClr val="tx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ts val="1400"/>
                        </a:lnSpc>
                      </a:pPr>
                      <a:r>
                        <a:rPr lang="fi-FI" sz="1800" b="1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***</a:t>
                      </a:r>
                      <a:endParaRPr lang="fi-FI" sz="1800" b="1" kern="1200" dirty="0">
                        <a:solidFill>
                          <a:srgbClr val="FF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ts val="1400"/>
                        </a:lnSpc>
                      </a:pPr>
                      <a:r>
                        <a:rPr lang="fi-FI" sz="1800" b="0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*</a:t>
                      </a:r>
                      <a:endParaRPr lang="fi-FI" sz="1800" b="0" kern="1200" dirty="0">
                        <a:solidFill>
                          <a:srgbClr val="FF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04518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ts val="1400"/>
                        </a:lnSpc>
                      </a:pPr>
                      <a:r>
                        <a:rPr lang="fi-FI" sz="1800" b="0" kern="12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H</a:t>
                      </a:r>
                      <a:endParaRPr lang="fi-FI" sz="1800" b="0" kern="1200" dirty="0">
                        <a:solidFill>
                          <a:schemeClr val="tx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14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i-FI" sz="1400" b="0" kern="12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µmol L</a:t>
                      </a:r>
                      <a:r>
                        <a:rPr lang="fi-FI" sz="1400" b="0" kern="1200" baseline="300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-1</a:t>
                      </a:r>
                      <a:endParaRPr lang="fi-FI" sz="1400" b="0" kern="1200" baseline="30000" dirty="0">
                        <a:solidFill>
                          <a:schemeClr val="tx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ts val="1400"/>
                        </a:lnSpc>
                      </a:pPr>
                      <a:r>
                        <a:rPr lang="fi-FI" sz="1800" b="0" kern="12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23.3</a:t>
                      </a:r>
                      <a:endParaRPr lang="fi-FI" sz="1800" b="0" kern="1200" dirty="0">
                        <a:solidFill>
                          <a:schemeClr val="tx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ts val="1400"/>
                        </a:lnSpc>
                      </a:pPr>
                      <a:r>
                        <a:rPr lang="fi-FI" sz="1800" b="0" kern="12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12.3</a:t>
                      </a:r>
                      <a:endParaRPr lang="fi-FI" sz="1800" b="0" kern="1200" dirty="0">
                        <a:solidFill>
                          <a:schemeClr val="tx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04518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ts val="1400"/>
                        </a:lnSpc>
                      </a:pPr>
                      <a:endParaRPr lang="fi-FI" sz="1800" b="0" kern="1200" dirty="0">
                        <a:solidFill>
                          <a:schemeClr val="tx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ts val="1400"/>
                        </a:lnSpc>
                      </a:pPr>
                      <a:r>
                        <a:rPr lang="fi-FI" sz="1400" b="0" kern="1200" dirty="0" err="1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slope</a:t>
                      </a:r>
                      <a:endParaRPr lang="fi-FI" sz="1400" b="0" kern="1200" dirty="0">
                        <a:solidFill>
                          <a:schemeClr val="tx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ts val="1400"/>
                        </a:lnSpc>
                      </a:pPr>
                      <a:r>
                        <a:rPr lang="fi-FI" sz="1800" b="0" kern="12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-1.89</a:t>
                      </a:r>
                      <a:endParaRPr lang="fi-FI" sz="1800" b="0" kern="1200" dirty="0">
                        <a:solidFill>
                          <a:schemeClr val="tx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ts val="1400"/>
                        </a:lnSpc>
                      </a:pPr>
                      <a:r>
                        <a:rPr lang="fi-FI" sz="1800" b="0" kern="12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-0.08</a:t>
                      </a:r>
                      <a:endParaRPr lang="fi-FI" sz="1800" b="0" kern="1200" dirty="0">
                        <a:solidFill>
                          <a:schemeClr val="tx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04518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ts val="1400"/>
                        </a:lnSpc>
                      </a:pPr>
                      <a:endParaRPr lang="fi-FI" sz="1800" b="0" kern="1200" dirty="0">
                        <a:solidFill>
                          <a:schemeClr val="tx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ts val="1400"/>
                        </a:lnSpc>
                      </a:pPr>
                      <a:r>
                        <a:rPr lang="fi-FI" sz="1400" b="0" kern="12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p</a:t>
                      </a:r>
                      <a:endParaRPr lang="fi-FI" sz="1400" b="0" kern="1200" dirty="0">
                        <a:solidFill>
                          <a:schemeClr val="tx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ts val="1400"/>
                        </a:lnSpc>
                      </a:pPr>
                      <a:r>
                        <a:rPr lang="fi-FI" sz="1800" b="0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***</a:t>
                      </a:r>
                      <a:endParaRPr lang="fi-FI" sz="1800" b="0" kern="1200" dirty="0">
                        <a:solidFill>
                          <a:srgbClr val="FF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ts val="1400"/>
                        </a:lnSpc>
                      </a:pPr>
                      <a:endParaRPr lang="fi-FI" sz="1800" b="0" kern="1200" dirty="0">
                        <a:solidFill>
                          <a:schemeClr val="tx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683568" y="5949280"/>
            <a:ext cx="60885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1200" baseline="30000" dirty="0" smtClean="0"/>
              <a:t>#</a:t>
            </a:r>
            <a:r>
              <a:rPr lang="fi-FI" sz="1200" dirty="0" smtClean="0"/>
              <a:t>ANC = happamuuden neutralointia kuvaava laskennallinen suure,  joka saadaan vähentämällä emäskationien summasta vahvojen happojen summa</a:t>
            </a:r>
            <a:endParaRPr lang="fi-FI" sz="1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Otsikko 1"/>
          <p:cNvSpPr>
            <a:spLocks noGrp="1"/>
          </p:cNvSpPr>
          <p:nvPr>
            <p:ph type="title"/>
          </p:nvPr>
        </p:nvSpPr>
        <p:spPr>
          <a:xfrm>
            <a:off x="642938" y="142875"/>
            <a:ext cx="5881687" cy="646113"/>
          </a:xfrm>
        </p:spPr>
        <p:txBody>
          <a:bodyPr/>
          <a:lstStyle/>
          <a:p>
            <a:pPr eaLnBrk="1" hangingPunct="1"/>
            <a:r>
              <a:rPr lang="en-US" sz="1400" smtClean="0"/>
              <a:t>Muutokset SO</a:t>
            </a:r>
            <a:r>
              <a:rPr lang="en-US" sz="1400" baseline="-25000" smtClean="0"/>
              <a:t>4</a:t>
            </a:r>
            <a:r>
              <a:rPr lang="en-US" sz="1400" smtClean="0"/>
              <a:t>-S, DOC, N, H, emäskationi pitoisuuksissa sekä ANC:ssa, </a:t>
            </a:r>
            <a:br>
              <a:rPr lang="en-US" sz="1400" smtClean="0"/>
            </a:br>
            <a:r>
              <a:rPr lang="en-US" sz="1400" smtClean="0"/>
              <a:t>metsikkösadannassa (TF) ja maavedessä (SW). Muutos laskettu Mann-Kendall testillä (1989-2006, DOC 1991-2006).</a:t>
            </a:r>
            <a:endParaRPr lang="en-GB" sz="1400" smtClean="0"/>
          </a:p>
        </p:txBody>
      </p:sp>
      <p:sp>
        <p:nvSpPr>
          <p:cNvPr id="1028" name="Alatunnisteen paikkamerkki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  </a:t>
            </a:r>
            <a:fld id="{F1B26675-B245-473F-8B60-A62115C417DE}" type="datetime1">
              <a:rPr lang="fi-FI" sz="800" smtClean="0"/>
              <a:pPr>
                <a:defRPr/>
              </a:pPr>
              <a:t>19.3.2012</a:t>
            </a:fld>
            <a:endParaRPr lang="fi-FI" sz="800" smtClean="0"/>
          </a:p>
        </p:txBody>
      </p:sp>
      <p:sp>
        <p:nvSpPr>
          <p:cNvPr id="1029" name="Dian numeron paikkamerkki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825029A-E9D8-4D13-86E5-8FF968DFE64A}" type="slidenum">
              <a:rPr lang="fi-FI" smtClean="0"/>
              <a:pPr>
                <a:defRPr/>
              </a:pPr>
              <a:t>16</a:t>
            </a:fld>
            <a:endParaRPr lang="fi-FI" smtClean="0"/>
          </a:p>
        </p:txBody>
      </p:sp>
      <p:pic>
        <p:nvPicPr>
          <p:cNvPr id="14341" name="Kuva 6" descr="_Q4F3397_eo0906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0" y="-19050"/>
            <a:ext cx="2286000" cy="65722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graphicFrame>
        <p:nvGraphicFramePr>
          <p:cNvPr id="17" name="Table 16"/>
          <p:cNvGraphicFramePr>
            <a:graphicFrameLocks noGrp="1"/>
          </p:cNvGraphicFramePr>
          <p:nvPr/>
        </p:nvGraphicFramePr>
        <p:xfrm>
          <a:off x="611188" y="981075"/>
          <a:ext cx="6192687" cy="4979532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1661453"/>
                <a:gridCol w="1208329"/>
                <a:gridCol w="2039056"/>
                <a:gridCol w="1283849"/>
              </a:tblGrid>
              <a:tr h="224225">
                <a:tc>
                  <a:txBody>
                    <a:bodyPr/>
                    <a:lstStyle/>
                    <a:p>
                      <a:pPr>
                        <a:lnSpc>
                          <a:spcPts val="1400"/>
                        </a:lnSpc>
                      </a:pPr>
                      <a:endParaRPr lang="fi-FI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ts val="1400"/>
                        </a:lnSpc>
                      </a:pPr>
                      <a:endParaRPr lang="fi-FI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ts val="1400"/>
                        </a:lnSpc>
                      </a:pPr>
                      <a:r>
                        <a:rPr lang="fi-FI" b="0" dirty="0" smtClean="0">
                          <a:solidFill>
                            <a:schemeClr val="tx1"/>
                          </a:solidFill>
                        </a:rPr>
                        <a:t>Metsikkösadanta</a:t>
                      </a:r>
                      <a:endParaRPr lang="fi-FI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ts val="1400"/>
                        </a:lnSpc>
                      </a:pPr>
                      <a:r>
                        <a:rPr lang="fi-FI" b="0" dirty="0" smtClean="0">
                          <a:solidFill>
                            <a:schemeClr val="tx1"/>
                          </a:solidFill>
                        </a:rPr>
                        <a:t>Maavesi</a:t>
                      </a:r>
                      <a:endParaRPr lang="fi-FI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04518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ts val="1400"/>
                        </a:lnSpc>
                      </a:pPr>
                      <a:r>
                        <a:rPr lang="fi-FI" sz="1800" b="0" kern="12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SO4-S</a:t>
                      </a:r>
                      <a:endParaRPr lang="fi-FI" sz="1800" b="0" kern="1200" dirty="0">
                        <a:solidFill>
                          <a:schemeClr val="tx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ts val="1400"/>
                        </a:lnSpc>
                      </a:pPr>
                      <a:r>
                        <a:rPr lang="fi-FI" sz="1400" b="0" kern="12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mg L</a:t>
                      </a:r>
                      <a:r>
                        <a:rPr lang="fi-FI" sz="1400" b="0" kern="1200" baseline="300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-1</a:t>
                      </a:r>
                      <a:endParaRPr lang="fi-FI" sz="1400" b="0" kern="1200" baseline="30000" dirty="0">
                        <a:solidFill>
                          <a:schemeClr val="tx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ts val="1400"/>
                        </a:lnSpc>
                      </a:pPr>
                      <a:r>
                        <a:rPr lang="fi-FI" sz="1800" b="0" kern="12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1.43</a:t>
                      </a:r>
                      <a:endParaRPr lang="fi-FI" sz="1800" b="0" kern="1200" dirty="0">
                        <a:solidFill>
                          <a:schemeClr val="tx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ts val="1400"/>
                        </a:lnSpc>
                      </a:pPr>
                      <a:r>
                        <a:rPr lang="fi-FI" sz="1800" b="1" kern="12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4.68</a:t>
                      </a:r>
                      <a:endParaRPr lang="fi-FI" sz="1800" b="1" kern="1200" dirty="0">
                        <a:solidFill>
                          <a:schemeClr val="tx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04518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ts val="1400"/>
                        </a:lnSpc>
                      </a:pPr>
                      <a:endParaRPr lang="fi-FI" sz="1800" b="0" kern="1200" dirty="0">
                        <a:solidFill>
                          <a:schemeClr val="tx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ts val="1400"/>
                        </a:lnSpc>
                      </a:pPr>
                      <a:r>
                        <a:rPr lang="fi-FI" sz="1400" b="0" kern="1200" dirty="0" err="1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slope</a:t>
                      </a:r>
                      <a:endParaRPr lang="fi-FI" sz="1400" b="0" kern="1200" dirty="0">
                        <a:solidFill>
                          <a:schemeClr val="tx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ts val="1400"/>
                        </a:lnSpc>
                      </a:pPr>
                      <a:r>
                        <a:rPr lang="fi-FI" sz="1800" b="0" kern="12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-0.06</a:t>
                      </a:r>
                      <a:endParaRPr lang="fi-FI" sz="1800" b="0" kern="1200" dirty="0">
                        <a:solidFill>
                          <a:schemeClr val="tx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ts val="1400"/>
                        </a:lnSpc>
                      </a:pPr>
                      <a:r>
                        <a:rPr lang="fi-FI" sz="1800" b="1" kern="12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0.01</a:t>
                      </a:r>
                      <a:endParaRPr lang="fi-FI" sz="1800" b="1" kern="1200" dirty="0">
                        <a:solidFill>
                          <a:schemeClr val="tx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04518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ts val="1400"/>
                        </a:lnSpc>
                      </a:pPr>
                      <a:endParaRPr lang="fi-FI" sz="1800" b="0" kern="1200" dirty="0">
                        <a:solidFill>
                          <a:schemeClr val="tx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ts val="1400"/>
                        </a:lnSpc>
                      </a:pPr>
                      <a:r>
                        <a:rPr lang="fi-FI" sz="1400" b="0" kern="12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p</a:t>
                      </a:r>
                      <a:endParaRPr lang="fi-FI" sz="1400" b="0" kern="1200" dirty="0">
                        <a:solidFill>
                          <a:schemeClr val="tx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ts val="1400"/>
                        </a:lnSpc>
                      </a:pPr>
                      <a:r>
                        <a:rPr lang="fi-FI" sz="1800" b="0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***</a:t>
                      </a:r>
                      <a:endParaRPr lang="fi-FI" sz="1800" b="0" kern="1200" dirty="0">
                        <a:solidFill>
                          <a:srgbClr val="FF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ts val="1400"/>
                        </a:lnSpc>
                      </a:pPr>
                      <a:endParaRPr lang="fi-FI" sz="1800" b="1" kern="1200" dirty="0">
                        <a:solidFill>
                          <a:schemeClr val="tx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04518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ts val="1400"/>
                        </a:lnSpc>
                      </a:pPr>
                      <a:r>
                        <a:rPr lang="fi-FI" sz="1800" b="0" kern="12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DOC</a:t>
                      </a:r>
                      <a:endParaRPr lang="fi-FI" sz="1800" b="0" kern="1200" dirty="0">
                        <a:solidFill>
                          <a:schemeClr val="tx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ts val="1400"/>
                        </a:lnSpc>
                      </a:pPr>
                      <a:r>
                        <a:rPr lang="fi-FI" sz="1400" b="0" kern="12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mg L</a:t>
                      </a:r>
                      <a:r>
                        <a:rPr lang="fi-FI" sz="1400" b="0" kern="1200" baseline="300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-1</a:t>
                      </a:r>
                      <a:endParaRPr lang="fi-FI" sz="1400" b="0" kern="1200" baseline="30000" dirty="0">
                        <a:solidFill>
                          <a:schemeClr val="tx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ts val="1400"/>
                        </a:lnSpc>
                      </a:pPr>
                      <a:r>
                        <a:rPr lang="fi-FI" sz="1800" b="0" kern="12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18.0</a:t>
                      </a:r>
                      <a:endParaRPr lang="fi-FI" sz="1800" b="0" kern="1200" dirty="0">
                        <a:solidFill>
                          <a:schemeClr val="tx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ts val="1400"/>
                        </a:lnSpc>
                      </a:pPr>
                      <a:r>
                        <a:rPr lang="fi-FI" sz="1800" b="1" kern="12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12.0</a:t>
                      </a:r>
                      <a:endParaRPr lang="fi-FI" sz="1800" b="1" kern="1200" dirty="0">
                        <a:solidFill>
                          <a:schemeClr val="tx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04518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ts val="1400"/>
                        </a:lnSpc>
                      </a:pPr>
                      <a:endParaRPr lang="fi-FI" sz="1800" b="0" kern="1200" dirty="0">
                        <a:solidFill>
                          <a:schemeClr val="tx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ts val="1400"/>
                        </a:lnSpc>
                      </a:pPr>
                      <a:r>
                        <a:rPr lang="fi-FI" sz="1400" b="0" kern="1200" dirty="0" err="1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slope</a:t>
                      </a:r>
                      <a:endParaRPr lang="fi-FI" sz="1400" b="0" kern="1200" dirty="0">
                        <a:solidFill>
                          <a:schemeClr val="tx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ts val="1400"/>
                        </a:lnSpc>
                      </a:pPr>
                      <a:r>
                        <a:rPr lang="fi-FI" sz="1800" b="0" kern="12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0.64</a:t>
                      </a:r>
                      <a:endParaRPr lang="fi-FI" sz="1800" b="0" kern="1200" dirty="0">
                        <a:solidFill>
                          <a:schemeClr val="tx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ts val="1400"/>
                        </a:lnSpc>
                      </a:pPr>
                      <a:r>
                        <a:rPr lang="fi-FI" sz="1800" b="1" kern="12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-0.4</a:t>
                      </a:r>
                      <a:endParaRPr lang="fi-FI" sz="1800" b="1" kern="1200" dirty="0">
                        <a:solidFill>
                          <a:schemeClr val="tx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04518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ts val="1400"/>
                        </a:lnSpc>
                      </a:pPr>
                      <a:endParaRPr lang="fi-FI" sz="1800" b="0" kern="1200" dirty="0">
                        <a:solidFill>
                          <a:schemeClr val="tx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ts val="1400"/>
                        </a:lnSpc>
                      </a:pPr>
                      <a:r>
                        <a:rPr lang="fi-FI" sz="1400" b="0" kern="12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p</a:t>
                      </a:r>
                      <a:endParaRPr lang="fi-FI" sz="1400" b="0" kern="1200" dirty="0">
                        <a:solidFill>
                          <a:schemeClr val="tx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ts val="1400"/>
                        </a:lnSpc>
                      </a:pPr>
                      <a:r>
                        <a:rPr lang="fi-FI" sz="1800" b="0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***</a:t>
                      </a:r>
                      <a:endParaRPr lang="fi-FI" sz="1800" b="0" kern="1200" dirty="0">
                        <a:solidFill>
                          <a:srgbClr val="FF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ts val="1400"/>
                        </a:lnSpc>
                      </a:pPr>
                      <a:endParaRPr lang="fi-FI" sz="1800" b="1" kern="1200" dirty="0">
                        <a:solidFill>
                          <a:schemeClr val="tx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04518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ts val="1400"/>
                        </a:lnSpc>
                      </a:pPr>
                      <a:r>
                        <a:rPr lang="fi-FI" sz="1800" b="0" kern="12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Emäskationit </a:t>
                      </a:r>
                      <a:r>
                        <a:rPr lang="fi-FI" sz="1400" b="0" kern="12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lang="fi-FI" sz="1400" b="0" kern="1200" dirty="0" err="1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Ca+Mg+Na+K</a:t>
                      </a:r>
                      <a:r>
                        <a:rPr lang="fi-FI" sz="1400" b="0" kern="12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endParaRPr lang="fi-FI" sz="1400" b="0" kern="1200" dirty="0">
                        <a:solidFill>
                          <a:schemeClr val="tx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ts val="1400"/>
                        </a:lnSpc>
                      </a:pPr>
                      <a:r>
                        <a:rPr lang="fi-FI" sz="1400" b="0" kern="12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µ</a:t>
                      </a:r>
                      <a:r>
                        <a:rPr lang="fi-FI" sz="1400" b="0" kern="1200" dirty="0" err="1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molc</a:t>
                      </a:r>
                      <a:r>
                        <a:rPr lang="fi-FI" sz="1400" b="0" kern="1200" baseline="-250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+</a:t>
                      </a:r>
                      <a:r>
                        <a:rPr lang="fi-FI" sz="1400" b="0" kern="12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 L</a:t>
                      </a:r>
                      <a:r>
                        <a:rPr lang="fi-FI" sz="1400" b="0" kern="1200" baseline="300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-1</a:t>
                      </a:r>
                      <a:endParaRPr lang="fi-FI" sz="1400" b="0" kern="1200" baseline="30000" dirty="0">
                        <a:solidFill>
                          <a:schemeClr val="tx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ts val="1400"/>
                        </a:lnSpc>
                      </a:pPr>
                      <a:r>
                        <a:rPr lang="fi-FI" sz="1800" b="0" kern="12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177</a:t>
                      </a:r>
                      <a:endParaRPr lang="fi-FI" sz="1800" b="0" kern="1200" dirty="0">
                        <a:solidFill>
                          <a:schemeClr val="tx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ts val="1400"/>
                        </a:lnSpc>
                      </a:pPr>
                      <a:r>
                        <a:rPr lang="fi-FI" sz="1800" b="1" kern="12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324</a:t>
                      </a:r>
                      <a:endParaRPr lang="fi-FI" sz="1800" b="1" kern="1200" dirty="0">
                        <a:solidFill>
                          <a:schemeClr val="tx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04518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ts val="1400"/>
                        </a:lnSpc>
                      </a:pPr>
                      <a:endParaRPr lang="fi-FI" sz="1800" b="0" kern="1200" dirty="0">
                        <a:solidFill>
                          <a:schemeClr val="tx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ts val="1400"/>
                        </a:lnSpc>
                      </a:pPr>
                      <a:r>
                        <a:rPr lang="fi-FI" sz="1400" b="0" kern="1200" dirty="0" err="1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slope</a:t>
                      </a:r>
                      <a:endParaRPr lang="fi-FI" sz="1400" b="0" kern="1200" dirty="0">
                        <a:solidFill>
                          <a:schemeClr val="tx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ts val="1400"/>
                        </a:lnSpc>
                      </a:pPr>
                      <a:r>
                        <a:rPr lang="fi-FI" sz="1800" b="0" kern="12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2.9</a:t>
                      </a:r>
                      <a:endParaRPr lang="fi-FI" sz="1800" b="0" kern="1200" dirty="0">
                        <a:solidFill>
                          <a:schemeClr val="tx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ts val="1400"/>
                        </a:lnSpc>
                      </a:pPr>
                      <a:r>
                        <a:rPr lang="fi-FI" sz="1800" b="1" kern="12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-11.4</a:t>
                      </a:r>
                      <a:endParaRPr lang="fi-FI" sz="1800" b="1" kern="1200" dirty="0">
                        <a:solidFill>
                          <a:schemeClr val="tx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04518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ts val="1400"/>
                        </a:lnSpc>
                      </a:pPr>
                      <a:endParaRPr lang="fi-FI" sz="1800" b="0" kern="1200" dirty="0">
                        <a:solidFill>
                          <a:schemeClr val="tx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ts val="1400"/>
                        </a:lnSpc>
                      </a:pPr>
                      <a:r>
                        <a:rPr lang="fi-FI" sz="1400" b="0" kern="12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p</a:t>
                      </a:r>
                      <a:endParaRPr lang="fi-FI" sz="1400" b="0" kern="1200" dirty="0">
                        <a:solidFill>
                          <a:schemeClr val="tx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ts val="1400"/>
                        </a:lnSpc>
                      </a:pPr>
                      <a:r>
                        <a:rPr lang="fi-FI" sz="1800" b="0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***</a:t>
                      </a:r>
                      <a:endParaRPr lang="fi-FI" sz="1800" b="0" kern="1200" dirty="0">
                        <a:solidFill>
                          <a:srgbClr val="FF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ts val="1400"/>
                        </a:lnSpc>
                      </a:pPr>
                      <a:r>
                        <a:rPr lang="fi-FI" sz="1800" b="1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*</a:t>
                      </a:r>
                      <a:endParaRPr lang="fi-FI" sz="1800" b="1" kern="1200" dirty="0">
                        <a:solidFill>
                          <a:srgbClr val="FF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04518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ts val="1400"/>
                        </a:lnSpc>
                      </a:pPr>
                      <a:r>
                        <a:rPr lang="fi-FI" sz="1800" b="0" kern="12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ANC</a:t>
                      </a:r>
                      <a:r>
                        <a:rPr lang="fi-FI" sz="1800" b="0" kern="1200" baseline="300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#</a:t>
                      </a:r>
                      <a:endParaRPr lang="fi-FI" sz="1800" b="0" kern="1200" baseline="30000" dirty="0">
                        <a:solidFill>
                          <a:schemeClr val="tx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14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i-FI" sz="1400" b="0" kern="12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µ</a:t>
                      </a:r>
                      <a:r>
                        <a:rPr lang="fi-FI" sz="1400" b="0" kern="1200" dirty="0" err="1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molc</a:t>
                      </a:r>
                      <a:r>
                        <a:rPr lang="fi-FI" sz="1400" b="0" kern="1200" baseline="-250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+</a:t>
                      </a:r>
                      <a:r>
                        <a:rPr lang="fi-FI" sz="1400" b="0" kern="12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 L</a:t>
                      </a:r>
                      <a:r>
                        <a:rPr lang="fi-FI" sz="1400" b="0" kern="1200" baseline="300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-1</a:t>
                      </a:r>
                      <a:endParaRPr lang="fi-FI" sz="1400" b="0" kern="1200" baseline="30000" dirty="0">
                        <a:solidFill>
                          <a:schemeClr val="tx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ts val="1400"/>
                        </a:lnSpc>
                      </a:pPr>
                      <a:r>
                        <a:rPr lang="fi-FI" sz="1800" b="0" kern="12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17.2</a:t>
                      </a:r>
                      <a:endParaRPr lang="fi-FI" sz="1800" b="0" kern="1200" dirty="0">
                        <a:solidFill>
                          <a:schemeClr val="tx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ts val="1400"/>
                        </a:lnSpc>
                      </a:pPr>
                      <a:r>
                        <a:rPr lang="fi-FI" sz="1800" b="1" kern="12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-29.8</a:t>
                      </a:r>
                      <a:endParaRPr lang="fi-FI" sz="1800" b="1" kern="1200" dirty="0">
                        <a:solidFill>
                          <a:schemeClr val="tx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04518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ts val="1400"/>
                        </a:lnSpc>
                      </a:pPr>
                      <a:endParaRPr lang="fi-FI" sz="1800" b="0" kern="1200" dirty="0">
                        <a:solidFill>
                          <a:schemeClr val="tx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ts val="1400"/>
                        </a:lnSpc>
                      </a:pPr>
                      <a:r>
                        <a:rPr lang="fi-FI" sz="1400" b="0" kern="1200" dirty="0" err="1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slope</a:t>
                      </a:r>
                      <a:endParaRPr lang="fi-FI" sz="1400" b="0" kern="1200" dirty="0">
                        <a:solidFill>
                          <a:schemeClr val="tx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ts val="1400"/>
                        </a:lnSpc>
                      </a:pPr>
                      <a:r>
                        <a:rPr lang="fi-FI" sz="1800" b="0" kern="12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7.10</a:t>
                      </a:r>
                      <a:endParaRPr lang="fi-FI" sz="1800" b="0" kern="1200" dirty="0">
                        <a:solidFill>
                          <a:schemeClr val="tx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ts val="1400"/>
                        </a:lnSpc>
                      </a:pPr>
                      <a:r>
                        <a:rPr lang="fi-FI" sz="1800" b="1" kern="12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-6.11</a:t>
                      </a:r>
                      <a:endParaRPr lang="fi-FI" sz="1800" b="1" kern="1200" dirty="0">
                        <a:solidFill>
                          <a:schemeClr val="tx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04518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ts val="1400"/>
                        </a:lnSpc>
                      </a:pPr>
                      <a:endParaRPr lang="fi-FI" sz="1800" b="0" kern="1200" dirty="0">
                        <a:solidFill>
                          <a:schemeClr val="tx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ts val="1400"/>
                        </a:lnSpc>
                      </a:pPr>
                      <a:r>
                        <a:rPr lang="fi-FI" sz="1400" b="0" kern="12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p</a:t>
                      </a:r>
                      <a:endParaRPr lang="fi-FI" sz="1400" b="0" kern="1200" dirty="0">
                        <a:solidFill>
                          <a:schemeClr val="tx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ts val="1400"/>
                        </a:lnSpc>
                      </a:pPr>
                      <a:r>
                        <a:rPr lang="fi-FI" sz="1800" b="0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***</a:t>
                      </a:r>
                      <a:endParaRPr lang="fi-FI" sz="1800" b="0" kern="1200" dirty="0">
                        <a:solidFill>
                          <a:srgbClr val="FF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ts val="1400"/>
                        </a:lnSpc>
                      </a:pPr>
                      <a:r>
                        <a:rPr lang="fi-FI" sz="1800" b="1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*</a:t>
                      </a:r>
                      <a:endParaRPr lang="fi-FI" sz="1800" b="1" kern="1200" dirty="0">
                        <a:solidFill>
                          <a:srgbClr val="FF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04518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ts val="1400"/>
                        </a:lnSpc>
                      </a:pPr>
                      <a:r>
                        <a:rPr lang="fi-FI" sz="1800" b="0" kern="12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H</a:t>
                      </a:r>
                      <a:endParaRPr lang="fi-FI" sz="1800" b="0" kern="1200" dirty="0">
                        <a:solidFill>
                          <a:schemeClr val="tx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14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i-FI" sz="1400" b="0" kern="12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µmol L</a:t>
                      </a:r>
                      <a:r>
                        <a:rPr lang="fi-FI" sz="1400" b="0" kern="1200" baseline="300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-1</a:t>
                      </a:r>
                      <a:endParaRPr lang="fi-FI" sz="1400" b="0" kern="1200" baseline="30000" dirty="0">
                        <a:solidFill>
                          <a:schemeClr val="tx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ts val="1400"/>
                        </a:lnSpc>
                      </a:pPr>
                      <a:r>
                        <a:rPr lang="fi-FI" sz="1800" b="0" kern="12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23.3</a:t>
                      </a:r>
                      <a:endParaRPr lang="fi-FI" sz="1800" b="0" kern="1200" dirty="0">
                        <a:solidFill>
                          <a:schemeClr val="tx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ts val="1400"/>
                        </a:lnSpc>
                      </a:pPr>
                      <a:r>
                        <a:rPr lang="fi-FI" sz="1800" b="1" kern="12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12.3</a:t>
                      </a:r>
                      <a:endParaRPr lang="fi-FI" sz="1800" b="1" kern="1200" dirty="0">
                        <a:solidFill>
                          <a:schemeClr val="tx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04518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ts val="1400"/>
                        </a:lnSpc>
                      </a:pPr>
                      <a:endParaRPr lang="fi-FI" sz="1800" b="0" kern="1200" dirty="0">
                        <a:solidFill>
                          <a:schemeClr val="tx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ts val="1400"/>
                        </a:lnSpc>
                      </a:pPr>
                      <a:r>
                        <a:rPr lang="fi-FI" sz="1400" b="0" kern="1200" dirty="0" err="1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slope</a:t>
                      </a:r>
                      <a:endParaRPr lang="fi-FI" sz="1400" b="0" kern="1200" dirty="0">
                        <a:solidFill>
                          <a:schemeClr val="tx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ts val="1400"/>
                        </a:lnSpc>
                      </a:pPr>
                      <a:r>
                        <a:rPr lang="fi-FI" sz="1800" b="0" kern="12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-1.89</a:t>
                      </a:r>
                      <a:endParaRPr lang="fi-FI" sz="1800" b="0" kern="1200" dirty="0">
                        <a:solidFill>
                          <a:schemeClr val="tx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ts val="1400"/>
                        </a:lnSpc>
                      </a:pPr>
                      <a:r>
                        <a:rPr lang="fi-FI" sz="1800" b="1" kern="12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-0.08</a:t>
                      </a:r>
                      <a:endParaRPr lang="fi-FI" sz="1800" b="1" kern="1200" dirty="0">
                        <a:solidFill>
                          <a:schemeClr val="tx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04518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ts val="1400"/>
                        </a:lnSpc>
                      </a:pPr>
                      <a:endParaRPr lang="fi-FI" sz="1800" b="0" kern="1200" dirty="0">
                        <a:solidFill>
                          <a:schemeClr val="tx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ts val="1400"/>
                        </a:lnSpc>
                      </a:pPr>
                      <a:r>
                        <a:rPr lang="fi-FI" sz="1400" b="0" kern="12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p</a:t>
                      </a:r>
                      <a:endParaRPr lang="fi-FI" sz="1400" b="0" kern="1200" dirty="0">
                        <a:solidFill>
                          <a:schemeClr val="tx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ts val="1400"/>
                        </a:lnSpc>
                      </a:pPr>
                      <a:r>
                        <a:rPr lang="fi-FI" sz="1800" b="0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***</a:t>
                      </a:r>
                      <a:endParaRPr lang="fi-FI" sz="1800" b="0" kern="1200" dirty="0">
                        <a:solidFill>
                          <a:srgbClr val="FF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ts val="1400"/>
                        </a:lnSpc>
                      </a:pPr>
                      <a:endParaRPr lang="fi-FI" sz="1800" b="0" kern="1200" dirty="0">
                        <a:solidFill>
                          <a:schemeClr val="tx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683568" y="5949280"/>
            <a:ext cx="60885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1200" baseline="30000" dirty="0" smtClean="0"/>
              <a:t>#</a:t>
            </a:r>
            <a:r>
              <a:rPr lang="fi-FI" sz="1200" dirty="0" smtClean="0"/>
              <a:t>ANC = happamuuden neutralointia kuvaava laskennallinen suure,  joka saadaan vähentämällä emäskationien summasta vahvojen happojen summa</a:t>
            </a:r>
            <a:endParaRPr lang="fi-FI" sz="1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>
          <a:xfrm>
            <a:off x="714375" y="214313"/>
            <a:ext cx="7772400" cy="427037"/>
          </a:xfrm>
        </p:spPr>
        <p:txBody>
          <a:bodyPr/>
          <a:lstStyle/>
          <a:p>
            <a:r>
              <a:rPr lang="fi-FI" smtClean="0"/>
              <a:t>Muutokset metsikkösadannassa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  </a:t>
            </a:r>
            <a:fld id="{5FC7606F-31A5-47E5-97A4-154E2719F389}" type="datetime1">
              <a:rPr lang="fi-FI" sz="800" smtClean="0"/>
              <a:pPr>
                <a:defRPr/>
              </a:pPr>
              <a:t>19.3.2012</a:t>
            </a:fld>
            <a:endParaRPr lang="fi-FI" sz="80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EE483B6-6EF2-4D02-BBFA-D61FDC2296C5}" type="slidenum">
              <a:rPr lang="fi-FI" smtClean="0"/>
              <a:pPr>
                <a:defRPr/>
              </a:pPr>
              <a:t>17</a:t>
            </a:fld>
            <a:endParaRPr lang="fi-FI"/>
          </a:p>
        </p:txBody>
      </p:sp>
      <p:graphicFrame>
        <p:nvGraphicFramePr>
          <p:cNvPr id="8" name="Content Placeholder 7"/>
          <p:cNvGraphicFramePr>
            <a:graphicFrameLocks noGrp="1"/>
          </p:cNvGraphicFramePr>
          <p:nvPr>
            <p:ph idx="1"/>
          </p:nvPr>
        </p:nvGraphicFramePr>
        <p:xfrm>
          <a:off x="214282" y="785794"/>
          <a:ext cx="4000528" cy="278608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0" name="Chart 9"/>
          <p:cNvGraphicFramePr>
            <a:graphicFrameLocks/>
          </p:cNvGraphicFramePr>
          <p:nvPr/>
        </p:nvGraphicFramePr>
        <p:xfrm>
          <a:off x="4500562" y="3714752"/>
          <a:ext cx="4286248" cy="26003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2" name="Chart 11"/>
          <p:cNvGraphicFramePr/>
          <p:nvPr/>
        </p:nvGraphicFramePr>
        <p:xfrm>
          <a:off x="4572000" y="785794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3" name="Chart 12"/>
          <p:cNvGraphicFramePr/>
          <p:nvPr/>
        </p:nvGraphicFramePr>
        <p:xfrm>
          <a:off x="214282" y="3643314"/>
          <a:ext cx="4214810" cy="24288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Otsikko 1"/>
          <p:cNvSpPr>
            <a:spLocks noGrp="1"/>
          </p:cNvSpPr>
          <p:nvPr>
            <p:ph type="title"/>
          </p:nvPr>
        </p:nvSpPr>
        <p:spPr>
          <a:xfrm>
            <a:off x="755650" y="333375"/>
            <a:ext cx="7772400" cy="427038"/>
          </a:xfrm>
        </p:spPr>
        <p:txBody>
          <a:bodyPr/>
          <a:lstStyle/>
          <a:p>
            <a:pPr eaLnBrk="1" hangingPunct="1"/>
            <a:r>
              <a:rPr lang="en-GB" smtClean="0"/>
              <a:t>Karikesato 1991-2007 kg/ha</a:t>
            </a:r>
          </a:p>
        </p:txBody>
      </p:sp>
      <p:sp>
        <p:nvSpPr>
          <p:cNvPr id="8196" name="Alatunnisteen paikkamerkki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  </a:t>
            </a:r>
            <a:fld id="{D05748E9-39D9-4E60-85BE-53D307578F7A}" type="datetime1">
              <a:rPr lang="fi-FI" sz="800" smtClean="0"/>
              <a:pPr>
                <a:defRPr/>
              </a:pPr>
              <a:t>19.3.2012</a:t>
            </a:fld>
            <a:endParaRPr lang="fi-FI" sz="800" smtClean="0"/>
          </a:p>
        </p:txBody>
      </p:sp>
      <p:sp>
        <p:nvSpPr>
          <p:cNvPr id="8197" name="Dian numeron paikkamerkki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FBF0C58-E11A-4E4D-8EDB-2F68D30C8449}" type="slidenum">
              <a:rPr lang="fi-FI" smtClean="0"/>
              <a:pPr>
                <a:defRPr/>
              </a:pPr>
              <a:t>18</a:t>
            </a:fld>
            <a:endParaRPr lang="fi-FI" smtClean="0"/>
          </a:p>
        </p:txBody>
      </p:sp>
      <p:sp>
        <p:nvSpPr>
          <p:cNvPr id="11" name="Otsikko 1"/>
          <p:cNvSpPr txBox="1">
            <a:spLocks/>
          </p:cNvSpPr>
          <p:nvPr/>
        </p:nvSpPr>
        <p:spPr bwMode="auto">
          <a:xfrm>
            <a:off x="3779912" y="5373216"/>
            <a:ext cx="4752975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b">
            <a:spAutoFit/>
          </a:bodyPr>
          <a:lstStyle/>
          <a:p>
            <a:pPr>
              <a:defRPr/>
            </a:pPr>
            <a:r>
              <a:rPr lang="en-GB" sz="1600" kern="0" dirty="0" err="1">
                <a:solidFill>
                  <a:srgbClr val="006E55"/>
                </a:solidFill>
                <a:latin typeface="+mj-lt"/>
                <a:ea typeface="+mj-ea"/>
                <a:cs typeface="+mj-cs"/>
              </a:rPr>
              <a:t>Kokonaiskarikesadosta</a:t>
            </a:r>
            <a:r>
              <a:rPr lang="en-GB" sz="1600" kern="0" dirty="0">
                <a:solidFill>
                  <a:srgbClr val="006E55"/>
                </a:solidFill>
                <a:latin typeface="+mj-lt"/>
                <a:ea typeface="+mj-ea"/>
                <a:cs typeface="+mj-cs"/>
              </a:rPr>
              <a:t> &gt; 60 % </a:t>
            </a:r>
            <a:r>
              <a:rPr lang="en-GB" sz="1600" kern="0" dirty="0" err="1">
                <a:solidFill>
                  <a:srgbClr val="006E55"/>
                </a:solidFill>
                <a:latin typeface="+mj-lt"/>
                <a:ea typeface="+mj-ea"/>
                <a:cs typeface="+mj-cs"/>
              </a:rPr>
              <a:t>neulaskariketta</a:t>
            </a:r>
            <a:r>
              <a:rPr lang="en-GB" sz="1600" kern="0" dirty="0">
                <a:solidFill>
                  <a:srgbClr val="006E55"/>
                </a:solidFill>
                <a:latin typeface="+mj-lt"/>
                <a:ea typeface="+mj-ea"/>
                <a:cs typeface="+mj-cs"/>
              </a:rPr>
              <a:t>, </a:t>
            </a:r>
            <a:r>
              <a:rPr lang="en-GB" sz="1600" kern="0" dirty="0" err="1">
                <a:solidFill>
                  <a:srgbClr val="006E55"/>
                </a:solidFill>
                <a:latin typeface="+mj-lt"/>
                <a:ea typeface="+mj-ea"/>
                <a:cs typeface="+mj-cs"/>
              </a:rPr>
              <a:t>kuusenneulasia</a:t>
            </a:r>
            <a:r>
              <a:rPr lang="en-GB" sz="1600" kern="0" dirty="0">
                <a:solidFill>
                  <a:srgbClr val="006E55"/>
                </a:solidFill>
                <a:latin typeface="+mj-lt"/>
                <a:ea typeface="+mj-ea"/>
                <a:cs typeface="+mj-cs"/>
              </a:rPr>
              <a:t> &gt; 40 %, </a:t>
            </a:r>
            <a:r>
              <a:rPr lang="en-GB" sz="1600" kern="0" dirty="0" err="1">
                <a:solidFill>
                  <a:srgbClr val="006E55"/>
                </a:solidFill>
                <a:latin typeface="+mj-lt"/>
                <a:ea typeface="+mj-ea"/>
                <a:cs typeface="+mj-cs"/>
              </a:rPr>
              <a:t>lehtikarike</a:t>
            </a:r>
            <a:r>
              <a:rPr lang="en-GB" sz="1600" kern="0" dirty="0">
                <a:solidFill>
                  <a:srgbClr val="006E55"/>
                </a:solidFill>
                <a:latin typeface="+mj-lt"/>
                <a:ea typeface="+mj-ea"/>
                <a:cs typeface="+mj-cs"/>
              </a:rPr>
              <a:t> n. 20%</a:t>
            </a:r>
          </a:p>
        </p:txBody>
      </p:sp>
      <p:pic>
        <p:nvPicPr>
          <p:cNvPr id="2055" name="Picture 12" descr="R:\yys\REPORTS\AnnAbor_2000\presentation\karike_2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628800"/>
            <a:ext cx="2745550" cy="332745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graphicFrame>
        <p:nvGraphicFramePr>
          <p:cNvPr id="12" name="Chart 11"/>
          <p:cNvGraphicFramePr/>
          <p:nvPr/>
        </p:nvGraphicFramePr>
        <p:xfrm>
          <a:off x="3203848" y="1916832"/>
          <a:ext cx="5400600" cy="29523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Graphic spid="12" grpId="0">
        <p:bldAsOne/>
      </p:bldGraphic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Otsikko 1"/>
          <p:cNvSpPr>
            <a:spLocks noGrp="1"/>
          </p:cNvSpPr>
          <p:nvPr>
            <p:ph type="title"/>
          </p:nvPr>
        </p:nvSpPr>
        <p:spPr>
          <a:xfrm>
            <a:off x="762000" y="503238"/>
            <a:ext cx="7772400" cy="430212"/>
          </a:xfrm>
        </p:spPr>
        <p:txBody>
          <a:bodyPr/>
          <a:lstStyle/>
          <a:p>
            <a:pPr eaLnBrk="1" hangingPunct="1"/>
            <a:r>
              <a:rPr lang="en-GB" smtClean="0"/>
              <a:t>Karikepitoisuuksia (1999-2003)</a:t>
            </a:r>
          </a:p>
        </p:txBody>
      </p:sp>
      <p:sp>
        <p:nvSpPr>
          <p:cNvPr id="9220" name="Alatunnisteen paikkamerkki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  </a:t>
            </a:r>
            <a:fld id="{1BE6FADD-24BF-4946-B1B7-A803F4894E8D}" type="datetime1">
              <a:rPr lang="fi-FI" sz="800" smtClean="0"/>
              <a:pPr>
                <a:defRPr/>
              </a:pPr>
              <a:t>19.3.2012</a:t>
            </a:fld>
            <a:endParaRPr lang="fi-FI" sz="800" smtClean="0"/>
          </a:p>
        </p:txBody>
      </p:sp>
      <p:sp>
        <p:nvSpPr>
          <p:cNvPr id="9221" name="Dian numeron paikkamerkki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A9E2228A-A885-4D62-ABD7-EDD833E7F564}" type="slidenum">
              <a:rPr lang="fi-FI" smtClean="0"/>
              <a:pPr>
                <a:defRPr/>
              </a:pPr>
              <a:t>19</a:t>
            </a:fld>
            <a:endParaRPr lang="fi-FI" smtClean="0"/>
          </a:p>
        </p:txBody>
      </p:sp>
      <p:graphicFrame>
        <p:nvGraphicFramePr>
          <p:cNvPr id="5122" name="Object 7"/>
          <p:cNvGraphicFramePr>
            <a:graphicFrameLocks noChangeAspect="1"/>
          </p:cNvGraphicFramePr>
          <p:nvPr/>
        </p:nvGraphicFramePr>
        <p:xfrm>
          <a:off x="1071563" y="1785938"/>
          <a:ext cx="6748462" cy="3305175"/>
        </p:xfrm>
        <a:graphic>
          <a:graphicData uri="http://schemas.openxmlformats.org/presentationml/2006/ole">
            <p:oleObj spid="_x0000_s5122" name="Worksheet" r:id="rId3" imgW="5581616" imgH="2733743" progId="Excel.Sheet.8">
              <p:embed/>
            </p:oleObj>
          </a:graphicData>
        </a:graphic>
      </p:graphicFrame>
      <p:sp>
        <p:nvSpPr>
          <p:cNvPr id="9" name="Oval 8"/>
          <p:cNvSpPr>
            <a:spLocks noChangeArrowheads="1"/>
          </p:cNvSpPr>
          <p:nvPr/>
        </p:nvSpPr>
        <p:spPr bwMode="auto">
          <a:xfrm>
            <a:off x="3071813" y="3643313"/>
            <a:ext cx="500062" cy="285750"/>
          </a:xfrm>
          <a:prstGeom prst="ellipse">
            <a:avLst/>
          </a:prstGeom>
          <a:noFill/>
          <a:ln w="25400" algn="ctr">
            <a:solidFill>
              <a:srgbClr val="FF0000"/>
            </a:solidFill>
            <a:round/>
            <a:headEnd/>
            <a:tailEnd/>
          </a:ln>
        </p:spPr>
        <p:txBody>
          <a:bodyPr lIns="72000" tIns="72000" rIns="72000" bIns="72000">
            <a:spAutoFit/>
          </a:bodyPr>
          <a:lstStyle/>
          <a:p>
            <a:pPr>
              <a:spcBef>
                <a:spcPct val="50000"/>
              </a:spcBef>
            </a:pPr>
            <a:endParaRPr lang="fi-FI" noProof="1"/>
          </a:p>
        </p:txBody>
      </p:sp>
      <p:sp>
        <p:nvSpPr>
          <p:cNvPr id="12" name="Oval 11"/>
          <p:cNvSpPr>
            <a:spLocks noChangeArrowheads="1"/>
          </p:cNvSpPr>
          <p:nvPr/>
        </p:nvSpPr>
        <p:spPr bwMode="auto">
          <a:xfrm>
            <a:off x="4000500" y="3143250"/>
            <a:ext cx="500063" cy="285750"/>
          </a:xfrm>
          <a:prstGeom prst="ellipse">
            <a:avLst/>
          </a:prstGeom>
          <a:noFill/>
          <a:ln w="25400" algn="ctr">
            <a:solidFill>
              <a:srgbClr val="FF0000"/>
            </a:solidFill>
            <a:round/>
            <a:headEnd/>
            <a:tailEnd/>
          </a:ln>
        </p:spPr>
        <p:txBody>
          <a:bodyPr lIns="72000" tIns="72000" rIns="72000" bIns="72000">
            <a:spAutoFit/>
          </a:bodyPr>
          <a:lstStyle/>
          <a:p>
            <a:pPr>
              <a:spcBef>
                <a:spcPct val="50000"/>
              </a:spcBef>
            </a:pPr>
            <a:endParaRPr lang="fi-FI" noProof="1"/>
          </a:p>
        </p:txBody>
      </p:sp>
      <p:sp>
        <p:nvSpPr>
          <p:cNvPr id="13" name="Oval 12"/>
          <p:cNvSpPr>
            <a:spLocks noChangeArrowheads="1"/>
          </p:cNvSpPr>
          <p:nvPr/>
        </p:nvSpPr>
        <p:spPr bwMode="auto">
          <a:xfrm>
            <a:off x="4714875" y="3643313"/>
            <a:ext cx="500063" cy="285750"/>
          </a:xfrm>
          <a:prstGeom prst="ellipse">
            <a:avLst/>
          </a:prstGeom>
          <a:noFill/>
          <a:ln w="25400" algn="ctr">
            <a:solidFill>
              <a:srgbClr val="FF0000"/>
            </a:solidFill>
            <a:round/>
            <a:headEnd/>
            <a:tailEnd/>
          </a:ln>
        </p:spPr>
        <p:txBody>
          <a:bodyPr lIns="72000" tIns="72000" rIns="72000" bIns="72000">
            <a:spAutoFit/>
          </a:bodyPr>
          <a:lstStyle/>
          <a:p>
            <a:pPr>
              <a:spcBef>
                <a:spcPct val="50000"/>
              </a:spcBef>
            </a:pPr>
            <a:endParaRPr lang="fi-FI" noProof="1"/>
          </a:p>
        </p:txBody>
      </p:sp>
      <p:sp>
        <p:nvSpPr>
          <p:cNvPr id="14" name="Oval 13"/>
          <p:cNvSpPr>
            <a:spLocks noChangeArrowheads="1"/>
          </p:cNvSpPr>
          <p:nvPr/>
        </p:nvSpPr>
        <p:spPr bwMode="auto">
          <a:xfrm>
            <a:off x="5429250" y="4143375"/>
            <a:ext cx="500063" cy="285750"/>
          </a:xfrm>
          <a:prstGeom prst="ellipse">
            <a:avLst/>
          </a:prstGeom>
          <a:noFill/>
          <a:ln w="25400" algn="ctr">
            <a:solidFill>
              <a:srgbClr val="FF0000"/>
            </a:solidFill>
            <a:round/>
            <a:headEnd/>
            <a:tailEnd/>
          </a:ln>
        </p:spPr>
        <p:txBody>
          <a:bodyPr lIns="72000" tIns="72000" rIns="72000" bIns="72000">
            <a:spAutoFit/>
          </a:bodyPr>
          <a:lstStyle/>
          <a:p>
            <a:pPr>
              <a:spcBef>
                <a:spcPct val="50000"/>
              </a:spcBef>
            </a:pPr>
            <a:endParaRPr lang="fi-FI" noProof="1"/>
          </a:p>
        </p:txBody>
      </p:sp>
      <p:sp>
        <p:nvSpPr>
          <p:cNvPr id="15" name="Oval 14"/>
          <p:cNvSpPr>
            <a:spLocks noChangeArrowheads="1"/>
          </p:cNvSpPr>
          <p:nvPr/>
        </p:nvSpPr>
        <p:spPr bwMode="auto">
          <a:xfrm>
            <a:off x="6357938" y="4572000"/>
            <a:ext cx="500062" cy="285750"/>
          </a:xfrm>
          <a:prstGeom prst="ellipse">
            <a:avLst/>
          </a:prstGeom>
          <a:noFill/>
          <a:ln w="25400" algn="ctr">
            <a:solidFill>
              <a:srgbClr val="FF0000"/>
            </a:solidFill>
            <a:round/>
            <a:headEnd/>
            <a:tailEnd/>
          </a:ln>
        </p:spPr>
        <p:txBody>
          <a:bodyPr lIns="72000" tIns="72000" rIns="72000" bIns="72000">
            <a:spAutoFit/>
          </a:bodyPr>
          <a:lstStyle/>
          <a:p>
            <a:pPr>
              <a:spcBef>
                <a:spcPct val="50000"/>
              </a:spcBef>
            </a:pPr>
            <a:endParaRPr lang="fi-FI" noProof="1"/>
          </a:p>
        </p:txBody>
      </p:sp>
      <p:sp>
        <p:nvSpPr>
          <p:cNvPr id="16" name="Oval 15"/>
          <p:cNvSpPr>
            <a:spLocks noChangeArrowheads="1"/>
          </p:cNvSpPr>
          <p:nvPr/>
        </p:nvSpPr>
        <p:spPr bwMode="auto">
          <a:xfrm>
            <a:off x="7143750" y="2214563"/>
            <a:ext cx="500063" cy="285750"/>
          </a:xfrm>
          <a:prstGeom prst="ellipse">
            <a:avLst/>
          </a:prstGeom>
          <a:noFill/>
          <a:ln w="25400" algn="ctr">
            <a:solidFill>
              <a:srgbClr val="FF0000"/>
            </a:solidFill>
            <a:round/>
            <a:headEnd/>
            <a:tailEnd/>
          </a:ln>
        </p:spPr>
        <p:txBody>
          <a:bodyPr lIns="72000" tIns="72000" rIns="72000" bIns="72000">
            <a:spAutoFit/>
          </a:bodyPr>
          <a:lstStyle/>
          <a:p>
            <a:pPr>
              <a:spcBef>
                <a:spcPct val="50000"/>
              </a:spcBef>
            </a:pPr>
            <a:endParaRPr lang="fi-FI" noProof="1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2" grpId="0" animBg="1"/>
      <p:bldP spid="13" grpId="0" animBg="1"/>
      <p:bldP spid="14" grpId="0" animBg="1"/>
      <p:bldP spid="15" grpId="0" animBg="1"/>
      <p:bldP spid="16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europe 2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5750" y="0"/>
            <a:ext cx="85725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580112" y="188640"/>
            <a:ext cx="3563888" cy="4462760"/>
          </a:xfrm>
          <a:prstGeom prst="rect">
            <a:avLst/>
          </a:prstGeom>
          <a:solidFill>
            <a:schemeClr val="bg1">
              <a:lumMod val="95000"/>
              <a:alpha val="91000"/>
            </a:schemeClr>
          </a:solidFill>
          <a:ln w="25400">
            <a:solidFill>
              <a:schemeClr val="accent1">
                <a:lumMod val="50000"/>
              </a:schemeClr>
            </a:solidFill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 wrap="square" rtlCol="0">
            <a:spAutoFit/>
          </a:bodyPr>
          <a:lstStyle/>
          <a:p>
            <a:endParaRPr lang="fi-FI" sz="2000" u="sng" dirty="0" smtClean="0"/>
          </a:p>
          <a:p>
            <a:r>
              <a:rPr lang="fi-FI" sz="2000" u="sng" dirty="0" smtClean="0"/>
              <a:t>Litterfall </a:t>
            </a:r>
            <a:r>
              <a:rPr lang="fi-FI" sz="2000" u="sng" dirty="0" smtClean="0"/>
              <a:t>data in a </a:t>
            </a:r>
            <a:r>
              <a:rPr lang="fi-FI" sz="2000" u="sng" dirty="0" err="1" smtClean="0"/>
              <a:t>nutshell</a:t>
            </a:r>
            <a:r>
              <a:rPr lang="fi-FI" sz="2000" u="sng" dirty="0" smtClean="0"/>
              <a:t>:</a:t>
            </a:r>
            <a:endParaRPr lang="fi-FI" sz="2000" u="sng" dirty="0" smtClean="0"/>
          </a:p>
          <a:p>
            <a:pPr>
              <a:buFont typeface="Wingdings" pitchFamily="2" charset="2"/>
              <a:buChar char="ü"/>
            </a:pPr>
            <a:r>
              <a:rPr lang="fi-FI" sz="2000" dirty="0" smtClean="0"/>
              <a:t>23 </a:t>
            </a:r>
            <a:r>
              <a:rPr lang="fi-FI" sz="2000" dirty="0" err="1" smtClean="0"/>
              <a:t>countries</a:t>
            </a:r>
            <a:endParaRPr lang="fi-FI" sz="2000" dirty="0" smtClean="0"/>
          </a:p>
          <a:p>
            <a:pPr>
              <a:buFont typeface="Wingdings" pitchFamily="2" charset="2"/>
              <a:buChar char="ü"/>
            </a:pPr>
            <a:r>
              <a:rPr lang="fi-FI" sz="2000" dirty="0" err="1" smtClean="0"/>
              <a:t>Results</a:t>
            </a:r>
            <a:r>
              <a:rPr lang="fi-FI" sz="2000" dirty="0" smtClean="0"/>
              <a:t> </a:t>
            </a:r>
            <a:r>
              <a:rPr lang="fi-FI" sz="2000" dirty="0" err="1" smtClean="0"/>
              <a:t>from</a:t>
            </a:r>
            <a:r>
              <a:rPr lang="fi-FI" sz="2000" dirty="0" smtClean="0"/>
              <a:t> 1- 9 </a:t>
            </a:r>
            <a:r>
              <a:rPr lang="fi-FI" sz="2000" dirty="0" err="1" smtClean="0"/>
              <a:t>years</a:t>
            </a:r>
            <a:endParaRPr lang="fi-FI" sz="2000" dirty="0" smtClean="0"/>
          </a:p>
          <a:p>
            <a:pPr>
              <a:buFont typeface="Wingdings" pitchFamily="2" charset="2"/>
              <a:buChar char="ü"/>
            </a:pPr>
            <a:r>
              <a:rPr lang="fi-FI" sz="2000" dirty="0" smtClean="0"/>
              <a:t>1-94 </a:t>
            </a:r>
            <a:r>
              <a:rPr lang="fi-FI" sz="2000" dirty="0" err="1" smtClean="0"/>
              <a:t>plots</a:t>
            </a:r>
            <a:r>
              <a:rPr lang="fi-FI" sz="2000" dirty="0" smtClean="0"/>
              <a:t> </a:t>
            </a:r>
          </a:p>
          <a:p>
            <a:pPr>
              <a:buFont typeface="Wingdings" pitchFamily="2" charset="2"/>
              <a:buChar char="ü"/>
            </a:pPr>
            <a:r>
              <a:rPr lang="fi-FI" sz="2000" dirty="0" smtClean="0"/>
              <a:t>Main </a:t>
            </a:r>
            <a:r>
              <a:rPr lang="fi-FI" sz="2000" dirty="0" err="1" smtClean="0"/>
              <a:t>tree</a:t>
            </a:r>
            <a:r>
              <a:rPr lang="fi-FI" sz="2000" dirty="0" smtClean="0"/>
              <a:t> </a:t>
            </a:r>
            <a:r>
              <a:rPr lang="fi-FI" sz="2000" dirty="0" err="1" smtClean="0"/>
              <a:t>species</a:t>
            </a:r>
            <a:r>
              <a:rPr lang="fi-FI" sz="2000" dirty="0" smtClean="0"/>
              <a:t> : </a:t>
            </a:r>
          </a:p>
          <a:p>
            <a:pPr lvl="1">
              <a:buFont typeface="Wingdings" pitchFamily="2" charset="2"/>
              <a:buChar char="ü"/>
            </a:pPr>
            <a:r>
              <a:rPr lang="fi-FI" sz="2000" dirty="0" err="1" smtClean="0"/>
              <a:t>Beech</a:t>
            </a:r>
            <a:r>
              <a:rPr lang="fi-FI" sz="2000" dirty="0" smtClean="0"/>
              <a:t> (15), </a:t>
            </a:r>
          </a:p>
          <a:p>
            <a:pPr lvl="1">
              <a:buFont typeface="Wingdings" pitchFamily="2" charset="2"/>
              <a:buChar char="ü"/>
            </a:pPr>
            <a:r>
              <a:rPr lang="fi-FI" sz="2000" dirty="0" err="1" smtClean="0"/>
              <a:t>Norway</a:t>
            </a:r>
            <a:r>
              <a:rPr lang="fi-FI" sz="2000" dirty="0" smtClean="0"/>
              <a:t> </a:t>
            </a:r>
            <a:r>
              <a:rPr lang="fi-FI" sz="2000" dirty="0" err="1" smtClean="0"/>
              <a:t>spruce</a:t>
            </a:r>
            <a:r>
              <a:rPr lang="fi-FI" sz="2000" dirty="0" smtClean="0"/>
              <a:t> (15)</a:t>
            </a:r>
          </a:p>
          <a:p>
            <a:pPr lvl="1">
              <a:buFont typeface="Wingdings" pitchFamily="2" charset="2"/>
              <a:buChar char="ü"/>
            </a:pPr>
            <a:r>
              <a:rPr lang="fi-FI" sz="2000" dirty="0" err="1" smtClean="0"/>
              <a:t>Scots</a:t>
            </a:r>
            <a:r>
              <a:rPr lang="fi-FI" sz="2000" dirty="0" smtClean="0"/>
              <a:t> </a:t>
            </a:r>
            <a:r>
              <a:rPr lang="fi-FI" sz="2000" dirty="0" err="1" smtClean="0"/>
              <a:t>pine</a:t>
            </a:r>
            <a:r>
              <a:rPr lang="fi-FI" sz="2000" dirty="0" smtClean="0"/>
              <a:t> (12)</a:t>
            </a:r>
          </a:p>
          <a:p>
            <a:pPr>
              <a:buFont typeface="Wingdings" pitchFamily="2" charset="2"/>
              <a:buChar char="ü"/>
            </a:pPr>
            <a:r>
              <a:rPr lang="fi-FI" sz="2000" dirty="0" err="1" smtClean="0"/>
              <a:t>Minimum</a:t>
            </a:r>
            <a:r>
              <a:rPr lang="fi-FI" sz="2000" dirty="0" smtClean="0"/>
              <a:t> </a:t>
            </a:r>
            <a:r>
              <a:rPr lang="fi-FI" sz="2000" dirty="0" err="1" smtClean="0"/>
              <a:t>result</a:t>
            </a:r>
            <a:r>
              <a:rPr lang="fi-FI" sz="2000" dirty="0" smtClean="0"/>
              <a:t>: </a:t>
            </a:r>
            <a:r>
              <a:rPr lang="fi-FI" sz="2000" dirty="0" err="1" smtClean="0"/>
              <a:t>dry</a:t>
            </a:r>
            <a:r>
              <a:rPr lang="fi-FI" sz="2000" dirty="0" smtClean="0"/>
              <a:t> </a:t>
            </a:r>
            <a:r>
              <a:rPr lang="fi-FI" sz="2000" dirty="0" err="1" smtClean="0"/>
              <a:t>weight</a:t>
            </a:r>
            <a:endParaRPr lang="fi-FI" sz="2000" dirty="0" smtClean="0"/>
          </a:p>
          <a:p>
            <a:pPr>
              <a:buFont typeface="Wingdings" pitchFamily="2" charset="2"/>
              <a:buChar char="ü"/>
            </a:pPr>
            <a:r>
              <a:rPr lang="fi-FI" sz="2000" dirty="0" smtClean="0"/>
              <a:t>At </a:t>
            </a:r>
            <a:r>
              <a:rPr lang="fi-FI" sz="2000" dirty="0" err="1" smtClean="0"/>
              <a:t>least</a:t>
            </a:r>
            <a:r>
              <a:rPr lang="fi-FI" sz="2000" dirty="0" smtClean="0"/>
              <a:t>  </a:t>
            </a:r>
            <a:r>
              <a:rPr lang="fi-FI" sz="2000" dirty="0" err="1" smtClean="0"/>
              <a:t>foliar</a:t>
            </a:r>
            <a:r>
              <a:rPr lang="fi-FI" sz="2000" dirty="0" smtClean="0"/>
              <a:t> </a:t>
            </a:r>
            <a:r>
              <a:rPr lang="fi-FI" sz="2000" dirty="0" err="1" smtClean="0"/>
              <a:t>fractions</a:t>
            </a:r>
            <a:endParaRPr lang="fi-FI" sz="2000" dirty="0" smtClean="0"/>
          </a:p>
          <a:p>
            <a:pPr lvl="1">
              <a:buFont typeface="Wingdings" pitchFamily="2" charset="2"/>
              <a:buChar char="ü"/>
            </a:pPr>
            <a:r>
              <a:rPr lang="fi-FI" sz="2000" dirty="0" err="1" smtClean="0"/>
              <a:t>Varies</a:t>
            </a:r>
            <a:r>
              <a:rPr lang="fi-FI" sz="2000" dirty="0" smtClean="0"/>
              <a:t> </a:t>
            </a:r>
            <a:r>
              <a:rPr lang="fi-FI" sz="2000" dirty="0" err="1" smtClean="0"/>
              <a:t>between</a:t>
            </a:r>
            <a:r>
              <a:rPr lang="fi-FI" sz="2000" dirty="0" smtClean="0"/>
              <a:t> </a:t>
            </a:r>
            <a:r>
              <a:rPr lang="fi-FI" sz="2000" dirty="0" err="1" smtClean="0"/>
              <a:t>years</a:t>
            </a:r>
            <a:endParaRPr lang="fi-FI" sz="2000" dirty="0" smtClean="0"/>
          </a:p>
          <a:p>
            <a:pPr>
              <a:buFont typeface="Wingdings" pitchFamily="2" charset="2"/>
              <a:buChar char="ü"/>
            </a:pPr>
            <a:endParaRPr lang="fi-FI" sz="2000" dirty="0" smtClean="0"/>
          </a:p>
          <a:p>
            <a:endParaRPr lang="fi-FI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Title 1"/>
          <p:cNvSpPr>
            <a:spLocks noGrp="1"/>
          </p:cNvSpPr>
          <p:nvPr>
            <p:ph type="title"/>
          </p:nvPr>
        </p:nvSpPr>
        <p:spPr>
          <a:xfrm>
            <a:off x="762000" y="503238"/>
            <a:ext cx="7772400" cy="430212"/>
          </a:xfrm>
        </p:spPr>
        <p:txBody>
          <a:bodyPr/>
          <a:lstStyle/>
          <a:p>
            <a:r>
              <a:rPr lang="fi-FI" smtClean="0"/>
              <a:t>Ravinteet puustobiomassassa ja karikkeessa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  </a:t>
            </a:r>
            <a:fld id="{5FC7606F-31A5-47E5-97A4-154E2719F389}" type="datetime1">
              <a:rPr lang="fi-FI" sz="800" smtClean="0"/>
              <a:pPr>
                <a:defRPr/>
              </a:pPr>
              <a:t>19.3.2012</a:t>
            </a:fld>
            <a:endParaRPr lang="fi-FI" sz="80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44EF544-5AF4-498C-8090-2CE6B4D75F4E}" type="slidenum">
              <a:rPr lang="fi-FI" smtClean="0"/>
              <a:pPr>
                <a:defRPr/>
              </a:pPr>
              <a:t>20</a:t>
            </a:fld>
            <a:endParaRPr lang="fi-FI"/>
          </a:p>
        </p:txBody>
      </p:sp>
      <p:graphicFrame>
        <p:nvGraphicFramePr>
          <p:cNvPr id="3074" name="Object 2"/>
          <p:cNvGraphicFramePr>
            <a:graphicFrameLocks noChangeAspect="1"/>
          </p:cNvGraphicFramePr>
          <p:nvPr/>
        </p:nvGraphicFramePr>
        <p:xfrm>
          <a:off x="714375" y="1571625"/>
          <a:ext cx="7248525" cy="3795713"/>
        </p:xfrm>
        <a:graphic>
          <a:graphicData uri="http://schemas.openxmlformats.org/presentationml/2006/ole">
            <p:oleObj spid="_x0000_s3074" name="Worksheet" r:id="rId3" imgW="4838621" imgH="2533785" progId="Excel.Sheet.8">
              <p:embed/>
            </p:oleObj>
          </a:graphicData>
        </a:graphic>
      </p:graphicFrame>
      <p:sp>
        <p:nvSpPr>
          <p:cNvPr id="9" name="Oval 8"/>
          <p:cNvSpPr/>
          <p:nvPr/>
        </p:nvSpPr>
        <p:spPr bwMode="auto">
          <a:xfrm>
            <a:off x="6500813" y="2500313"/>
            <a:ext cx="500062" cy="285750"/>
          </a:xfrm>
          <a:prstGeom prst="ellipse">
            <a:avLst/>
          </a:prstGeom>
          <a:noFill/>
          <a:ln w="25400" cap="flat" cmpd="sng" algn="ctr">
            <a:solidFill>
              <a:schemeClr val="accent1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72000" tIns="72000" rIns="72000" bIns="72000">
            <a:spAutoFit/>
          </a:bodyPr>
          <a:lstStyle/>
          <a:p>
            <a:pPr>
              <a:spcBef>
                <a:spcPct val="50000"/>
              </a:spcBef>
              <a:defRPr/>
            </a:pPr>
            <a:endParaRPr lang="fi-FI" noProof="1"/>
          </a:p>
        </p:txBody>
      </p:sp>
      <p:sp>
        <p:nvSpPr>
          <p:cNvPr id="11" name="Oval 10"/>
          <p:cNvSpPr/>
          <p:nvPr/>
        </p:nvSpPr>
        <p:spPr bwMode="auto">
          <a:xfrm>
            <a:off x="3500438" y="2428875"/>
            <a:ext cx="500062" cy="285750"/>
          </a:xfrm>
          <a:prstGeom prst="ellipse">
            <a:avLst/>
          </a:prstGeom>
          <a:noFill/>
          <a:ln w="25400" cap="flat" cmpd="sng" algn="ctr">
            <a:solidFill>
              <a:schemeClr val="accent1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72000" tIns="72000" rIns="72000" bIns="72000">
            <a:spAutoFit/>
          </a:bodyPr>
          <a:lstStyle/>
          <a:p>
            <a:pPr>
              <a:spcBef>
                <a:spcPct val="50000"/>
              </a:spcBef>
              <a:defRPr/>
            </a:pPr>
            <a:endParaRPr lang="fi-FI" noProof="1"/>
          </a:p>
        </p:txBody>
      </p:sp>
      <p:sp>
        <p:nvSpPr>
          <p:cNvPr id="12" name="Oval 11"/>
          <p:cNvSpPr/>
          <p:nvPr/>
        </p:nvSpPr>
        <p:spPr bwMode="auto">
          <a:xfrm>
            <a:off x="4500563" y="2500313"/>
            <a:ext cx="500062" cy="285750"/>
          </a:xfrm>
          <a:prstGeom prst="ellipse">
            <a:avLst/>
          </a:prstGeom>
          <a:noFill/>
          <a:ln w="25400" cap="flat" cmpd="sng" algn="ctr">
            <a:solidFill>
              <a:schemeClr val="accent1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72000" tIns="72000" rIns="72000" bIns="72000">
            <a:spAutoFit/>
          </a:bodyPr>
          <a:lstStyle/>
          <a:p>
            <a:pPr>
              <a:spcBef>
                <a:spcPct val="50000"/>
              </a:spcBef>
              <a:defRPr/>
            </a:pPr>
            <a:endParaRPr lang="fi-FI" noProof="1"/>
          </a:p>
        </p:txBody>
      </p:sp>
      <p:sp>
        <p:nvSpPr>
          <p:cNvPr id="13" name="Oval 12"/>
          <p:cNvSpPr/>
          <p:nvPr/>
        </p:nvSpPr>
        <p:spPr bwMode="auto">
          <a:xfrm>
            <a:off x="5357813" y="2500313"/>
            <a:ext cx="500062" cy="285750"/>
          </a:xfrm>
          <a:prstGeom prst="ellipse">
            <a:avLst/>
          </a:prstGeom>
          <a:noFill/>
          <a:ln w="25400" cap="flat" cmpd="sng" algn="ctr">
            <a:solidFill>
              <a:schemeClr val="accent1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72000" tIns="72000" rIns="72000" bIns="72000">
            <a:spAutoFit/>
          </a:bodyPr>
          <a:lstStyle/>
          <a:p>
            <a:pPr>
              <a:spcBef>
                <a:spcPct val="50000"/>
              </a:spcBef>
              <a:defRPr/>
            </a:pPr>
            <a:endParaRPr lang="fi-FI" noProof="1"/>
          </a:p>
        </p:txBody>
      </p:sp>
      <p:sp>
        <p:nvSpPr>
          <p:cNvPr id="15" name="Oval 14"/>
          <p:cNvSpPr/>
          <p:nvPr/>
        </p:nvSpPr>
        <p:spPr bwMode="auto">
          <a:xfrm>
            <a:off x="2286000" y="2428875"/>
            <a:ext cx="500063" cy="285750"/>
          </a:xfrm>
          <a:prstGeom prst="ellipse">
            <a:avLst/>
          </a:prstGeom>
          <a:noFill/>
          <a:ln w="25400" cap="flat" cmpd="sng" algn="ctr">
            <a:solidFill>
              <a:schemeClr val="accent1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72000" tIns="72000" rIns="72000" bIns="72000">
            <a:spAutoFit/>
          </a:bodyPr>
          <a:lstStyle/>
          <a:p>
            <a:pPr>
              <a:spcBef>
                <a:spcPct val="50000"/>
              </a:spcBef>
              <a:defRPr/>
            </a:pPr>
            <a:endParaRPr lang="fi-FI" noProof="1"/>
          </a:p>
        </p:txBody>
      </p:sp>
      <p:sp>
        <p:nvSpPr>
          <p:cNvPr id="16" name="Oval 15"/>
          <p:cNvSpPr/>
          <p:nvPr/>
        </p:nvSpPr>
        <p:spPr bwMode="auto">
          <a:xfrm>
            <a:off x="7380288" y="2205038"/>
            <a:ext cx="500062" cy="285750"/>
          </a:xfrm>
          <a:prstGeom prst="ellipse">
            <a:avLst/>
          </a:prstGeom>
          <a:noFill/>
          <a:ln w="25400" cap="flat" cmpd="sng" algn="ctr">
            <a:solidFill>
              <a:schemeClr val="accent1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72000" tIns="72000" rIns="72000" bIns="72000">
            <a:spAutoFit/>
          </a:bodyPr>
          <a:lstStyle/>
          <a:p>
            <a:pPr>
              <a:spcBef>
                <a:spcPct val="50000"/>
              </a:spcBef>
              <a:defRPr/>
            </a:pPr>
            <a:endParaRPr lang="fi-FI" noProof="1"/>
          </a:p>
        </p:txBody>
      </p:sp>
      <p:sp>
        <p:nvSpPr>
          <p:cNvPr id="20" name="Rectangle 19"/>
          <p:cNvSpPr/>
          <p:nvPr/>
        </p:nvSpPr>
        <p:spPr bwMode="auto">
          <a:xfrm>
            <a:off x="7020272" y="1484784"/>
            <a:ext cx="1008112" cy="2520280"/>
          </a:xfrm>
          <a:prstGeom prst="rect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72000" rIns="72000" bIns="7200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i-FI" sz="2400" b="0" i="0" u="none" strike="noStrike" cap="none" normalizeH="0" baseline="0" noProof="1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1" grpId="0" animBg="1"/>
      <p:bldP spid="12" grpId="0" animBg="1"/>
      <p:bldP spid="13" grpId="0" animBg="1"/>
      <p:bldP spid="15" grpId="0" animBg="1"/>
      <p:bldP spid="16" grpId="0" animBg="1"/>
      <p:bldP spid="20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>
          <a:xfrm>
            <a:off x="755650" y="117038"/>
            <a:ext cx="8136830" cy="1292662"/>
          </a:xfrm>
        </p:spPr>
        <p:txBody>
          <a:bodyPr/>
          <a:lstStyle/>
          <a:p>
            <a:r>
              <a:rPr lang="fi-FI" dirty="0" smtClean="0"/>
              <a:t>Hiili puustobiomassassa ~120 000 kg/ha (120 t/ha)  </a:t>
            </a:r>
            <a:br>
              <a:rPr lang="fi-FI" dirty="0" smtClean="0"/>
            </a:br>
            <a:endParaRPr lang="fi-FI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  </a:t>
            </a:r>
            <a:fld id="{5FC7606F-31A5-47E5-97A4-154E2719F389}" type="datetime1">
              <a:rPr lang="fi-FI" sz="800" smtClean="0"/>
              <a:pPr>
                <a:defRPr/>
              </a:pPr>
              <a:t>19.3.2012</a:t>
            </a:fld>
            <a:endParaRPr lang="fi-FI" sz="80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A081D514-C413-44AA-9803-65FFBBBB4E0D}" type="slidenum">
              <a:rPr lang="fi-FI" smtClean="0"/>
              <a:pPr>
                <a:defRPr/>
              </a:pPr>
              <a:t>21</a:t>
            </a:fld>
            <a:endParaRPr lang="fi-FI"/>
          </a:p>
        </p:txBody>
      </p:sp>
      <p:graphicFrame>
        <p:nvGraphicFramePr>
          <p:cNvPr id="6" name="Chart 5"/>
          <p:cNvGraphicFramePr/>
          <p:nvPr/>
        </p:nvGraphicFramePr>
        <p:xfrm>
          <a:off x="1331640" y="1484784"/>
          <a:ext cx="6552728" cy="43924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1187624" y="1556792"/>
            <a:ext cx="95571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dirty="0" smtClean="0"/>
              <a:t>Kuusi</a:t>
            </a:r>
            <a:endParaRPr lang="fi-FI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/>
          </p:nvPr>
        </p:nvSpPr>
        <p:spPr>
          <a:xfrm>
            <a:off x="437456" y="404664"/>
            <a:ext cx="8706544" cy="553998"/>
          </a:xfrm>
        </p:spPr>
        <p:txBody>
          <a:bodyPr/>
          <a:lstStyle/>
          <a:p>
            <a:r>
              <a:rPr lang="en-US" sz="1800" dirty="0" err="1" smtClean="0"/>
              <a:t>Karikesatona</a:t>
            </a:r>
            <a:r>
              <a:rPr lang="en-US" sz="1800" dirty="0" smtClean="0"/>
              <a:t> </a:t>
            </a:r>
            <a:r>
              <a:rPr lang="en-US" sz="1800" dirty="0" err="1" smtClean="0"/>
              <a:t>ja</a:t>
            </a:r>
            <a:r>
              <a:rPr lang="en-US" sz="1800" dirty="0" smtClean="0"/>
              <a:t> </a:t>
            </a:r>
            <a:r>
              <a:rPr lang="en-US" sz="1800" dirty="0" err="1" smtClean="0"/>
              <a:t>karikeneulasten</a:t>
            </a:r>
            <a:r>
              <a:rPr lang="en-US" sz="1800" dirty="0" smtClean="0"/>
              <a:t> </a:t>
            </a:r>
            <a:r>
              <a:rPr lang="en-US" sz="1800" dirty="0" err="1" smtClean="0"/>
              <a:t>mukana</a:t>
            </a:r>
            <a:r>
              <a:rPr lang="en-US" sz="1800" dirty="0" smtClean="0"/>
              <a:t> </a:t>
            </a:r>
            <a:r>
              <a:rPr lang="en-US" sz="1800" dirty="0" err="1" smtClean="0"/>
              <a:t>maahan</a:t>
            </a:r>
            <a:r>
              <a:rPr lang="en-US" sz="1800" dirty="0" smtClean="0"/>
              <a:t> </a:t>
            </a:r>
            <a:r>
              <a:rPr lang="en-US" sz="1800" dirty="0" err="1" smtClean="0"/>
              <a:t>palautuneet</a:t>
            </a:r>
            <a:r>
              <a:rPr lang="en-US" sz="1800" dirty="0" smtClean="0"/>
              <a:t> </a:t>
            </a:r>
            <a:r>
              <a:rPr lang="en-US" sz="1800" dirty="0" err="1" smtClean="0"/>
              <a:t>biomassa</a:t>
            </a:r>
            <a:r>
              <a:rPr lang="en-US" sz="1800" dirty="0" smtClean="0"/>
              <a:t> </a:t>
            </a:r>
            <a:r>
              <a:rPr lang="en-US" sz="1800" dirty="0" err="1" smtClean="0"/>
              <a:t>ja</a:t>
            </a:r>
            <a:r>
              <a:rPr lang="en-US" sz="1800" dirty="0" smtClean="0"/>
              <a:t> </a:t>
            </a:r>
            <a:r>
              <a:rPr lang="en-US" sz="1800" dirty="0" err="1" smtClean="0"/>
              <a:t>ravinteet</a:t>
            </a:r>
            <a:r>
              <a:rPr lang="en-US" sz="1800" dirty="0" smtClean="0"/>
              <a:t> </a:t>
            </a:r>
            <a:r>
              <a:rPr lang="en-US" sz="1800" dirty="0" err="1" smtClean="0"/>
              <a:t>prosentteina</a:t>
            </a:r>
            <a:r>
              <a:rPr lang="en-US" sz="1800" dirty="0" smtClean="0"/>
              <a:t> </a:t>
            </a:r>
            <a:r>
              <a:rPr lang="en-US" sz="1800" dirty="0" err="1" smtClean="0"/>
              <a:t>elävästä</a:t>
            </a:r>
            <a:r>
              <a:rPr lang="en-US" sz="1800" dirty="0" smtClean="0"/>
              <a:t> </a:t>
            </a:r>
            <a:r>
              <a:rPr lang="en-US" sz="1800" dirty="0" err="1" smtClean="0"/>
              <a:t>neulasmassasta</a:t>
            </a:r>
            <a:endParaRPr lang="fi-FI" sz="1800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  </a:t>
            </a:r>
            <a:fld id="{5FC7606F-31A5-47E5-97A4-154E2719F389}" type="datetime1">
              <a:rPr lang="fi-FI" sz="800" smtClean="0"/>
              <a:pPr>
                <a:defRPr/>
              </a:pPr>
              <a:t>19.3.2012</a:t>
            </a:fld>
            <a:endParaRPr lang="fi-FI" sz="80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869DE20-9E13-4A94-984D-055FFECDB3C1}" type="slidenum">
              <a:rPr lang="fi-FI" smtClean="0"/>
              <a:pPr>
                <a:defRPr/>
              </a:pPr>
              <a:t>22</a:t>
            </a:fld>
            <a:endParaRPr lang="fi-FI"/>
          </a:p>
        </p:txBody>
      </p:sp>
      <p:graphicFrame>
        <p:nvGraphicFramePr>
          <p:cNvPr id="7" name="Chart 6"/>
          <p:cNvGraphicFramePr>
            <a:graphicFrameLocks/>
          </p:cNvGraphicFramePr>
          <p:nvPr/>
        </p:nvGraphicFramePr>
        <p:xfrm>
          <a:off x="1475656" y="1700808"/>
          <a:ext cx="6120680" cy="37444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Karikesato ja metsikkösadanta</a:t>
            </a:r>
          </a:p>
        </p:txBody>
      </p:sp>
      <p:sp>
        <p:nvSpPr>
          <p:cNvPr id="410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i-FI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  </a:t>
            </a:r>
            <a:fld id="{5FC7606F-31A5-47E5-97A4-154E2719F389}" type="datetime1">
              <a:rPr lang="fi-FI" sz="800" smtClean="0"/>
              <a:pPr>
                <a:defRPr/>
              </a:pPr>
              <a:t>19.3.2012</a:t>
            </a:fld>
            <a:endParaRPr lang="fi-FI" sz="80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1C2A657-5F74-4E85-A684-53F336ED1275}" type="slidenum">
              <a:rPr lang="fi-FI" smtClean="0"/>
              <a:pPr>
                <a:defRPr/>
              </a:pPr>
              <a:t>23</a:t>
            </a:fld>
            <a:endParaRPr lang="fi-FI"/>
          </a:p>
        </p:txBody>
      </p:sp>
      <p:graphicFrame>
        <p:nvGraphicFramePr>
          <p:cNvPr id="4098" name="Object 2"/>
          <p:cNvGraphicFramePr>
            <a:graphicFrameLocks noChangeAspect="1"/>
          </p:cNvGraphicFramePr>
          <p:nvPr/>
        </p:nvGraphicFramePr>
        <p:xfrm>
          <a:off x="500063" y="1857375"/>
          <a:ext cx="8264525" cy="1643063"/>
        </p:xfrm>
        <a:graphic>
          <a:graphicData uri="http://schemas.openxmlformats.org/presentationml/2006/ole">
            <p:oleObj spid="_x0000_s4098" name="Worksheet" r:id="rId3" imgW="4838621" imgH="961957" progId="Excel.Sheet.8">
              <p:embed/>
            </p:oleObj>
          </a:graphicData>
        </a:graphic>
      </p:graphicFrame>
      <p:graphicFrame>
        <p:nvGraphicFramePr>
          <p:cNvPr id="31748" name="Object 4"/>
          <p:cNvGraphicFramePr>
            <a:graphicFrameLocks noChangeAspect="1"/>
          </p:cNvGraphicFramePr>
          <p:nvPr/>
        </p:nvGraphicFramePr>
        <p:xfrm>
          <a:off x="571500" y="4071938"/>
          <a:ext cx="8382000" cy="1336675"/>
        </p:xfrm>
        <a:graphic>
          <a:graphicData uri="http://schemas.openxmlformats.org/presentationml/2006/ole">
            <p:oleObj spid="_x0000_s4099" name="Worksheet" r:id="rId4" imgW="4838621" imgH="771457" progId="Excel.Sheet.8">
              <p:embed/>
            </p:oleObj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17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17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/>
          <p:cNvSpPr>
            <a:spLocks noGrp="1"/>
          </p:cNvSpPr>
          <p:nvPr>
            <p:ph type="title"/>
          </p:nvPr>
        </p:nvSpPr>
        <p:spPr>
          <a:xfrm>
            <a:off x="755576" y="332656"/>
            <a:ext cx="7772400" cy="427037"/>
          </a:xfrm>
        </p:spPr>
        <p:txBody>
          <a:bodyPr/>
          <a:lstStyle/>
          <a:p>
            <a:r>
              <a:rPr lang="fi-FI" dirty="0" smtClean="0"/>
              <a:t>Yhteenveto</a:t>
            </a:r>
          </a:p>
        </p:txBody>
      </p:sp>
      <p:sp>
        <p:nvSpPr>
          <p:cNvPr id="19459" name="Content Placeholder 2"/>
          <p:cNvSpPr>
            <a:spLocks noGrp="1"/>
          </p:cNvSpPr>
          <p:nvPr>
            <p:ph idx="1"/>
          </p:nvPr>
        </p:nvSpPr>
        <p:spPr>
          <a:xfrm>
            <a:off x="755576" y="1412776"/>
            <a:ext cx="7772400" cy="5181600"/>
          </a:xfrm>
        </p:spPr>
        <p:txBody>
          <a:bodyPr/>
          <a:lstStyle/>
          <a:p>
            <a:pPr>
              <a:buFont typeface="Wingdings" pitchFamily="2" charset="2"/>
              <a:buChar char="ü"/>
            </a:pPr>
            <a:r>
              <a:rPr lang="fi-FI" sz="2000" dirty="0" smtClean="0"/>
              <a:t>Metsikkösadannan ainepitoisuuksissa selkeitä muutoksia seurantajaksolla</a:t>
            </a:r>
          </a:p>
          <a:p>
            <a:pPr lvl="2">
              <a:buFont typeface="Wingdings" pitchFamily="2" charset="2"/>
              <a:buChar char="ü"/>
            </a:pPr>
            <a:r>
              <a:rPr lang="fi-FI" sz="1800" dirty="0" smtClean="0"/>
              <a:t>Erityisesti happamuus vähentynyt, DOC lisääntynyt</a:t>
            </a:r>
          </a:p>
          <a:p>
            <a:pPr>
              <a:buFont typeface="Wingdings" pitchFamily="2" charset="2"/>
              <a:buChar char="ü"/>
            </a:pPr>
            <a:r>
              <a:rPr lang="fi-FI" sz="2000" dirty="0" smtClean="0"/>
              <a:t>Maavedessä muutokset huomattavasti vähäisempiä</a:t>
            </a:r>
          </a:p>
          <a:p>
            <a:pPr>
              <a:buFont typeface="Wingdings" pitchFamily="2" charset="2"/>
              <a:buChar char="ü"/>
            </a:pPr>
            <a:r>
              <a:rPr lang="fi-FI" sz="2000" dirty="0" smtClean="0"/>
              <a:t>Karikesadossa vuosien välistä vaihtelua</a:t>
            </a:r>
          </a:p>
          <a:p>
            <a:pPr>
              <a:buFont typeface="Wingdings" pitchFamily="2" charset="2"/>
              <a:buChar char="ü"/>
            </a:pPr>
            <a:r>
              <a:rPr lang="fi-FI" sz="2000" dirty="0" smtClean="0"/>
              <a:t>Vihreiden lehtien pitoisuudet yleensä korkeimmat</a:t>
            </a:r>
          </a:p>
          <a:p>
            <a:pPr>
              <a:buFont typeface="Wingdings" pitchFamily="2" charset="2"/>
              <a:buChar char="ü"/>
            </a:pPr>
            <a:r>
              <a:rPr lang="fi-FI" sz="2000" dirty="0" smtClean="0"/>
              <a:t>Puustobiomassassa eniten ravinteita elävissä oksissa</a:t>
            </a:r>
          </a:p>
          <a:p>
            <a:pPr>
              <a:buFont typeface="Wingdings" pitchFamily="2" charset="2"/>
              <a:buChar char="ü"/>
            </a:pPr>
            <a:r>
              <a:rPr lang="fi-FI" sz="2000" dirty="0" smtClean="0"/>
              <a:t>K &gt; 95% siirtyy takaisin nuorempiin neulasiin/huuhtoutuu, </a:t>
            </a:r>
            <a:r>
              <a:rPr lang="fi-FI" sz="2000" dirty="0" err="1" smtClean="0"/>
              <a:t>Ca</a:t>
            </a:r>
            <a:r>
              <a:rPr lang="fi-FI" sz="2000" dirty="0" smtClean="0"/>
              <a:t> vain n. 70% siirtyy takaisin</a:t>
            </a:r>
          </a:p>
          <a:p>
            <a:pPr>
              <a:buFont typeface="Wingdings" pitchFamily="2" charset="2"/>
              <a:buChar char="ü"/>
            </a:pPr>
            <a:r>
              <a:rPr lang="fi-FI" sz="2000" dirty="0" smtClean="0"/>
              <a:t>Karikesadon ja metsikkösadannan mukana merkittävä määrä ravinteita </a:t>
            </a:r>
            <a:r>
              <a:rPr lang="fi-FI" sz="2000" dirty="0" err="1" smtClean="0"/>
              <a:t>metsäekosysteemiin</a:t>
            </a:r>
            <a:endParaRPr lang="fi-FI" sz="2000" dirty="0" smtClean="0"/>
          </a:p>
          <a:p>
            <a:endParaRPr lang="fi-FI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  </a:t>
            </a:r>
            <a:fld id="{5FC7606F-31A5-47E5-97A4-154E2719F389}" type="datetime1">
              <a:rPr lang="fi-FI" sz="800" smtClean="0"/>
              <a:pPr>
                <a:defRPr/>
              </a:pPr>
              <a:t>19.3.2012</a:t>
            </a:fld>
            <a:endParaRPr lang="fi-FI" sz="80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222B78D3-C3C1-43C0-9B53-3C573E787495}" type="slidenum">
              <a:rPr lang="fi-FI" smtClean="0"/>
              <a:pPr>
                <a:defRPr/>
              </a:pPr>
              <a:t>24</a:t>
            </a:fld>
            <a:endParaRPr lang="fi-FI"/>
          </a:p>
        </p:txBody>
      </p:sp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0" y="260648"/>
            <a:ext cx="9144000" cy="576262"/>
          </a:xfrm>
          <a:prstGeom prst="rect">
            <a:avLst/>
          </a:prstGeom>
          <a:solidFill>
            <a:schemeClr val="accent1">
              <a:alpha val="9019"/>
            </a:schemeClr>
          </a:solidFill>
          <a:ln w="9525" algn="ctr">
            <a:solidFill>
              <a:schemeClr val="bg2"/>
            </a:solidFill>
            <a:round/>
            <a:headEnd/>
            <a:tailEnd/>
          </a:ln>
        </p:spPr>
        <p:txBody>
          <a:bodyPr lIns="72000" tIns="72000" rIns="72000" bIns="72000">
            <a:spAutoFit/>
          </a:bodyPr>
          <a:lstStyle/>
          <a:p>
            <a:pPr>
              <a:spcBef>
                <a:spcPct val="50000"/>
              </a:spcBef>
            </a:pPr>
            <a:endParaRPr lang="fi-FI" noProof="1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Otsikko 1"/>
          <p:cNvSpPr>
            <a:spLocks noGrp="1"/>
          </p:cNvSpPr>
          <p:nvPr>
            <p:ph type="title"/>
          </p:nvPr>
        </p:nvSpPr>
        <p:spPr>
          <a:xfrm>
            <a:off x="539552" y="1484785"/>
            <a:ext cx="7772400" cy="2462213"/>
          </a:xfrm>
        </p:spPr>
        <p:txBody>
          <a:bodyPr/>
          <a:lstStyle/>
          <a:p>
            <a:pPr eaLnBrk="1" hangingPunct="1"/>
            <a:r>
              <a:rPr lang="en-GB" sz="4000" dirty="0" smtClean="0"/>
              <a:t>                       </a:t>
            </a:r>
            <a:r>
              <a:rPr lang="en-GB" sz="4000" dirty="0" err="1" smtClean="0"/>
              <a:t>Kiitos</a:t>
            </a:r>
            <a:r>
              <a:rPr lang="en-GB" sz="4000" dirty="0" smtClean="0"/>
              <a:t/>
            </a:r>
            <a:br>
              <a:rPr lang="en-GB" sz="4000" dirty="0" smtClean="0"/>
            </a:br>
            <a:r>
              <a:rPr lang="en-GB" sz="4000" dirty="0" smtClean="0"/>
              <a:t/>
            </a:r>
            <a:br>
              <a:rPr lang="en-GB" sz="4000" dirty="0" smtClean="0"/>
            </a:br>
            <a:r>
              <a:rPr lang="en-GB" sz="4000" dirty="0" smtClean="0"/>
              <a:t/>
            </a:r>
            <a:br>
              <a:rPr lang="en-GB" sz="4000" dirty="0" smtClean="0"/>
            </a:br>
            <a:r>
              <a:rPr lang="en-GB" sz="2000" dirty="0" err="1" smtClean="0"/>
              <a:t>Tutkimusryhmä</a:t>
            </a:r>
            <a:r>
              <a:rPr lang="en-GB" sz="2000" dirty="0" smtClean="0"/>
              <a:t>: Mike Starr, </a:t>
            </a:r>
            <a:r>
              <a:rPr lang="en-GB" sz="2000" dirty="0" err="1" smtClean="0"/>
              <a:t>Päivi</a:t>
            </a:r>
            <a:r>
              <a:rPr lang="en-GB" sz="2000" dirty="0" smtClean="0"/>
              <a:t> </a:t>
            </a:r>
            <a:r>
              <a:rPr lang="en-GB" sz="2000" dirty="0" err="1" smtClean="0"/>
              <a:t>Merilä</a:t>
            </a:r>
            <a:r>
              <a:rPr lang="en-GB" sz="2000" dirty="0" smtClean="0"/>
              <a:t>, </a:t>
            </a:r>
            <a:r>
              <a:rPr lang="en-GB" sz="2000" dirty="0" err="1" smtClean="0"/>
              <a:t>Antti-Jussi</a:t>
            </a:r>
            <a:r>
              <a:rPr lang="en-GB" sz="2000" dirty="0" smtClean="0"/>
              <a:t> </a:t>
            </a:r>
            <a:r>
              <a:rPr lang="en-GB" sz="2000" dirty="0" err="1" smtClean="0"/>
              <a:t>Lindroos</a:t>
            </a:r>
            <a:r>
              <a:rPr lang="en-GB" sz="2000" dirty="0" smtClean="0"/>
              <a:t>, </a:t>
            </a:r>
            <a:r>
              <a:rPr lang="en-GB" sz="2000" dirty="0" err="1" smtClean="0"/>
              <a:t>Tiina</a:t>
            </a:r>
            <a:r>
              <a:rPr lang="en-GB" sz="2000" dirty="0" smtClean="0"/>
              <a:t> </a:t>
            </a:r>
            <a:r>
              <a:rPr lang="en-GB" sz="2000" dirty="0" err="1" smtClean="0"/>
              <a:t>Nieminen</a:t>
            </a:r>
            <a:r>
              <a:rPr lang="en-GB" sz="2000" dirty="0" smtClean="0"/>
              <a:t>, </a:t>
            </a:r>
            <a:r>
              <a:rPr lang="en-GB" sz="2000" dirty="0" err="1" smtClean="0"/>
              <a:t>Kirsti</a:t>
            </a:r>
            <a:r>
              <a:rPr lang="en-GB" sz="2000" dirty="0" smtClean="0"/>
              <a:t> </a:t>
            </a:r>
            <a:r>
              <a:rPr lang="en-GB" sz="2000" dirty="0" err="1" smtClean="0"/>
              <a:t>Derome</a:t>
            </a:r>
            <a:r>
              <a:rPr lang="en-GB" sz="2000" dirty="0" smtClean="0"/>
              <a:t>, </a:t>
            </a:r>
            <a:r>
              <a:rPr lang="en-GB" sz="2000" dirty="0" err="1" smtClean="0"/>
              <a:t>Pekka</a:t>
            </a:r>
            <a:r>
              <a:rPr lang="en-GB" sz="2000" dirty="0" smtClean="0"/>
              <a:t> </a:t>
            </a:r>
            <a:r>
              <a:rPr lang="en-GB" sz="2000" dirty="0" err="1" smtClean="0"/>
              <a:t>Nöjd</a:t>
            </a:r>
            <a:endParaRPr lang="en-GB" sz="2000" dirty="0" smtClean="0"/>
          </a:p>
        </p:txBody>
      </p:sp>
      <p:sp>
        <p:nvSpPr>
          <p:cNvPr id="12292" name="Alatunnisteen paikkamerkki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  </a:t>
            </a:r>
            <a:fld id="{D2FB857E-41FF-47C8-AC75-7126F6B63A4B}" type="datetime1">
              <a:rPr lang="fi-FI" sz="800" smtClean="0"/>
              <a:pPr>
                <a:defRPr/>
              </a:pPr>
              <a:t>19.3.2012</a:t>
            </a:fld>
            <a:endParaRPr lang="fi-FI" sz="800" smtClean="0"/>
          </a:p>
        </p:txBody>
      </p:sp>
      <p:sp>
        <p:nvSpPr>
          <p:cNvPr id="12293" name="Dian numeron paikkamerkki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08DD887-C451-447E-946B-D20EC2BAD270}" type="slidenum">
              <a:rPr lang="fi-FI" smtClean="0"/>
              <a:pPr>
                <a:defRPr/>
              </a:pPr>
              <a:t>25</a:t>
            </a:fld>
            <a:endParaRPr lang="fi-FI" smtClean="0"/>
          </a:p>
        </p:txBody>
      </p:sp>
      <p:grpSp>
        <p:nvGrpSpPr>
          <p:cNvPr id="8" name="Group 7"/>
          <p:cNvGrpSpPr/>
          <p:nvPr/>
        </p:nvGrpSpPr>
        <p:grpSpPr>
          <a:xfrm>
            <a:off x="0" y="4581128"/>
            <a:ext cx="9144000" cy="1916979"/>
            <a:chOff x="-180528" y="4005064"/>
            <a:chExt cx="11765481" cy="2349027"/>
          </a:xfrm>
        </p:grpSpPr>
        <p:pic>
          <p:nvPicPr>
            <p:cNvPr id="9" name="Kuva 3" descr="Kuusi_panoraama1.jp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 bwMode="auto">
            <a:xfrm>
              <a:off x="-180528" y="4005064"/>
              <a:ext cx="4076883" cy="2349027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pic>
          <p:nvPicPr>
            <p:cNvPr id="10" name="Kuva 3" descr="Kuusi_panoraama1.jp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 bwMode="auto">
            <a:xfrm>
              <a:off x="3663871" y="4005064"/>
              <a:ext cx="4076883" cy="2349027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pic>
          <p:nvPicPr>
            <p:cNvPr id="11" name="Kuva 3" descr="Kuusi_panoraama1.jp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 bwMode="auto">
            <a:xfrm>
              <a:off x="7508070" y="4005064"/>
              <a:ext cx="4076883" cy="2349027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>
          <a:xfrm>
            <a:off x="762000" y="71438"/>
            <a:ext cx="7772400" cy="862012"/>
          </a:xfrm>
        </p:spPr>
        <p:txBody>
          <a:bodyPr/>
          <a:lstStyle/>
          <a:p>
            <a:r>
              <a:rPr lang="fi-FI" smtClean="0"/>
              <a:t>Happamuuden neutraloituminen (kationit-vahvat hapot)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  </a:t>
            </a:r>
            <a:fld id="{5FC7606F-31A5-47E5-97A4-154E2719F389}" type="datetime1">
              <a:rPr lang="fi-FI" sz="800" smtClean="0"/>
              <a:pPr>
                <a:defRPr/>
              </a:pPr>
              <a:t>19.3.2012</a:t>
            </a:fld>
            <a:endParaRPr lang="fi-FI" sz="80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C3FF795-10EC-490C-BDB8-894CEAE82E9E}" type="slidenum">
              <a:rPr lang="fi-FI" smtClean="0"/>
              <a:pPr>
                <a:defRPr/>
              </a:pPr>
              <a:t>26</a:t>
            </a:fld>
            <a:endParaRPr lang="fi-FI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762000" y="1714488"/>
          <a:ext cx="7024710" cy="46863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/>
          </p:nvPr>
        </p:nvSpPr>
        <p:spPr>
          <a:xfrm>
            <a:off x="437456" y="404664"/>
            <a:ext cx="8706544" cy="553998"/>
          </a:xfrm>
        </p:spPr>
        <p:txBody>
          <a:bodyPr/>
          <a:lstStyle/>
          <a:p>
            <a:r>
              <a:rPr lang="en-US" sz="1800" dirty="0" err="1" smtClean="0"/>
              <a:t>Karikesatona</a:t>
            </a:r>
            <a:r>
              <a:rPr lang="en-US" sz="1800" dirty="0" smtClean="0"/>
              <a:t> </a:t>
            </a:r>
            <a:r>
              <a:rPr lang="en-US" sz="1800" dirty="0" err="1" smtClean="0"/>
              <a:t>ja</a:t>
            </a:r>
            <a:r>
              <a:rPr lang="en-US" sz="1800" dirty="0" smtClean="0"/>
              <a:t> </a:t>
            </a:r>
            <a:r>
              <a:rPr lang="en-US" sz="1800" dirty="0" err="1" smtClean="0"/>
              <a:t>karikeneulasten</a:t>
            </a:r>
            <a:r>
              <a:rPr lang="en-US" sz="1800" dirty="0" smtClean="0"/>
              <a:t> </a:t>
            </a:r>
            <a:r>
              <a:rPr lang="en-US" sz="1800" dirty="0" err="1" smtClean="0"/>
              <a:t>mukana</a:t>
            </a:r>
            <a:r>
              <a:rPr lang="en-US" sz="1800" dirty="0" smtClean="0"/>
              <a:t> </a:t>
            </a:r>
            <a:r>
              <a:rPr lang="en-US" sz="1800" dirty="0" err="1" smtClean="0"/>
              <a:t>maahan</a:t>
            </a:r>
            <a:r>
              <a:rPr lang="en-US" sz="1800" dirty="0" smtClean="0"/>
              <a:t> </a:t>
            </a:r>
            <a:r>
              <a:rPr lang="en-US" sz="1800" dirty="0" err="1" smtClean="0"/>
              <a:t>palautuneet</a:t>
            </a:r>
            <a:r>
              <a:rPr lang="en-US" sz="1800" dirty="0" smtClean="0"/>
              <a:t> </a:t>
            </a:r>
            <a:r>
              <a:rPr lang="en-US" sz="1800" dirty="0" err="1" smtClean="0"/>
              <a:t>biomassa</a:t>
            </a:r>
            <a:r>
              <a:rPr lang="en-US" sz="1800" dirty="0" smtClean="0"/>
              <a:t> </a:t>
            </a:r>
            <a:r>
              <a:rPr lang="en-US" sz="1800" dirty="0" err="1" smtClean="0"/>
              <a:t>ja</a:t>
            </a:r>
            <a:r>
              <a:rPr lang="en-US" sz="1800" dirty="0" smtClean="0"/>
              <a:t> </a:t>
            </a:r>
            <a:r>
              <a:rPr lang="en-US" sz="1800" dirty="0" err="1" smtClean="0"/>
              <a:t>ravinteet</a:t>
            </a:r>
            <a:r>
              <a:rPr lang="en-US" sz="1800" dirty="0" smtClean="0"/>
              <a:t> </a:t>
            </a:r>
            <a:r>
              <a:rPr lang="en-US" sz="1800" dirty="0" err="1" smtClean="0"/>
              <a:t>prosentteina</a:t>
            </a:r>
            <a:r>
              <a:rPr lang="en-US" sz="1800" dirty="0" smtClean="0"/>
              <a:t> </a:t>
            </a:r>
            <a:r>
              <a:rPr lang="en-US" sz="1800" dirty="0" err="1" smtClean="0"/>
              <a:t>puustobiomassasta</a:t>
            </a:r>
            <a:r>
              <a:rPr lang="en-US" sz="1800" dirty="0" smtClean="0"/>
              <a:t> </a:t>
            </a:r>
            <a:r>
              <a:rPr lang="en-US" sz="1800" dirty="0" err="1" smtClean="0"/>
              <a:t>ja</a:t>
            </a:r>
            <a:r>
              <a:rPr lang="en-US" sz="1800" dirty="0" smtClean="0"/>
              <a:t> </a:t>
            </a:r>
            <a:r>
              <a:rPr lang="en-US" sz="1800" dirty="0" err="1" smtClean="0"/>
              <a:t>elävästä</a:t>
            </a:r>
            <a:r>
              <a:rPr lang="en-US" sz="1800" dirty="0" smtClean="0"/>
              <a:t> </a:t>
            </a:r>
            <a:r>
              <a:rPr lang="en-US" sz="1800" dirty="0" err="1" smtClean="0"/>
              <a:t>neulasmassasta</a:t>
            </a:r>
            <a:endParaRPr lang="fi-FI" sz="1800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  </a:t>
            </a:r>
            <a:fld id="{5FC7606F-31A5-47E5-97A4-154E2719F389}" type="datetime1">
              <a:rPr lang="fi-FI" sz="800" smtClean="0"/>
              <a:pPr>
                <a:defRPr/>
              </a:pPr>
              <a:t>19.3.2012</a:t>
            </a:fld>
            <a:endParaRPr lang="fi-FI" sz="80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869DE20-9E13-4A94-984D-055FFECDB3C1}" type="slidenum">
              <a:rPr lang="fi-FI" smtClean="0"/>
              <a:pPr>
                <a:defRPr/>
              </a:pPr>
              <a:t>27</a:t>
            </a:fld>
            <a:endParaRPr lang="fi-FI"/>
          </a:p>
        </p:txBody>
      </p:sp>
      <p:graphicFrame>
        <p:nvGraphicFramePr>
          <p:cNvPr id="9" name="Chart 8"/>
          <p:cNvGraphicFramePr/>
          <p:nvPr/>
        </p:nvGraphicFramePr>
        <p:xfrm>
          <a:off x="827584" y="1484784"/>
          <a:ext cx="7344816" cy="40324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Otsikko 1"/>
          <p:cNvSpPr>
            <a:spLocks noGrp="1"/>
          </p:cNvSpPr>
          <p:nvPr>
            <p:ph type="title"/>
          </p:nvPr>
        </p:nvSpPr>
        <p:spPr>
          <a:xfrm>
            <a:off x="755650" y="188913"/>
            <a:ext cx="7772400" cy="427037"/>
          </a:xfrm>
        </p:spPr>
        <p:txBody>
          <a:bodyPr/>
          <a:lstStyle/>
          <a:p>
            <a:pPr eaLnBrk="1" hangingPunct="1"/>
            <a:r>
              <a:rPr lang="en-GB" smtClean="0"/>
              <a:t>Tulokset</a:t>
            </a:r>
          </a:p>
        </p:txBody>
      </p:sp>
      <p:sp>
        <p:nvSpPr>
          <p:cNvPr id="12291" name="Sisällön paikkamerkki 2"/>
          <p:cNvSpPr>
            <a:spLocks noGrp="1"/>
          </p:cNvSpPr>
          <p:nvPr>
            <p:ph idx="1"/>
          </p:nvPr>
        </p:nvSpPr>
        <p:spPr>
          <a:xfrm>
            <a:off x="539552" y="908720"/>
            <a:ext cx="7772400" cy="3143250"/>
          </a:xfrm>
        </p:spPr>
        <p:txBody>
          <a:bodyPr/>
          <a:lstStyle/>
          <a:p>
            <a:pPr eaLnBrk="1" hangingPunct="1">
              <a:buFont typeface="Wingdings" pitchFamily="2" charset="2"/>
              <a:buChar char="ü"/>
            </a:pPr>
            <a:r>
              <a:rPr lang="en-GB" sz="2000" dirty="0" err="1" smtClean="0"/>
              <a:t>Muutokset</a:t>
            </a:r>
            <a:r>
              <a:rPr lang="en-GB" sz="2000" dirty="0" smtClean="0"/>
              <a:t> </a:t>
            </a:r>
            <a:r>
              <a:rPr lang="en-GB" sz="2000" dirty="0" err="1" smtClean="0"/>
              <a:t>ravinnepitoisuuksissa</a:t>
            </a:r>
            <a:r>
              <a:rPr lang="en-GB" sz="2000" dirty="0" smtClean="0"/>
              <a:t> </a:t>
            </a:r>
            <a:r>
              <a:rPr lang="en-GB" sz="2000" dirty="0" err="1" smtClean="0"/>
              <a:t>seurantajaksolla</a:t>
            </a:r>
            <a:r>
              <a:rPr lang="en-GB" sz="2000" dirty="0" smtClean="0"/>
              <a:t> (SO4S, NH4N, NO3N, </a:t>
            </a:r>
            <a:r>
              <a:rPr lang="en-GB" sz="2000" dirty="0" err="1" smtClean="0"/>
              <a:t>emäskationit</a:t>
            </a:r>
            <a:r>
              <a:rPr lang="en-GB" sz="2000" dirty="0" smtClean="0"/>
              <a:t>, DOC, H+, ANC) </a:t>
            </a:r>
            <a:r>
              <a:rPr lang="en-GB" sz="2000" dirty="0" err="1" smtClean="0"/>
              <a:t>metsikkösadannassa</a:t>
            </a:r>
            <a:r>
              <a:rPr lang="en-GB" sz="2000" dirty="0" smtClean="0"/>
              <a:t> </a:t>
            </a:r>
            <a:r>
              <a:rPr lang="en-GB" sz="2000" dirty="0" err="1" smtClean="0"/>
              <a:t>ja</a:t>
            </a:r>
            <a:r>
              <a:rPr lang="en-GB" sz="2000" dirty="0" smtClean="0"/>
              <a:t> </a:t>
            </a:r>
            <a:r>
              <a:rPr lang="en-GB" sz="2000" dirty="0" err="1" smtClean="0"/>
              <a:t>maavedessä</a:t>
            </a:r>
            <a:endParaRPr lang="en-GB" sz="2000" dirty="0" smtClean="0"/>
          </a:p>
          <a:p>
            <a:pPr eaLnBrk="1" hangingPunct="1">
              <a:buFont typeface="Wingdings" pitchFamily="2" charset="2"/>
              <a:buChar char="ü"/>
            </a:pPr>
            <a:endParaRPr lang="en-GB" sz="2000" dirty="0" smtClean="0"/>
          </a:p>
          <a:p>
            <a:pPr eaLnBrk="1" hangingPunct="1">
              <a:buFont typeface="Wingdings" pitchFamily="2" charset="2"/>
              <a:buChar char="ü"/>
            </a:pPr>
            <a:r>
              <a:rPr lang="en-GB" sz="2000" dirty="0" err="1" smtClean="0"/>
              <a:t>Muutokset</a:t>
            </a:r>
            <a:r>
              <a:rPr lang="en-GB" sz="2000" dirty="0" smtClean="0"/>
              <a:t> </a:t>
            </a:r>
            <a:r>
              <a:rPr lang="en-GB" sz="2000" dirty="0" err="1" smtClean="0"/>
              <a:t>ja</a:t>
            </a:r>
            <a:r>
              <a:rPr lang="en-GB" sz="2000" dirty="0" smtClean="0"/>
              <a:t> </a:t>
            </a:r>
            <a:r>
              <a:rPr lang="en-GB" sz="2000" dirty="0" err="1" smtClean="0"/>
              <a:t>ravinteet</a:t>
            </a:r>
            <a:r>
              <a:rPr lang="en-GB" sz="2000" dirty="0" smtClean="0"/>
              <a:t> </a:t>
            </a:r>
            <a:r>
              <a:rPr lang="en-GB" sz="2000" dirty="0" err="1" smtClean="0"/>
              <a:t>karikesadossa</a:t>
            </a:r>
            <a:r>
              <a:rPr lang="en-GB" sz="2000" dirty="0" smtClean="0"/>
              <a:t> (</a:t>
            </a:r>
            <a:r>
              <a:rPr lang="en-GB" sz="2000" dirty="0" err="1" smtClean="0"/>
              <a:t>S,N,Ca,Mg,K,C</a:t>
            </a:r>
            <a:r>
              <a:rPr lang="en-GB" sz="2000" dirty="0" smtClean="0"/>
              <a:t>) </a:t>
            </a:r>
          </a:p>
          <a:p>
            <a:pPr eaLnBrk="1" hangingPunct="1">
              <a:buFont typeface="Wingdings" pitchFamily="2" charset="2"/>
              <a:buChar char="ü"/>
            </a:pPr>
            <a:endParaRPr lang="en-GB" sz="2000" dirty="0" smtClean="0"/>
          </a:p>
          <a:p>
            <a:pPr eaLnBrk="1" hangingPunct="1">
              <a:buFont typeface="Wingdings" pitchFamily="2" charset="2"/>
              <a:buChar char="ü"/>
            </a:pPr>
            <a:r>
              <a:rPr lang="en-GB" sz="2000" dirty="0" err="1" smtClean="0"/>
              <a:t>Ravinteet</a:t>
            </a:r>
            <a:r>
              <a:rPr lang="en-GB" sz="2000" dirty="0" smtClean="0"/>
              <a:t> </a:t>
            </a:r>
            <a:r>
              <a:rPr lang="en-GB" sz="2000" dirty="0" err="1" smtClean="0"/>
              <a:t>puustobiomassassa</a:t>
            </a:r>
            <a:r>
              <a:rPr lang="en-GB" sz="2000" dirty="0" smtClean="0"/>
              <a:t> (S, N, Ca, Mg, K, C)</a:t>
            </a:r>
          </a:p>
          <a:p>
            <a:pPr eaLnBrk="1" hangingPunct="1">
              <a:buNone/>
            </a:pPr>
            <a:endParaRPr lang="en-GB" sz="2000" dirty="0" smtClean="0"/>
          </a:p>
          <a:p>
            <a:pPr eaLnBrk="1" hangingPunct="1">
              <a:buFont typeface="Wingdings" pitchFamily="2" charset="2"/>
              <a:buChar char="ü"/>
            </a:pPr>
            <a:r>
              <a:rPr lang="en-GB" sz="2000" dirty="0" err="1" smtClean="0"/>
              <a:t>Ravinnekierto</a:t>
            </a:r>
            <a:r>
              <a:rPr lang="en-GB" sz="2000" dirty="0" smtClean="0"/>
              <a:t> (</a:t>
            </a:r>
            <a:r>
              <a:rPr lang="en-GB" sz="2000" dirty="0" err="1" smtClean="0"/>
              <a:t>laskeuma-metsikkösadanta-karike-sisäinenkierto</a:t>
            </a:r>
            <a:r>
              <a:rPr lang="en-GB" sz="2000" dirty="0" smtClean="0"/>
              <a:t>)</a:t>
            </a:r>
          </a:p>
          <a:p>
            <a:pPr eaLnBrk="1" hangingPunct="1"/>
            <a:endParaRPr lang="en-GB" sz="2400" dirty="0" smtClean="0"/>
          </a:p>
          <a:p>
            <a:pPr eaLnBrk="1" hangingPunct="1"/>
            <a:endParaRPr lang="en-GB" sz="2400" dirty="0" smtClean="0"/>
          </a:p>
        </p:txBody>
      </p:sp>
      <p:sp>
        <p:nvSpPr>
          <p:cNvPr id="7172" name="Alatunnisteen paikkamerkki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  </a:t>
            </a:r>
            <a:fld id="{42EEC886-1E5F-4226-80F3-C4285B517915}" type="datetime1">
              <a:rPr lang="fi-FI" sz="800" smtClean="0"/>
              <a:pPr>
                <a:defRPr/>
              </a:pPr>
              <a:t>19.3.2012</a:t>
            </a:fld>
            <a:endParaRPr lang="fi-FI" sz="800" smtClean="0"/>
          </a:p>
        </p:txBody>
      </p:sp>
      <p:sp>
        <p:nvSpPr>
          <p:cNvPr id="7173" name="Dian numeron paikkamerkki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A0BCB95-45EC-478C-98FD-92947A3DFB64}" type="slidenum">
              <a:rPr lang="fi-FI" smtClean="0"/>
              <a:pPr>
                <a:defRPr/>
              </a:pPr>
              <a:t>28</a:t>
            </a:fld>
            <a:endParaRPr lang="fi-FI" smtClean="0"/>
          </a:p>
        </p:txBody>
      </p:sp>
      <p:sp>
        <p:nvSpPr>
          <p:cNvPr id="12295" name="Rectangle 6"/>
          <p:cNvSpPr>
            <a:spLocks noChangeArrowheads="1"/>
          </p:cNvSpPr>
          <p:nvPr/>
        </p:nvSpPr>
        <p:spPr bwMode="auto">
          <a:xfrm>
            <a:off x="0" y="115888"/>
            <a:ext cx="9144000" cy="576262"/>
          </a:xfrm>
          <a:prstGeom prst="rect">
            <a:avLst/>
          </a:prstGeom>
          <a:solidFill>
            <a:schemeClr val="accent1">
              <a:alpha val="9019"/>
            </a:schemeClr>
          </a:solidFill>
          <a:ln w="9525" algn="ctr">
            <a:solidFill>
              <a:schemeClr val="bg2"/>
            </a:solidFill>
            <a:round/>
            <a:headEnd/>
            <a:tailEnd/>
          </a:ln>
        </p:spPr>
        <p:txBody>
          <a:bodyPr lIns="72000" tIns="72000" rIns="72000" bIns="72000">
            <a:spAutoFit/>
          </a:bodyPr>
          <a:lstStyle/>
          <a:p>
            <a:pPr>
              <a:spcBef>
                <a:spcPct val="50000"/>
              </a:spcBef>
            </a:pPr>
            <a:endParaRPr lang="fi-FI" noProof="1"/>
          </a:p>
        </p:txBody>
      </p:sp>
      <p:grpSp>
        <p:nvGrpSpPr>
          <p:cNvPr id="8" name="Group 7"/>
          <p:cNvGrpSpPr/>
          <p:nvPr/>
        </p:nvGrpSpPr>
        <p:grpSpPr>
          <a:xfrm>
            <a:off x="-36668" y="4509120"/>
            <a:ext cx="9289188" cy="1939217"/>
            <a:chOff x="-42204" y="624803"/>
            <a:chExt cx="11952293" cy="2376277"/>
          </a:xfrm>
        </p:grpSpPr>
        <p:pic>
          <p:nvPicPr>
            <p:cNvPr id="9" name="Kuva 3" descr="Kuusi_panoraama1.jp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 bwMode="auto">
            <a:xfrm>
              <a:off x="-42204" y="624803"/>
              <a:ext cx="4076883" cy="2349027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pic>
          <p:nvPicPr>
            <p:cNvPr id="10" name="Kuva 3" descr="Kuusi_panoraama1.jp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 bwMode="auto">
            <a:xfrm>
              <a:off x="3849175" y="652053"/>
              <a:ext cx="4076883" cy="2349027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pic>
          <p:nvPicPr>
            <p:cNvPr id="11" name="Kuva 3" descr="Kuusi_panoraama1.jp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 bwMode="auto">
            <a:xfrm>
              <a:off x="7833206" y="624803"/>
              <a:ext cx="4076883" cy="2349027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  </a:t>
            </a:r>
            <a:fld id="{5FC7606F-31A5-47E5-97A4-154E2719F389}" type="datetime1">
              <a:rPr lang="fi-FI" sz="800" smtClean="0"/>
              <a:pPr>
                <a:defRPr/>
              </a:pPr>
              <a:t>20.3.2012</a:t>
            </a:fld>
            <a:endParaRPr lang="fi-FI" sz="80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8778EE2A-8046-4E32-B3F7-32DAC2CA8206}" type="slidenum">
              <a:rPr lang="fi-FI" smtClean="0"/>
              <a:pPr>
                <a:defRPr/>
              </a:pPr>
              <a:t>3</a:t>
            </a:fld>
            <a:endParaRPr lang="fi-FI"/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179512" y="44624"/>
          <a:ext cx="7740000" cy="625710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1800000"/>
                <a:gridCol w="432248"/>
                <a:gridCol w="647752"/>
                <a:gridCol w="504376"/>
                <a:gridCol w="575624"/>
                <a:gridCol w="540000"/>
                <a:gridCol w="540000"/>
                <a:gridCol w="540000"/>
                <a:gridCol w="540000"/>
                <a:gridCol w="540000"/>
                <a:gridCol w="540000"/>
                <a:gridCol w="540000"/>
              </a:tblGrid>
              <a:tr h="231493"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Country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2002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2003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2004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2005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2006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2007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2008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2009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2010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err="1" smtClean="0"/>
                        <a:t>sum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</a:tr>
              <a:tr h="231493"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France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1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x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x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x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x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x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x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x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x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8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</a:tr>
              <a:tr h="231493">
                <a:tc>
                  <a:txBody>
                    <a:bodyPr/>
                    <a:lstStyle/>
                    <a:p>
                      <a:r>
                        <a:rPr lang="fi-FI" sz="1500" dirty="0" err="1" smtClean="0"/>
                        <a:t>Belgium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2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x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x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x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x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x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x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6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</a:tr>
              <a:tr h="231493">
                <a:tc>
                  <a:txBody>
                    <a:bodyPr/>
                    <a:lstStyle/>
                    <a:p>
                      <a:r>
                        <a:rPr lang="fi-FI" sz="1500" dirty="0" err="1" smtClean="0"/>
                        <a:t>Germany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4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x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x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x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x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x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x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x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x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x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9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</a:tr>
              <a:tr h="231493">
                <a:tc>
                  <a:txBody>
                    <a:bodyPr/>
                    <a:lstStyle/>
                    <a:p>
                      <a:r>
                        <a:rPr lang="fi-FI" sz="1500" dirty="0" err="1" smtClean="0"/>
                        <a:t>Italy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x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x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2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</a:tr>
              <a:tr h="231493"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United </a:t>
                      </a:r>
                      <a:r>
                        <a:rPr lang="fi-FI" sz="1500" dirty="0" err="1" smtClean="0"/>
                        <a:t>Kingdom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6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x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x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x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3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</a:tr>
              <a:tr h="231493">
                <a:tc>
                  <a:txBody>
                    <a:bodyPr/>
                    <a:lstStyle/>
                    <a:p>
                      <a:r>
                        <a:rPr lang="fi-FI" sz="1500" dirty="0" err="1" smtClean="0"/>
                        <a:t>Ireland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7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x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x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2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</a:tr>
              <a:tr h="231493">
                <a:tc>
                  <a:txBody>
                    <a:bodyPr/>
                    <a:lstStyle/>
                    <a:p>
                      <a:r>
                        <a:rPr lang="fi-FI" sz="1500" dirty="0" err="1" smtClean="0"/>
                        <a:t>Denmark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8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x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x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x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x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x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x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6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</a:tr>
              <a:tr h="231493">
                <a:tc>
                  <a:txBody>
                    <a:bodyPr/>
                    <a:lstStyle/>
                    <a:p>
                      <a:r>
                        <a:rPr lang="fi-FI" sz="1500" dirty="0" err="1" smtClean="0"/>
                        <a:t>Greece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9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x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x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x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x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x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x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x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7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</a:tr>
              <a:tr h="231493"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Spain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11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x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x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x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x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x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x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6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</a:tr>
              <a:tr h="231493"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Luxembourg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12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x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x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x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x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x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5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</a:tr>
              <a:tr h="231493">
                <a:tc>
                  <a:txBody>
                    <a:bodyPr/>
                    <a:lstStyle/>
                    <a:p>
                      <a:r>
                        <a:rPr lang="fi-FI" sz="1500" dirty="0" err="1" smtClean="0"/>
                        <a:t>Sweden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13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x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1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</a:tr>
              <a:tr h="231493">
                <a:tc>
                  <a:txBody>
                    <a:bodyPr/>
                    <a:lstStyle/>
                    <a:p>
                      <a:r>
                        <a:rPr lang="fi-FI" sz="1500" dirty="0" err="1" smtClean="0"/>
                        <a:t>Austria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14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x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x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2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</a:tr>
              <a:tr h="231493"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Finland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15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x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x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x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3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</a:tr>
              <a:tr h="231493">
                <a:tc>
                  <a:txBody>
                    <a:bodyPr/>
                    <a:lstStyle/>
                    <a:p>
                      <a:r>
                        <a:rPr lang="fi-FI" sz="1500" dirty="0" err="1" smtClean="0"/>
                        <a:t>Hungary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51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x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x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2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</a:tr>
              <a:tr h="231493"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Romania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52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x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x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2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</a:tr>
              <a:tr h="231493">
                <a:tc>
                  <a:txBody>
                    <a:bodyPr/>
                    <a:lstStyle/>
                    <a:p>
                      <a:r>
                        <a:rPr lang="fi-FI" sz="1500" dirty="0" err="1" smtClean="0"/>
                        <a:t>Slovak</a:t>
                      </a:r>
                      <a:r>
                        <a:rPr lang="fi-FI" sz="1500" dirty="0" smtClean="0"/>
                        <a:t> </a:t>
                      </a:r>
                      <a:r>
                        <a:rPr lang="fi-FI" sz="1500" dirty="0" err="1" smtClean="0"/>
                        <a:t>Republic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54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x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x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2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</a:tr>
              <a:tr h="231493">
                <a:tc>
                  <a:txBody>
                    <a:bodyPr/>
                    <a:lstStyle/>
                    <a:p>
                      <a:r>
                        <a:rPr lang="fi-FI" sz="1500" dirty="0" err="1" smtClean="0"/>
                        <a:t>Lithuania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56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x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x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x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x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x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x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6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</a:tr>
              <a:tr h="231493">
                <a:tc>
                  <a:txBody>
                    <a:bodyPr/>
                    <a:lstStyle/>
                    <a:p>
                      <a:r>
                        <a:rPr lang="fi-FI" sz="1500" dirty="0" err="1" smtClean="0"/>
                        <a:t>Czech</a:t>
                      </a:r>
                      <a:r>
                        <a:rPr lang="fi-FI" sz="1500" baseline="0" dirty="0" smtClean="0"/>
                        <a:t> </a:t>
                      </a:r>
                      <a:r>
                        <a:rPr lang="fi-FI" sz="1500" baseline="0" dirty="0" err="1" smtClean="0"/>
                        <a:t>Republic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58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x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x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2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</a:tr>
              <a:tr h="231493"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Estonia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59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x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x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2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</a:tr>
              <a:tr h="231493"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Slovenia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60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x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1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</a:tr>
              <a:tr h="231493"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Bulgaria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63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x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x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x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x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x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x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x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x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8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</a:tr>
              <a:tr h="231493"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Latvia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64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x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x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2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</a:tr>
              <a:tr h="231493"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Serbia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67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x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1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</a:tr>
              <a:tr h="231493"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SUM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3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5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8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10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9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9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8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19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19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8028384" y="260648"/>
            <a:ext cx="129614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b="1" dirty="0" err="1" smtClean="0"/>
              <a:t>Dry</a:t>
            </a:r>
            <a:r>
              <a:rPr lang="fi-FI" b="1" dirty="0" smtClean="0"/>
              <a:t> </a:t>
            </a:r>
            <a:r>
              <a:rPr lang="fi-FI" b="1" dirty="0" err="1" smtClean="0"/>
              <a:t>weight</a:t>
            </a:r>
            <a:endParaRPr lang="fi-FI" b="1" dirty="0"/>
          </a:p>
        </p:txBody>
      </p:sp>
      <p:sp>
        <p:nvSpPr>
          <p:cNvPr id="9" name="Rounded Rectangle 8"/>
          <p:cNvSpPr/>
          <p:nvPr/>
        </p:nvSpPr>
        <p:spPr bwMode="auto">
          <a:xfrm>
            <a:off x="179512" y="332656"/>
            <a:ext cx="7632848" cy="720080"/>
          </a:xfrm>
          <a:prstGeom prst="roundRect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72000" rIns="72000" bIns="7200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i-FI" sz="2400" b="0" i="0" u="none" strike="noStrike" cap="none" normalizeH="0" baseline="0" noProof="1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1" name="Rounded Rectangle 10"/>
          <p:cNvSpPr/>
          <p:nvPr/>
        </p:nvSpPr>
        <p:spPr bwMode="auto">
          <a:xfrm>
            <a:off x="251520" y="2060848"/>
            <a:ext cx="7344816" cy="720080"/>
          </a:xfrm>
          <a:prstGeom prst="roundRect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72000" rIns="72000" bIns="7200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i-FI" sz="2400" b="0" i="0" u="none" strike="noStrike" cap="none" normalizeH="0" baseline="0" noProof="1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2" name="Rounded Rectangle 11"/>
          <p:cNvSpPr/>
          <p:nvPr/>
        </p:nvSpPr>
        <p:spPr bwMode="auto">
          <a:xfrm>
            <a:off x="0" y="5301208"/>
            <a:ext cx="7704856" cy="288032"/>
          </a:xfrm>
          <a:prstGeom prst="roundRect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72000" rIns="72000" bIns="7200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i-FI" sz="2400" b="0" i="0" u="none" strike="noStrike" cap="none" normalizeH="0" baseline="0" noProof="1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3" name="Rounded Rectangle 12"/>
          <p:cNvSpPr/>
          <p:nvPr/>
        </p:nvSpPr>
        <p:spPr bwMode="auto">
          <a:xfrm>
            <a:off x="0" y="4293096"/>
            <a:ext cx="7704856" cy="288032"/>
          </a:xfrm>
          <a:prstGeom prst="roundRect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72000" rIns="72000" bIns="7200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i-FI" sz="2400" b="0" i="0" u="none" strike="noStrike" cap="none" normalizeH="0" baseline="0" noProof="1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1" grpId="0" animBg="1"/>
      <p:bldP spid="12" grpId="0" animBg="1"/>
      <p:bldP spid="1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  </a:t>
            </a:r>
            <a:fld id="{5FC7606F-31A5-47E5-97A4-154E2719F389}" type="datetime1">
              <a:rPr lang="fi-FI" sz="800" smtClean="0"/>
              <a:pPr>
                <a:defRPr/>
              </a:pPr>
              <a:t>19.3.2012</a:t>
            </a:fld>
            <a:endParaRPr lang="fi-FI" sz="80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8778EE2A-8046-4E32-B3F7-32DAC2CA8206}" type="slidenum">
              <a:rPr lang="fi-FI" smtClean="0"/>
              <a:pPr>
                <a:defRPr/>
              </a:pPr>
              <a:t>4</a:t>
            </a:fld>
            <a:endParaRPr lang="fi-FI"/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179512" y="188640"/>
          <a:ext cx="7740000" cy="625710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1800000"/>
                <a:gridCol w="540000"/>
                <a:gridCol w="540000"/>
                <a:gridCol w="540000"/>
                <a:gridCol w="540000"/>
                <a:gridCol w="540000"/>
                <a:gridCol w="540000"/>
                <a:gridCol w="540000"/>
                <a:gridCol w="540000"/>
                <a:gridCol w="540000"/>
                <a:gridCol w="540000"/>
                <a:gridCol w="540000"/>
              </a:tblGrid>
              <a:tr h="231493"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Country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2002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2003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2004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2005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2006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2007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2008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2009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2010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err="1" smtClean="0"/>
                        <a:t>sum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</a:tr>
              <a:tr h="231493"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France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1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</a:tr>
              <a:tr h="231493">
                <a:tc>
                  <a:txBody>
                    <a:bodyPr/>
                    <a:lstStyle/>
                    <a:p>
                      <a:r>
                        <a:rPr lang="fi-FI" sz="1500" dirty="0" err="1" smtClean="0"/>
                        <a:t>Belgium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2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x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x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x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x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x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x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6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</a:tr>
              <a:tr h="231493">
                <a:tc>
                  <a:txBody>
                    <a:bodyPr/>
                    <a:lstStyle/>
                    <a:p>
                      <a:r>
                        <a:rPr lang="fi-FI" sz="1500" dirty="0" err="1" smtClean="0"/>
                        <a:t>Germany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4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x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x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x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x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x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x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x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x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x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9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</a:tr>
              <a:tr h="231493">
                <a:tc>
                  <a:txBody>
                    <a:bodyPr/>
                    <a:lstStyle/>
                    <a:p>
                      <a:r>
                        <a:rPr lang="fi-FI" sz="1500" dirty="0" err="1" smtClean="0"/>
                        <a:t>Italy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5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x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x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2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</a:tr>
              <a:tr h="231493"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United </a:t>
                      </a:r>
                      <a:r>
                        <a:rPr lang="fi-FI" sz="1500" dirty="0" err="1" smtClean="0"/>
                        <a:t>Kingdom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6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x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x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2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</a:tr>
              <a:tr h="231493">
                <a:tc>
                  <a:txBody>
                    <a:bodyPr/>
                    <a:lstStyle/>
                    <a:p>
                      <a:r>
                        <a:rPr lang="fi-FI" sz="1500" dirty="0" err="1" smtClean="0"/>
                        <a:t>Ireland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7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x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x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2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</a:tr>
              <a:tr h="231493">
                <a:tc>
                  <a:txBody>
                    <a:bodyPr/>
                    <a:lstStyle/>
                    <a:p>
                      <a:r>
                        <a:rPr lang="fi-FI" sz="1500" dirty="0" err="1" smtClean="0"/>
                        <a:t>Denmark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8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x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x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x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3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</a:tr>
              <a:tr h="231493">
                <a:tc>
                  <a:txBody>
                    <a:bodyPr/>
                    <a:lstStyle/>
                    <a:p>
                      <a:r>
                        <a:rPr lang="fi-FI" sz="1500" dirty="0" err="1" smtClean="0"/>
                        <a:t>Greece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9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x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x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x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x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x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x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x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7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</a:tr>
              <a:tr h="231493"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Spain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11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x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x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x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x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x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5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</a:tr>
              <a:tr h="231493"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Luxembourg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12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</a:tr>
              <a:tr h="231493">
                <a:tc>
                  <a:txBody>
                    <a:bodyPr/>
                    <a:lstStyle/>
                    <a:p>
                      <a:r>
                        <a:rPr lang="fi-FI" sz="1500" dirty="0" err="1" smtClean="0"/>
                        <a:t>Sweden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13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x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1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</a:tr>
              <a:tr h="231493">
                <a:tc>
                  <a:txBody>
                    <a:bodyPr/>
                    <a:lstStyle/>
                    <a:p>
                      <a:r>
                        <a:rPr lang="fi-FI" sz="1500" dirty="0" err="1" smtClean="0"/>
                        <a:t>Austria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14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x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x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2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</a:tr>
              <a:tr h="231493"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Finland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15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x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x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x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3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</a:tr>
              <a:tr h="231493">
                <a:tc>
                  <a:txBody>
                    <a:bodyPr/>
                    <a:lstStyle/>
                    <a:p>
                      <a:r>
                        <a:rPr lang="fi-FI" sz="1500" dirty="0" err="1" smtClean="0"/>
                        <a:t>Hungary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51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x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x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2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</a:tr>
              <a:tr h="231493"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Romania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52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x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x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2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</a:tr>
              <a:tr h="231493">
                <a:tc>
                  <a:txBody>
                    <a:bodyPr/>
                    <a:lstStyle/>
                    <a:p>
                      <a:r>
                        <a:rPr lang="fi-FI" sz="1500" dirty="0" err="1" smtClean="0"/>
                        <a:t>Slovak</a:t>
                      </a:r>
                      <a:r>
                        <a:rPr lang="fi-FI" sz="1500" dirty="0" smtClean="0"/>
                        <a:t> </a:t>
                      </a:r>
                      <a:r>
                        <a:rPr lang="fi-FI" sz="1500" dirty="0" err="1" smtClean="0"/>
                        <a:t>Republic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54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x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x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2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</a:tr>
              <a:tr h="231493">
                <a:tc>
                  <a:txBody>
                    <a:bodyPr/>
                    <a:lstStyle/>
                    <a:p>
                      <a:r>
                        <a:rPr lang="fi-FI" sz="1500" dirty="0" err="1" smtClean="0"/>
                        <a:t>Lithuania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56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x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1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</a:tr>
              <a:tr h="231493">
                <a:tc>
                  <a:txBody>
                    <a:bodyPr/>
                    <a:lstStyle/>
                    <a:p>
                      <a:r>
                        <a:rPr lang="fi-FI" sz="1500" dirty="0" err="1" smtClean="0"/>
                        <a:t>Czech</a:t>
                      </a:r>
                      <a:r>
                        <a:rPr lang="fi-FI" sz="1500" baseline="0" dirty="0" smtClean="0"/>
                        <a:t> </a:t>
                      </a:r>
                      <a:r>
                        <a:rPr lang="fi-FI" sz="1500" baseline="0" dirty="0" err="1" smtClean="0"/>
                        <a:t>Republic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58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x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x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2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</a:tr>
              <a:tr h="231493"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Estonia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59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x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x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2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</a:tr>
              <a:tr h="231493"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Slovenia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60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x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1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</a:tr>
              <a:tr h="231493"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Bulgaria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63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x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x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x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x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x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x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x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x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7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</a:tr>
              <a:tr h="231493"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Latvia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64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x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x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2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</a:tr>
              <a:tr h="231493"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Serbia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67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x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1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</a:tr>
              <a:tr h="231493"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SUM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1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2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4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6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5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6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5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17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18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7812360" y="260648"/>
            <a:ext cx="230425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b="1" dirty="0" err="1" smtClean="0"/>
              <a:t>Nutrient</a:t>
            </a:r>
            <a:r>
              <a:rPr lang="fi-FI" b="1" dirty="0" smtClean="0"/>
              <a:t> </a:t>
            </a:r>
            <a:r>
              <a:rPr lang="fi-FI" b="1" dirty="0" err="1" smtClean="0"/>
              <a:t>analysis</a:t>
            </a:r>
            <a:endParaRPr lang="fi-FI" b="1" dirty="0"/>
          </a:p>
        </p:txBody>
      </p:sp>
      <p:sp>
        <p:nvSpPr>
          <p:cNvPr id="7" name="Rounded Rectangle 6"/>
          <p:cNvSpPr/>
          <p:nvPr/>
        </p:nvSpPr>
        <p:spPr bwMode="auto">
          <a:xfrm>
            <a:off x="179512" y="692696"/>
            <a:ext cx="7704856" cy="504056"/>
          </a:xfrm>
          <a:prstGeom prst="roundRect">
            <a:avLst/>
          </a:prstGeom>
          <a:noFill/>
          <a:ln w="44450" cap="flat" cmpd="sng" algn="ctr">
            <a:solidFill>
              <a:srgbClr val="FFFF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72000" rIns="72000" bIns="7200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i-FI" sz="2400" b="0" i="0" u="none" strike="noStrike" cap="none" normalizeH="0" baseline="0" noProof="1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" name="Rounded Rectangle 7"/>
          <p:cNvSpPr/>
          <p:nvPr/>
        </p:nvSpPr>
        <p:spPr bwMode="auto">
          <a:xfrm>
            <a:off x="0" y="2204864"/>
            <a:ext cx="7776864" cy="216024"/>
          </a:xfrm>
          <a:prstGeom prst="roundRect">
            <a:avLst/>
          </a:prstGeom>
          <a:noFill/>
          <a:ln w="44450" cap="flat" cmpd="sng" algn="ctr">
            <a:solidFill>
              <a:srgbClr val="FFFF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72000" rIns="72000" bIns="7200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i-FI" sz="2400" b="0" i="0" u="none" strike="noStrike" cap="none" normalizeH="0" baseline="0" noProof="1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9" name="Rounded Rectangle 8"/>
          <p:cNvSpPr/>
          <p:nvPr/>
        </p:nvSpPr>
        <p:spPr bwMode="auto">
          <a:xfrm>
            <a:off x="179512" y="5445224"/>
            <a:ext cx="7776864" cy="216024"/>
          </a:xfrm>
          <a:prstGeom prst="roundRect">
            <a:avLst/>
          </a:prstGeom>
          <a:noFill/>
          <a:ln w="44450" cap="flat" cmpd="sng" algn="ctr">
            <a:solidFill>
              <a:srgbClr val="FFFF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72000" rIns="72000" bIns="7200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i-FI" sz="2400" b="0" i="0" u="none" strike="noStrike" cap="none" normalizeH="0" baseline="0" noProof="1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  </a:t>
            </a:r>
            <a:fld id="{5FC7606F-31A5-47E5-97A4-154E2719F389}" type="datetime1">
              <a:rPr lang="fi-FI" sz="800" smtClean="0"/>
              <a:pPr>
                <a:defRPr/>
              </a:pPr>
              <a:t>19.3.2012</a:t>
            </a:fld>
            <a:endParaRPr lang="fi-FI" sz="80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8778EE2A-8046-4E32-B3F7-32DAC2CA8206}" type="slidenum">
              <a:rPr lang="fi-FI" smtClean="0"/>
              <a:pPr>
                <a:defRPr/>
              </a:pPr>
              <a:t>5</a:t>
            </a:fld>
            <a:endParaRPr lang="fi-FI"/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611560" y="548680"/>
          <a:ext cx="2952328" cy="4909536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1512168"/>
                <a:gridCol w="288032"/>
                <a:gridCol w="1152128"/>
              </a:tblGrid>
              <a:tr h="186562">
                <a:tc>
                  <a:txBody>
                    <a:bodyPr/>
                    <a:lstStyle/>
                    <a:p>
                      <a:r>
                        <a:rPr lang="fi-FI" sz="1200" dirty="0" smtClean="0"/>
                        <a:t>Country</a:t>
                      </a:r>
                      <a:endParaRPr lang="fi-FI" sz="12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2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200" dirty="0" err="1" smtClean="0"/>
                        <a:t>Nr</a:t>
                      </a:r>
                      <a:r>
                        <a:rPr lang="fi-FI" sz="1200" dirty="0" smtClean="0"/>
                        <a:t>.  of </a:t>
                      </a:r>
                      <a:r>
                        <a:rPr lang="fi-FI" sz="1200" dirty="0" err="1" smtClean="0"/>
                        <a:t>plots</a:t>
                      </a:r>
                      <a:endParaRPr lang="fi-FI" sz="1200" dirty="0"/>
                    </a:p>
                  </a:txBody>
                  <a:tcPr marL="21687" marR="21687" marT="10842" marB="10842"/>
                </a:tc>
              </a:tr>
              <a:tr h="186562">
                <a:tc>
                  <a:txBody>
                    <a:bodyPr/>
                    <a:lstStyle/>
                    <a:p>
                      <a:r>
                        <a:rPr lang="fi-FI" sz="1200" dirty="0" smtClean="0"/>
                        <a:t>France</a:t>
                      </a:r>
                      <a:endParaRPr lang="fi-FI" sz="12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200" dirty="0" smtClean="0"/>
                        <a:t>1</a:t>
                      </a:r>
                      <a:endParaRPr lang="fi-FI" sz="12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200" dirty="0" smtClean="0"/>
                        <a:t>14-94</a:t>
                      </a:r>
                      <a:endParaRPr lang="fi-FI" sz="1200" dirty="0"/>
                    </a:p>
                  </a:txBody>
                  <a:tcPr marL="21687" marR="21687" marT="10842" marB="10842"/>
                </a:tc>
              </a:tr>
              <a:tr h="186562">
                <a:tc>
                  <a:txBody>
                    <a:bodyPr/>
                    <a:lstStyle/>
                    <a:p>
                      <a:r>
                        <a:rPr lang="fi-FI" sz="1200" dirty="0" err="1" smtClean="0"/>
                        <a:t>Belgium</a:t>
                      </a:r>
                      <a:endParaRPr lang="fi-FI" sz="12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200" dirty="0" smtClean="0"/>
                        <a:t>2</a:t>
                      </a:r>
                      <a:endParaRPr lang="fi-FI" sz="12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200" dirty="0" smtClean="0"/>
                        <a:t>5</a:t>
                      </a:r>
                      <a:endParaRPr lang="fi-FI" sz="1200" dirty="0"/>
                    </a:p>
                  </a:txBody>
                  <a:tcPr marL="21687" marR="21687" marT="10842" marB="10842"/>
                </a:tc>
              </a:tr>
              <a:tr h="186562">
                <a:tc>
                  <a:txBody>
                    <a:bodyPr/>
                    <a:lstStyle/>
                    <a:p>
                      <a:r>
                        <a:rPr lang="fi-FI" sz="1200" dirty="0" err="1" smtClean="0"/>
                        <a:t>Germany</a:t>
                      </a:r>
                      <a:endParaRPr lang="fi-FI" sz="12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200" dirty="0" smtClean="0"/>
                        <a:t>4</a:t>
                      </a:r>
                      <a:endParaRPr lang="fi-FI" sz="12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200" dirty="0" smtClean="0"/>
                        <a:t>1-31</a:t>
                      </a:r>
                      <a:endParaRPr lang="fi-FI" sz="1200" dirty="0"/>
                    </a:p>
                  </a:txBody>
                  <a:tcPr marL="21687" marR="21687" marT="10842" marB="10842"/>
                </a:tc>
              </a:tr>
              <a:tr h="186562">
                <a:tc>
                  <a:txBody>
                    <a:bodyPr/>
                    <a:lstStyle/>
                    <a:p>
                      <a:r>
                        <a:rPr lang="fi-FI" sz="1200" dirty="0" err="1" smtClean="0"/>
                        <a:t>Italy</a:t>
                      </a:r>
                      <a:endParaRPr lang="fi-FI" sz="12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200" dirty="0" smtClean="0"/>
                        <a:t>5</a:t>
                      </a:r>
                      <a:endParaRPr lang="fi-FI" sz="12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200" dirty="0" smtClean="0"/>
                        <a:t>6</a:t>
                      </a:r>
                      <a:endParaRPr lang="fi-FI" sz="1200" dirty="0"/>
                    </a:p>
                  </a:txBody>
                  <a:tcPr marL="21687" marR="21687" marT="10842" marB="10842"/>
                </a:tc>
              </a:tr>
              <a:tr h="186562">
                <a:tc>
                  <a:txBody>
                    <a:bodyPr/>
                    <a:lstStyle/>
                    <a:p>
                      <a:r>
                        <a:rPr lang="fi-FI" sz="1200" dirty="0" smtClean="0"/>
                        <a:t>United </a:t>
                      </a:r>
                      <a:r>
                        <a:rPr lang="fi-FI" sz="1200" dirty="0" err="1" smtClean="0"/>
                        <a:t>Kingdom</a:t>
                      </a:r>
                      <a:endParaRPr lang="fi-FI" sz="12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200" dirty="0" smtClean="0"/>
                        <a:t>6</a:t>
                      </a:r>
                      <a:endParaRPr lang="fi-FI" sz="12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200" dirty="0" smtClean="0"/>
                        <a:t>9-10</a:t>
                      </a:r>
                      <a:endParaRPr lang="fi-FI" sz="1200" dirty="0"/>
                    </a:p>
                  </a:txBody>
                  <a:tcPr marL="21687" marR="21687" marT="10842" marB="10842"/>
                </a:tc>
              </a:tr>
              <a:tr h="186562">
                <a:tc>
                  <a:txBody>
                    <a:bodyPr/>
                    <a:lstStyle/>
                    <a:p>
                      <a:r>
                        <a:rPr lang="fi-FI" sz="1200" dirty="0" err="1" smtClean="0"/>
                        <a:t>Ireland</a:t>
                      </a:r>
                      <a:endParaRPr lang="fi-FI" sz="12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200" dirty="0" smtClean="0"/>
                        <a:t>7</a:t>
                      </a:r>
                      <a:endParaRPr lang="fi-FI" sz="12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200" dirty="0" smtClean="0"/>
                        <a:t>3</a:t>
                      </a:r>
                      <a:endParaRPr lang="fi-FI" sz="1200" dirty="0"/>
                    </a:p>
                  </a:txBody>
                  <a:tcPr marL="21687" marR="21687" marT="10842" marB="10842"/>
                </a:tc>
              </a:tr>
              <a:tr h="186562">
                <a:tc>
                  <a:txBody>
                    <a:bodyPr/>
                    <a:lstStyle/>
                    <a:p>
                      <a:r>
                        <a:rPr lang="fi-FI" sz="1200" dirty="0" err="1" smtClean="0"/>
                        <a:t>Denmark</a:t>
                      </a:r>
                      <a:endParaRPr lang="fi-FI" sz="12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200" dirty="0" smtClean="0"/>
                        <a:t>8</a:t>
                      </a:r>
                      <a:endParaRPr lang="fi-FI" sz="12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200" dirty="0" smtClean="0"/>
                        <a:t>2-8</a:t>
                      </a:r>
                      <a:endParaRPr lang="fi-FI" sz="1200" dirty="0"/>
                    </a:p>
                  </a:txBody>
                  <a:tcPr marL="21687" marR="21687" marT="10842" marB="10842"/>
                </a:tc>
              </a:tr>
              <a:tr h="186562">
                <a:tc>
                  <a:txBody>
                    <a:bodyPr/>
                    <a:lstStyle/>
                    <a:p>
                      <a:r>
                        <a:rPr lang="fi-FI" sz="1200" dirty="0" err="1" smtClean="0"/>
                        <a:t>Greece</a:t>
                      </a:r>
                      <a:endParaRPr lang="fi-FI" sz="12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200" dirty="0" smtClean="0"/>
                        <a:t>9</a:t>
                      </a:r>
                      <a:endParaRPr lang="fi-FI" sz="12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200" dirty="0" smtClean="0"/>
                        <a:t>1-5</a:t>
                      </a:r>
                      <a:endParaRPr lang="fi-FI" sz="1200" dirty="0"/>
                    </a:p>
                  </a:txBody>
                  <a:tcPr marL="21687" marR="21687" marT="10842" marB="10842"/>
                </a:tc>
              </a:tr>
              <a:tr h="186562">
                <a:tc>
                  <a:txBody>
                    <a:bodyPr/>
                    <a:lstStyle/>
                    <a:p>
                      <a:r>
                        <a:rPr lang="fi-FI" sz="1200" dirty="0" smtClean="0"/>
                        <a:t>Spain</a:t>
                      </a:r>
                      <a:endParaRPr lang="fi-FI" sz="12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200" dirty="0" smtClean="0"/>
                        <a:t>11</a:t>
                      </a:r>
                      <a:endParaRPr lang="fi-FI" sz="12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200" dirty="0" smtClean="0"/>
                        <a:t>11-14</a:t>
                      </a:r>
                      <a:endParaRPr lang="fi-FI" sz="1200" dirty="0"/>
                    </a:p>
                  </a:txBody>
                  <a:tcPr marL="21687" marR="21687" marT="10842" marB="10842"/>
                </a:tc>
              </a:tr>
              <a:tr h="186562">
                <a:tc>
                  <a:txBody>
                    <a:bodyPr/>
                    <a:lstStyle/>
                    <a:p>
                      <a:r>
                        <a:rPr lang="fi-FI" sz="1200" dirty="0" smtClean="0"/>
                        <a:t>Luxembourg</a:t>
                      </a:r>
                      <a:endParaRPr lang="fi-FI" sz="12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200" dirty="0" smtClean="0"/>
                        <a:t>12</a:t>
                      </a:r>
                      <a:endParaRPr lang="fi-FI" sz="12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200" dirty="0" smtClean="0"/>
                        <a:t>2</a:t>
                      </a:r>
                      <a:endParaRPr lang="fi-FI" sz="1200" dirty="0"/>
                    </a:p>
                  </a:txBody>
                  <a:tcPr marL="21687" marR="21687" marT="10842" marB="10842"/>
                </a:tc>
              </a:tr>
              <a:tr h="186562">
                <a:tc>
                  <a:txBody>
                    <a:bodyPr/>
                    <a:lstStyle/>
                    <a:p>
                      <a:r>
                        <a:rPr lang="fi-FI" sz="1200" dirty="0" err="1" smtClean="0"/>
                        <a:t>Sweden</a:t>
                      </a:r>
                      <a:endParaRPr lang="fi-FI" sz="12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200" dirty="0" smtClean="0"/>
                        <a:t>13</a:t>
                      </a:r>
                      <a:endParaRPr lang="fi-FI" sz="12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200" dirty="0" smtClean="0"/>
                        <a:t>12</a:t>
                      </a:r>
                      <a:endParaRPr lang="fi-FI" sz="1200" dirty="0"/>
                    </a:p>
                  </a:txBody>
                  <a:tcPr marL="21687" marR="21687" marT="10842" marB="10842"/>
                </a:tc>
              </a:tr>
              <a:tr h="186562">
                <a:tc>
                  <a:txBody>
                    <a:bodyPr/>
                    <a:lstStyle/>
                    <a:p>
                      <a:r>
                        <a:rPr lang="fi-FI" sz="1200" dirty="0" err="1" smtClean="0"/>
                        <a:t>Austria</a:t>
                      </a:r>
                      <a:endParaRPr lang="fi-FI" sz="12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200" dirty="0" smtClean="0"/>
                        <a:t>14</a:t>
                      </a:r>
                      <a:endParaRPr lang="fi-FI" sz="12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200" dirty="0" smtClean="0"/>
                        <a:t>5</a:t>
                      </a:r>
                      <a:endParaRPr lang="fi-FI" sz="1200" dirty="0"/>
                    </a:p>
                  </a:txBody>
                  <a:tcPr marL="21687" marR="21687" marT="10842" marB="10842"/>
                </a:tc>
              </a:tr>
              <a:tr h="186562">
                <a:tc>
                  <a:txBody>
                    <a:bodyPr/>
                    <a:lstStyle/>
                    <a:p>
                      <a:r>
                        <a:rPr lang="fi-FI" sz="1200" dirty="0" smtClean="0"/>
                        <a:t>Finland</a:t>
                      </a:r>
                      <a:endParaRPr lang="fi-FI" sz="12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200" dirty="0" smtClean="0"/>
                        <a:t>15</a:t>
                      </a:r>
                      <a:endParaRPr lang="fi-FI" sz="12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200" dirty="0" smtClean="0"/>
                        <a:t>16-18</a:t>
                      </a:r>
                      <a:endParaRPr lang="fi-FI" sz="1200" dirty="0"/>
                    </a:p>
                  </a:txBody>
                  <a:tcPr marL="21687" marR="21687" marT="10842" marB="10842"/>
                </a:tc>
              </a:tr>
              <a:tr h="186562">
                <a:tc>
                  <a:txBody>
                    <a:bodyPr/>
                    <a:lstStyle/>
                    <a:p>
                      <a:r>
                        <a:rPr lang="fi-FI" sz="1200" dirty="0" err="1" smtClean="0"/>
                        <a:t>Hungary</a:t>
                      </a:r>
                      <a:endParaRPr lang="fi-FI" sz="12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200" dirty="0" smtClean="0"/>
                        <a:t>51</a:t>
                      </a:r>
                      <a:endParaRPr lang="fi-FI" sz="12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200" dirty="0" smtClean="0"/>
                        <a:t>8</a:t>
                      </a:r>
                      <a:endParaRPr lang="fi-FI" sz="1200" dirty="0"/>
                    </a:p>
                  </a:txBody>
                  <a:tcPr marL="21687" marR="21687" marT="10842" marB="10842"/>
                </a:tc>
              </a:tr>
              <a:tr h="186562">
                <a:tc>
                  <a:txBody>
                    <a:bodyPr/>
                    <a:lstStyle/>
                    <a:p>
                      <a:r>
                        <a:rPr lang="fi-FI" sz="1200" dirty="0" smtClean="0"/>
                        <a:t>Romania</a:t>
                      </a:r>
                      <a:endParaRPr lang="fi-FI" sz="12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200" dirty="0" smtClean="0"/>
                        <a:t>52</a:t>
                      </a:r>
                      <a:endParaRPr lang="fi-FI" sz="12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200" dirty="0" smtClean="0"/>
                        <a:t>2-4</a:t>
                      </a:r>
                      <a:endParaRPr lang="fi-FI" sz="1200" dirty="0"/>
                    </a:p>
                  </a:txBody>
                  <a:tcPr marL="21687" marR="21687" marT="10842" marB="10842"/>
                </a:tc>
              </a:tr>
              <a:tr h="186562">
                <a:tc>
                  <a:txBody>
                    <a:bodyPr/>
                    <a:lstStyle/>
                    <a:p>
                      <a:r>
                        <a:rPr lang="fi-FI" sz="1200" dirty="0" err="1" smtClean="0"/>
                        <a:t>Slovak</a:t>
                      </a:r>
                      <a:r>
                        <a:rPr lang="fi-FI" sz="1200" dirty="0" smtClean="0"/>
                        <a:t> </a:t>
                      </a:r>
                      <a:r>
                        <a:rPr lang="fi-FI" sz="1200" dirty="0" err="1" smtClean="0"/>
                        <a:t>Republic</a:t>
                      </a:r>
                      <a:endParaRPr lang="fi-FI" sz="12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200" dirty="0" smtClean="0"/>
                        <a:t>54</a:t>
                      </a:r>
                      <a:endParaRPr lang="fi-FI" sz="12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200" dirty="0" smtClean="0"/>
                        <a:t>6</a:t>
                      </a:r>
                      <a:endParaRPr lang="fi-FI" sz="1200" dirty="0"/>
                    </a:p>
                  </a:txBody>
                  <a:tcPr marL="21687" marR="21687" marT="10842" marB="10842"/>
                </a:tc>
              </a:tr>
              <a:tr h="186562">
                <a:tc>
                  <a:txBody>
                    <a:bodyPr/>
                    <a:lstStyle/>
                    <a:p>
                      <a:r>
                        <a:rPr lang="fi-FI" sz="1200" dirty="0" err="1" smtClean="0"/>
                        <a:t>Lithuania</a:t>
                      </a:r>
                      <a:endParaRPr lang="fi-FI" sz="12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200" dirty="0" smtClean="0"/>
                        <a:t>56</a:t>
                      </a:r>
                      <a:endParaRPr lang="fi-FI" sz="12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200" dirty="0" smtClean="0"/>
                        <a:t>1-3</a:t>
                      </a:r>
                      <a:endParaRPr lang="fi-FI" sz="1200" dirty="0"/>
                    </a:p>
                  </a:txBody>
                  <a:tcPr marL="21687" marR="21687" marT="10842" marB="10842"/>
                </a:tc>
              </a:tr>
              <a:tr h="186562">
                <a:tc>
                  <a:txBody>
                    <a:bodyPr/>
                    <a:lstStyle/>
                    <a:p>
                      <a:r>
                        <a:rPr lang="fi-FI" sz="1200" dirty="0" err="1" smtClean="0"/>
                        <a:t>Czech</a:t>
                      </a:r>
                      <a:r>
                        <a:rPr lang="fi-FI" sz="1200" baseline="0" dirty="0" smtClean="0"/>
                        <a:t> </a:t>
                      </a:r>
                      <a:r>
                        <a:rPr lang="fi-FI" sz="1200" baseline="0" dirty="0" err="1" smtClean="0"/>
                        <a:t>Republic</a:t>
                      </a:r>
                      <a:endParaRPr lang="fi-FI" sz="12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200" dirty="0" smtClean="0"/>
                        <a:t>58</a:t>
                      </a:r>
                      <a:endParaRPr lang="fi-FI" sz="12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200" dirty="0" smtClean="0"/>
                        <a:t>11</a:t>
                      </a:r>
                      <a:endParaRPr lang="fi-FI" sz="1200" dirty="0"/>
                    </a:p>
                  </a:txBody>
                  <a:tcPr marL="21687" marR="21687" marT="10842" marB="10842"/>
                </a:tc>
              </a:tr>
              <a:tr h="186562">
                <a:tc>
                  <a:txBody>
                    <a:bodyPr/>
                    <a:lstStyle/>
                    <a:p>
                      <a:r>
                        <a:rPr lang="fi-FI" sz="1200" dirty="0" smtClean="0"/>
                        <a:t>Estonia</a:t>
                      </a:r>
                      <a:endParaRPr lang="fi-FI" sz="12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200" dirty="0" smtClean="0"/>
                        <a:t>59</a:t>
                      </a:r>
                      <a:endParaRPr lang="fi-FI" sz="12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200" dirty="0" smtClean="0"/>
                        <a:t>1</a:t>
                      </a:r>
                      <a:endParaRPr lang="fi-FI" sz="1200" dirty="0"/>
                    </a:p>
                  </a:txBody>
                  <a:tcPr marL="21687" marR="21687" marT="10842" marB="10842"/>
                </a:tc>
              </a:tr>
              <a:tr h="186562">
                <a:tc>
                  <a:txBody>
                    <a:bodyPr/>
                    <a:lstStyle/>
                    <a:p>
                      <a:r>
                        <a:rPr lang="fi-FI" sz="1200" dirty="0" smtClean="0"/>
                        <a:t>Slovenia</a:t>
                      </a:r>
                      <a:endParaRPr lang="fi-FI" sz="12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200" dirty="0" smtClean="0"/>
                        <a:t>60</a:t>
                      </a:r>
                      <a:endParaRPr lang="fi-FI" sz="12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200" dirty="0" smtClean="0"/>
                        <a:t>6</a:t>
                      </a:r>
                      <a:endParaRPr lang="fi-FI" sz="1200" dirty="0"/>
                    </a:p>
                  </a:txBody>
                  <a:tcPr marL="21687" marR="21687" marT="10842" marB="10842"/>
                </a:tc>
              </a:tr>
              <a:tr h="186562">
                <a:tc>
                  <a:txBody>
                    <a:bodyPr/>
                    <a:lstStyle/>
                    <a:p>
                      <a:r>
                        <a:rPr lang="fi-FI" sz="1200" dirty="0" smtClean="0"/>
                        <a:t>Bulgaria</a:t>
                      </a:r>
                      <a:endParaRPr lang="fi-FI" sz="12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200" dirty="0" smtClean="0"/>
                        <a:t>63</a:t>
                      </a:r>
                      <a:endParaRPr lang="fi-FI" sz="12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200" dirty="0" smtClean="0"/>
                        <a:t>3</a:t>
                      </a:r>
                      <a:endParaRPr lang="fi-FI" sz="1200" dirty="0"/>
                    </a:p>
                  </a:txBody>
                  <a:tcPr marL="21687" marR="21687" marT="10842" marB="10842"/>
                </a:tc>
              </a:tr>
              <a:tr h="186562">
                <a:tc>
                  <a:txBody>
                    <a:bodyPr/>
                    <a:lstStyle/>
                    <a:p>
                      <a:r>
                        <a:rPr lang="fi-FI" sz="1200" dirty="0" smtClean="0"/>
                        <a:t>Latvia</a:t>
                      </a:r>
                      <a:endParaRPr lang="fi-FI" sz="12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200" dirty="0" smtClean="0"/>
                        <a:t>64</a:t>
                      </a:r>
                      <a:endParaRPr lang="fi-FI" sz="12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200" dirty="0" smtClean="0"/>
                        <a:t>3</a:t>
                      </a:r>
                      <a:endParaRPr lang="fi-FI" sz="1200" dirty="0"/>
                    </a:p>
                  </a:txBody>
                  <a:tcPr marL="21687" marR="21687" marT="10842" marB="10842"/>
                </a:tc>
              </a:tr>
              <a:tr h="186562">
                <a:tc>
                  <a:txBody>
                    <a:bodyPr/>
                    <a:lstStyle/>
                    <a:p>
                      <a:r>
                        <a:rPr lang="fi-FI" sz="1200" dirty="0" smtClean="0"/>
                        <a:t>Serbia</a:t>
                      </a:r>
                      <a:endParaRPr lang="fi-FI" sz="12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200" dirty="0" smtClean="0"/>
                        <a:t>67</a:t>
                      </a:r>
                      <a:endParaRPr lang="fi-FI" sz="12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200" dirty="0" smtClean="0"/>
                        <a:t>3</a:t>
                      </a:r>
                      <a:endParaRPr lang="fi-FI" sz="1200" dirty="0"/>
                    </a:p>
                  </a:txBody>
                  <a:tcPr marL="21687" marR="21687" marT="10842" marB="10842"/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4572000" y="836712"/>
            <a:ext cx="31683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dirty="0" err="1" smtClean="0"/>
              <a:t>Number</a:t>
            </a:r>
            <a:r>
              <a:rPr lang="fi-FI" dirty="0" smtClean="0"/>
              <a:t> of </a:t>
            </a:r>
            <a:r>
              <a:rPr lang="fi-FI" dirty="0" err="1" smtClean="0"/>
              <a:t>plots</a:t>
            </a:r>
            <a:r>
              <a:rPr lang="fi-FI" dirty="0" smtClean="0"/>
              <a:t> in </a:t>
            </a:r>
            <a:r>
              <a:rPr lang="fi-FI" dirty="0" err="1" smtClean="0"/>
              <a:t>each</a:t>
            </a:r>
            <a:r>
              <a:rPr lang="fi-FI" dirty="0" smtClean="0"/>
              <a:t> country</a:t>
            </a:r>
            <a:endParaRPr lang="fi-FI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  </a:t>
            </a:r>
            <a:fld id="{5FC7606F-31A5-47E5-97A4-154E2719F389}" type="datetime1">
              <a:rPr lang="fi-FI" sz="800" smtClean="0"/>
              <a:pPr>
                <a:defRPr/>
              </a:pPr>
              <a:t>19.3.2012</a:t>
            </a:fld>
            <a:endParaRPr lang="fi-FI" sz="80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8778EE2A-8046-4E32-B3F7-32DAC2CA8206}" type="slidenum">
              <a:rPr lang="fi-FI" smtClean="0"/>
              <a:pPr>
                <a:defRPr/>
              </a:pPr>
              <a:t>6</a:t>
            </a:fld>
            <a:endParaRPr lang="fi-FI"/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0" y="0"/>
          <a:ext cx="5832647" cy="648570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1458161"/>
                <a:gridCol w="416618"/>
                <a:gridCol w="1180417"/>
                <a:gridCol w="1249853"/>
                <a:gridCol w="1527598"/>
              </a:tblGrid>
              <a:tr h="473904"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Country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err="1" smtClean="0"/>
                        <a:t>Facus</a:t>
                      </a:r>
                      <a:r>
                        <a:rPr lang="fi-FI" sz="1500" dirty="0" smtClean="0"/>
                        <a:t> </a:t>
                      </a:r>
                      <a:r>
                        <a:rPr lang="fi-FI" sz="1500" dirty="0" err="1" smtClean="0"/>
                        <a:t>sylvatica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err="1" smtClean="0"/>
                        <a:t>Picea</a:t>
                      </a:r>
                      <a:r>
                        <a:rPr lang="fi-FI" sz="1500" dirty="0" smtClean="0"/>
                        <a:t> </a:t>
                      </a:r>
                      <a:r>
                        <a:rPr lang="fi-FI" sz="1500" dirty="0" err="1" smtClean="0"/>
                        <a:t>abies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err="1" smtClean="0"/>
                        <a:t>Pinus</a:t>
                      </a:r>
                      <a:r>
                        <a:rPr lang="fi-FI" sz="1500" dirty="0" smtClean="0"/>
                        <a:t> </a:t>
                      </a:r>
                      <a:r>
                        <a:rPr lang="fi-FI" sz="1500" dirty="0" err="1" smtClean="0"/>
                        <a:t>sylvestris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</a:tr>
              <a:tr h="231493"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France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1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X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X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X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</a:tr>
              <a:tr h="231493">
                <a:tc>
                  <a:txBody>
                    <a:bodyPr/>
                    <a:lstStyle/>
                    <a:p>
                      <a:r>
                        <a:rPr lang="fi-FI" sz="1500" dirty="0" err="1" smtClean="0"/>
                        <a:t>Belgium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2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X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X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</a:tr>
              <a:tr h="231493">
                <a:tc>
                  <a:txBody>
                    <a:bodyPr/>
                    <a:lstStyle/>
                    <a:p>
                      <a:r>
                        <a:rPr lang="fi-FI" sz="1500" dirty="0" err="1" smtClean="0"/>
                        <a:t>Germany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4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X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X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X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</a:tr>
              <a:tr h="231493">
                <a:tc>
                  <a:txBody>
                    <a:bodyPr/>
                    <a:lstStyle/>
                    <a:p>
                      <a:r>
                        <a:rPr lang="fi-FI" sz="1500" dirty="0" err="1" smtClean="0"/>
                        <a:t>Italy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5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X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X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</a:tr>
              <a:tr h="231493"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United </a:t>
                      </a:r>
                      <a:r>
                        <a:rPr lang="fi-FI" sz="1500" dirty="0" err="1" smtClean="0"/>
                        <a:t>Kingdom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6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X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X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</a:tr>
              <a:tr h="231493">
                <a:tc>
                  <a:txBody>
                    <a:bodyPr/>
                    <a:lstStyle/>
                    <a:p>
                      <a:r>
                        <a:rPr lang="fi-FI" sz="1500" dirty="0" err="1" smtClean="0"/>
                        <a:t>Ireland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7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X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</a:tr>
              <a:tr h="231493">
                <a:tc>
                  <a:txBody>
                    <a:bodyPr/>
                    <a:lstStyle/>
                    <a:p>
                      <a:r>
                        <a:rPr lang="fi-FI" sz="1500" dirty="0" err="1" smtClean="0"/>
                        <a:t>Denmark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8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x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</a:tr>
              <a:tr h="231493">
                <a:tc>
                  <a:txBody>
                    <a:bodyPr/>
                    <a:lstStyle/>
                    <a:p>
                      <a:r>
                        <a:rPr lang="fi-FI" sz="1500" dirty="0" err="1" smtClean="0"/>
                        <a:t>Greece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9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X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</a:tr>
              <a:tr h="231493"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Spain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11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X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X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</a:tr>
              <a:tr h="231493"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Luxembourg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12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X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</a:tr>
              <a:tr h="231493">
                <a:tc>
                  <a:txBody>
                    <a:bodyPr/>
                    <a:lstStyle/>
                    <a:p>
                      <a:r>
                        <a:rPr lang="fi-FI" sz="1500" dirty="0" err="1" smtClean="0"/>
                        <a:t>Sweden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13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X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X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</a:tr>
              <a:tr h="231493">
                <a:tc>
                  <a:txBody>
                    <a:bodyPr/>
                    <a:lstStyle/>
                    <a:p>
                      <a:r>
                        <a:rPr lang="fi-FI" sz="1500" dirty="0" err="1" smtClean="0"/>
                        <a:t>Austria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14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X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X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</a:tr>
              <a:tr h="231493"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Finland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15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X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X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</a:tr>
              <a:tr h="231493">
                <a:tc>
                  <a:txBody>
                    <a:bodyPr/>
                    <a:lstStyle/>
                    <a:p>
                      <a:r>
                        <a:rPr lang="fi-FI" sz="1500" dirty="0" err="1" smtClean="0"/>
                        <a:t>Hungary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51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X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X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X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</a:tr>
              <a:tr h="231493"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Romania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52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X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X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</a:tr>
              <a:tr h="231493">
                <a:tc>
                  <a:txBody>
                    <a:bodyPr/>
                    <a:lstStyle/>
                    <a:p>
                      <a:r>
                        <a:rPr lang="fi-FI" sz="1500" dirty="0" err="1" smtClean="0"/>
                        <a:t>Slovak</a:t>
                      </a:r>
                      <a:r>
                        <a:rPr lang="fi-FI" sz="1500" dirty="0" smtClean="0"/>
                        <a:t> </a:t>
                      </a:r>
                      <a:r>
                        <a:rPr lang="fi-FI" sz="1500" dirty="0" err="1" smtClean="0"/>
                        <a:t>Republic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54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X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X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</a:tr>
              <a:tr h="231493">
                <a:tc>
                  <a:txBody>
                    <a:bodyPr/>
                    <a:lstStyle/>
                    <a:p>
                      <a:r>
                        <a:rPr lang="fi-FI" sz="1500" dirty="0" err="1" smtClean="0"/>
                        <a:t>Lithuania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56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X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X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</a:tr>
              <a:tr h="231493">
                <a:tc>
                  <a:txBody>
                    <a:bodyPr/>
                    <a:lstStyle/>
                    <a:p>
                      <a:r>
                        <a:rPr lang="fi-FI" sz="1500" dirty="0" err="1" smtClean="0"/>
                        <a:t>Czech</a:t>
                      </a:r>
                      <a:r>
                        <a:rPr lang="fi-FI" sz="1500" baseline="0" dirty="0" smtClean="0"/>
                        <a:t> </a:t>
                      </a:r>
                      <a:r>
                        <a:rPr lang="fi-FI" sz="1500" baseline="0" dirty="0" err="1" smtClean="0"/>
                        <a:t>Republic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58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X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X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X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</a:tr>
              <a:tr h="231493"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Estonia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59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X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</a:tr>
              <a:tr h="231493"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Slovenia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60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X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X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X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</a:tr>
              <a:tr h="231493"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Bulgaria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63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X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</a:tr>
              <a:tr h="231493"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Latvia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64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X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</a:tr>
              <a:tr h="231493"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Serbia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67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</a:tr>
              <a:tr h="231493"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SUM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15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15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12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5743710" y="1700808"/>
            <a:ext cx="340029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2000" dirty="0" err="1" smtClean="0"/>
              <a:t>Other</a:t>
            </a:r>
            <a:r>
              <a:rPr lang="fi-FI" sz="2000" dirty="0" smtClean="0"/>
              <a:t> common </a:t>
            </a:r>
            <a:r>
              <a:rPr lang="fi-FI" sz="2000" dirty="0" err="1" smtClean="0"/>
              <a:t>tree</a:t>
            </a:r>
            <a:r>
              <a:rPr lang="fi-FI" sz="2000" dirty="0" smtClean="0"/>
              <a:t> </a:t>
            </a:r>
            <a:r>
              <a:rPr lang="fi-FI" sz="2000" dirty="0" err="1" smtClean="0"/>
              <a:t>species</a:t>
            </a:r>
            <a:r>
              <a:rPr lang="fi-FI" sz="2000" dirty="0" smtClean="0"/>
              <a:t>:</a:t>
            </a:r>
          </a:p>
          <a:p>
            <a:r>
              <a:rPr lang="fi-FI" sz="2000" dirty="0" smtClean="0"/>
              <a:t>- </a:t>
            </a:r>
            <a:r>
              <a:rPr lang="fi-FI" sz="2000" dirty="0" err="1" smtClean="0"/>
              <a:t>Quercus</a:t>
            </a:r>
            <a:r>
              <a:rPr lang="fi-FI" sz="2000" dirty="0" smtClean="0"/>
              <a:t> </a:t>
            </a:r>
            <a:r>
              <a:rPr lang="fi-FI" sz="2000" dirty="0" err="1" smtClean="0"/>
              <a:t>petrarea</a:t>
            </a:r>
            <a:r>
              <a:rPr lang="fi-FI" sz="2000" dirty="0" smtClean="0"/>
              <a:t> (8) </a:t>
            </a:r>
          </a:p>
          <a:p>
            <a:r>
              <a:rPr lang="fi-FI" sz="2000" dirty="0" smtClean="0"/>
              <a:t>- </a:t>
            </a:r>
            <a:r>
              <a:rPr lang="fi-FI" sz="2000" dirty="0" err="1" smtClean="0"/>
              <a:t>Quercus</a:t>
            </a:r>
            <a:r>
              <a:rPr lang="fi-FI" sz="2000" dirty="0" smtClean="0"/>
              <a:t> </a:t>
            </a:r>
            <a:r>
              <a:rPr lang="fi-FI" sz="2000" dirty="0" err="1" smtClean="0"/>
              <a:t>robur</a:t>
            </a:r>
            <a:r>
              <a:rPr lang="fi-FI" sz="2000" dirty="0" smtClean="0"/>
              <a:t> (7)</a:t>
            </a:r>
          </a:p>
          <a:p>
            <a:pPr>
              <a:buFontTx/>
              <a:buChar char="-"/>
            </a:pPr>
            <a:r>
              <a:rPr lang="fi-FI" sz="2000" dirty="0" err="1" smtClean="0"/>
              <a:t>Quercus</a:t>
            </a:r>
            <a:r>
              <a:rPr lang="fi-FI" sz="2000" dirty="0" smtClean="0"/>
              <a:t> </a:t>
            </a:r>
            <a:r>
              <a:rPr lang="fi-FI" sz="2000" dirty="0" err="1" smtClean="0"/>
              <a:t>pubescens</a:t>
            </a:r>
            <a:r>
              <a:rPr lang="fi-FI" sz="2000" dirty="0" smtClean="0"/>
              <a:t> (7)</a:t>
            </a:r>
          </a:p>
          <a:p>
            <a:pPr>
              <a:buFontTx/>
              <a:buChar char="-"/>
            </a:pPr>
            <a:endParaRPr lang="fi-FI" sz="2000" dirty="0" smtClean="0"/>
          </a:p>
          <a:p>
            <a:pPr>
              <a:buFontTx/>
              <a:buChar char="-"/>
            </a:pPr>
            <a:endParaRPr lang="fi-FI" sz="2000" dirty="0" smtClean="0"/>
          </a:p>
          <a:p>
            <a:r>
              <a:rPr lang="fi-FI" sz="2000" dirty="0" smtClean="0"/>
              <a:t>Data </a:t>
            </a:r>
            <a:r>
              <a:rPr lang="fi-FI" sz="2000" dirty="0" err="1" smtClean="0"/>
              <a:t>from</a:t>
            </a:r>
            <a:r>
              <a:rPr lang="fi-FI" sz="2000" dirty="0" smtClean="0"/>
              <a:t> 63 </a:t>
            </a:r>
            <a:r>
              <a:rPr lang="fi-FI" sz="2000" dirty="0" err="1" smtClean="0"/>
              <a:t>tree</a:t>
            </a:r>
            <a:r>
              <a:rPr lang="fi-FI" sz="2000" dirty="0" smtClean="0"/>
              <a:t> </a:t>
            </a:r>
            <a:r>
              <a:rPr lang="fi-FI" sz="2000" dirty="0" err="1" smtClean="0"/>
              <a:t>species</a:t>
            </a:r>
            <a:endParaRPr lang="fi-FI" sz="2000" dirty="0"/>
          </a:p>
        </p:txBody>
      </p:sp>
      <p:sp>
        <p:nvSpPr>
          <p:cNvPr id="7" name="TextBox 6"/>
          <p:cNvSpPr txBox="1"/>
          <p:nvPr/>
        </p:nvSpPr>
        <p:spPr>
          <a:xfrm>
            <a:off x="6300192" y="548680"/>
            <a:ext cx="256256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b="1" dirty="0" smtClean="0"/>
              <a:t>TOP 3</a:t>
            </a:r>
          </a:p>
          <a:p>
            <a:r>
              <a:rPr lang="fi-FI" b="1" dirty="0" err="1" smtClean="0"/>
              <a:t>Tree</a:t>
            </a:r>
            <a:r>
              <a:rPr lang="fi-FI" b="1" dirty="0" smtClean="0"/>
              <a:t> </a:t>
            </a:r>
            <a:r>
              <a:rPr lang="fi-FI" b="1" dirty="0" err="1" smtClean="0"/>
              <a:t>species</a:t>
            </a:r>
            <a:r>
              <a:rPr lang="fi-FI" b="1" dirty="0" smtClean="0"/>
              <a:t> </a:t>
            </a:r>
            <a:r>
              <a:rPr lang="fi-FI" b="1" dirty="0" err="1" smtClean="0"/>
              <a:t>list</a:t>
            </a:r>
            <a:endParaRPr lang="fi-FI" b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Otsikko 1"/>
          <p:cNvSpPr>
            <a:spLocks noGrp="1"/>
          </p:cNvSpPr>
          <p:nvPr>
            <p:ph type="title"/>
          </p:nvPr>
        </p:nvSpPr>
        <p:spPr>
          <a:xfrm>
            <a:off x="684213" y="188913"/>
            <a:ext cx="7772400" cy="427037"/>
          </a:xfrm>
        </p:spPr>
        <p:txBody>
          <a:bodyPr/>
          <a:lstStyle/>
          <a:p>
            <a:pPr eaLnBrk="1" hangingPunct="1"/>
            <a:r>
              <a:rPr lang="en-GB" dirty="0" smtClean="0"/>
              <a:t>Evaluation project proposals</a:t>
            </a:r>
          </a:p>
        </p:txBody>
      </p:sp>
      <p:sp>
        <p:nvSpPr>
          <p:cNvPr id="9219" name="Sisällön paikkamerkki 2"/>
          <p:cNvSpPr>
            <a:spLocks noGrp="1"/>
          </p:cNvSpPr>
          <p:nvPr>
            <p:ph idx="1"/>
          </p:nvPr>
        </p:nvSpPr>
        <p:spPr>
          <a:xfrm>
            <a:off x="611560" y="1196752"/>
            <a:ext cx="7772400" cy="3143250"/>
          </a:xfrm>
        </p:spPr>
        <p:txBody>
          <a:bodyPr/>
          <a:lstStyle/>
          <a:p>
            <a:pPr lvl="1" eaLnBrk="1" hangingPunct="1">
              <a:buFont typeface="Wingdings" pitchFamily="2" charset="2"/>
              <a:buChar char="ü"/>
            </a:pPr>
            <a:endParaRPr lang="en-US" sz="2000" dirty="0" smtClean="0"/>
          </a:p>
          <a:p>
            <a:pPr eaLnBrk="1" hangingPunct="1">
              <a:buNone/>
            </a:pPr>
            <a:r>
              <a:rPr lang="en-US" sz="1600" dirty="0" smtClean="0"/>
              <a:t>Rona Pitman:</a:t>
            </a:r>
          </a:p>
          <a:p>
            <a:pPr eaLnBrk="1" hangingPunct="1">
              <a:buFont typeface="Wingdings" pitchFamily="2" charset="2"/>
              <a:buChar char="ü"/>
            </a:pPr>
            <a:endParaRPr lang="en-US" sz="1600" dirty="0" smtClean="0"/>
          </a:p>
          <a:p>
            <a:pPr eaLnBrk="1" hangingPunct="1">
              <a:buFont typeface="Wingdings" pitchFamily="2" charset="2"/>
              <a:buChar char="ü"/>
            </a:pPr>
            <a:r>
              <a:rPr lang="en-US" sz="1600" dirty="0" smtClean="0"/>
              <a:t>Litter, seeding </a:t>
            </a:r>
            <a:r>
              <a:rPr lang="en-US" sz="1600" dirty="0" smtClean="0"/>
              <a:t>and effects on tree foliage (long term data sets, spatially)</a:t>
            </a:r>
          </a:p>
          <a:p>
            <a:pPr eaLnBrk="1" hangingPunct="1">
              <a:buNone/>
            </a:pPr>
            <a:r>
              <a:rPr lang="en-US" sz="1600" dirty="0" smtClean="0"/>
              <a:t>	e.g. seeding for the major species. </a:t>
            </a:r>
          </a:p>
          <a:p>
            <a:pPr eaLnBrk="1" hangingPunct="1">
              <a:buFont typeface="Wingdings" pitchFamily="2" charset="2"/>
              <a:buChar char="ü"/>
            </a:pPr>
            <a:endParaRPr lang="en-US" sz="1600" dirty="0" smtClean="0"/>
          </a:p>
          <a:p>
            <a:pPr eaLnBrk="1" hangingPunct="1">
              <a:buFont typeface="Wingdings" pitchFamily="2" charset="2"/>
              <a:buChar char="ü"/>
            </a:pPr>
            <a:r>
              <a:rPr lang="en-US" sz="1600" dirty="0" err="1" smtClean="0"/>
              <a:t>Resorption</a:t>
            </a:r>
            <a:r>
              <a:rPr lang="en-US" sz="1600" dirty="0" smtClean="0"/>
              <a:t> of nutrients on a spatial basis (Foliar, </a:t>
            </a:r>
            <a:r>
              <a:rPr lang="en-US" sz="1600" dirty="0" smtClean="0"/>
              <a:t>litterfall, leaf/needles</a:t>
            </a:r>
            <a:r>
              <a:rPr lang="en-US" sz="1600" dirty="0" smtClean="0"/>
              <a:t>) chemistry; leaf area)</a:t>
            </a:r>
          </a:p>
          <a:p>
            <a:pPr eaLnBrk="1" hangingPunct="1">
              <a:buFont typeface="Wingdings" pitchFamily="2" charset="2"/>
              <a:buChar char="ü"/>
            </a:pPr>
            <a:endParaRPr lang="en-US" sz="2200" dirty="0" smtClean="0"/>
          </a:p>
          <a:p>
            <a:pPr lvl="1" eaLnBrk="1" hangingPunct="1">
              <a:buNone/>
            </a:pPr>
            <a:endParaRPr lang="en-US" sz="2000" dirty="0" smtClean="0"/>
          </a:p>
          <a:p>
            <a:pPr eaLnBrk="1" hangingPunct="1"/>
            <a:endParaRPr lang="en-GB" sz="2400" dirty="0" smtClean="0"/>
          </a:p>
        </p:txBody>
      </p:sp>
      <p:sp>
        <p:nvSpPr>
          <p:cNvPr id="6148" name="Alatunnisteen paikkamerkki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fi-FI" dirty="0" smtClean="0"/>
              <a:t>  </a:t>
            </a:r>
            <a:fld id="{118D08D6-2527-419E-8F74-65D134773D48}" type="datetime1">
              <a:rPr lang="fi-FI" sz="800" smtClean="0"/>
              <a:pPr>
                <a:defRPr/>
              </a:pPr>
              <a:t>19.3.2012</a:t>
            </a:fld>
            <a:endParaRPr lang="fi-FI" sz="800" dirty="0" smtClean="0"/>
          </a:p>
        </p:txBody>
      </p:sp>
      <p:sp>
        <p:nvSpPr>
          <p:cNvPr id="6149" name="Dian numeron paikkamerkki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938AF96-8D77-4EAD-8ACE-B8C493046F7D}" type="slidenum">
              <a:rPr lang="fi-FI" smtClean="0"/>
              <a:pPr>
                <a:defRPr/>
              </a:pPr>
              <a:t>7</a:t>
            </a:fld>
            <a:endParaRPr lang="fi-FI" dirty="0" smtClean="0"/>
          </a:p>
        </p:txBody>
      </p:sp>
      <p:sp>
        <p:nvSpPr>
          <p:cNvPr id="9222" name="Rectangle 5"/>
          <p:cNvSpPr>
            <a:spLocks noChangeArrowheads="1"/>
          </p:cNvSpPr>
          <p:nvPr/>
        </p:nvSpPr>
        <p:spPr bwMode="auto">
          <a:xfrm>
            <a:off x="0" y="188640"/>
            <a:ext cx="9144000" cy="576262"/>
          </a:xfrm>
          <a:prstGeom prst="rect">
            <a:avLst/>
          </a:prstGeom>
          <a:solidFill>
            <a:schemeClr val="accent1">
              <a:alpha val="9019"/>
            </a:schemeClr>
          </a:solidFill>
          <a:ln w="9525" algn="ctr">
            <a:solidFill>
              <a:schemeClr val="bg2"/>
            </a:solidFill>
            <a:round/>
            <a:headEnd/>
            <a:tailEnd/>
          </a:ln>
        </p:spPr>
        <p:txBody>
          <a:bodyPr lIns="72000" tIns="72000" rIns="72000" bIns="72000">
            <a:spAutoFit/>
          </a:bodyPr>
          <a:lstStyle/>
          <a:p>
            <a:pPr>
              <a:spcBef>
                <a:spcPct val="50000"/>
              </a:spcBef>
            </a:pPr>
            <a:endParaRPr lang="fi-FI" noProof="1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i-FI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i-FI"/>
          </a:p>
        </p:txBody>
      </p:sp>
      <p:pic>
        <p:nvPicPr>
          <p:cNvPr id="4" name="Picture 3" descr="europe 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5750" y="0"/>
            <a:ext cx="85725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  </a:t>
            </a:r>
            <a:fld id="{5FC7606F-31A5-47E5-97A4-154E2719F389}" type="datetime1">
              <a:rPr lang="fi-FI" sz="800" smtClean="0"/>
              <a:pPr>
                <a:defRPr/>
              </a:pPr>
              <a:t>19.3.2012</a:t>
            </a:fld>
            <a:endParaRPr lang="fi-FI" sz="80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8778EE2A-8046-4E32-B3F7-32DAC2CA8206}" type="slidenum">
              <a:rPr lang="fi-FI" smtClean="0"/>
              <a:pPr>
                <a:defRPr/>
              </a:pPr>
              <a:t>9</a:t>
            </a:fld>
            <a:endParaRPr lang="fi-FI"/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179512" y="44624"/>
          <a:ext cx="7740000" cy="625710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1800000"/>
                <a:gridCol w="576264"/>
                <a:gridCol w="503736"/>
                <a:gridCol w="540000"/>
                <a:gridCol w="540000"/>
                <a:gridCol w="540000"/>
                <a:gridCol w="540000"/>
                <a:gridCol w="540000"/>
                <a:gridCol w="540000"/>
                <a:gridCol w="540000"/>
                <a:gridCol w="540000"/>
                <a:gridCol w="540000"/>
              </a:tblGrid>
              <a:tr h="231493"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Country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2002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2003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2004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2005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2006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2007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2008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2009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2010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err="1" smtClean="0"/>
                        <a:t>sum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</a:tr>
              <a:tr h="231493"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France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1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x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x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x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x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x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x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x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7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</a:tr>
              <a:tr h="231493">
                <a:tc>
                  <a:txBody>
                    <a:bodyPr/>
                    <a:lstStyle/>
                    <a:p>
                      <a:r>
                        <a:rPr lang="fi-FI" sz="1500" dirty="0" err="1" smtClean="0"/>
                        <a:t>Belgium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2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x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x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x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x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x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x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6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</a:tr>
              <a:tr h="231493">
                <a:tc>
                  <a:txBody>
                    <a:bodyPr/>
                    <a:lstStyle/>
                    <a:p>
                      <a:r>
                        <a:rPr lang="fi-FI" sz="1500" dirty="0" err="1" smtClean="0"/>
                        <a:t>Germany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4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x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x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x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x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x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x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x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x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x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9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</a:tr>
              <a:tr h="231493">
                <a:tc>
                  <a:txBody>
                    <a:bodyPr/>
                    <a:lstStyle/>
                    <a:p>
                      <a:r>
                        <a:rPr lang="fi-FI" sz="1500" dirty="0" err="1" smtClean="0"/>
                        <a:t>Italy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x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x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2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</a:tr>
              <a:tr h="231493"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United </a:t>
                      </a:r>
                      <a:r>
                        <a:rPr lang="fi-FI" sz="1500" dirty="0" err="1" smtClean="0"/>
                        <a:t>Kingdom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6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x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x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x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3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</a:tr>
              <a:tr h="231493">
                <a:tc>
                  <a:txBody>
                    <a:bodyPr/>
                    <a:lstStyle/>
                    <a:p>
                      <a:r>
                        <a:rPr lang="fi-FI" sz="1500" dirty="0" err="1" smtClean="0"/>
                        <a:t>Ireland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7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x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x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2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</a:tr>
              <a:tr h="231493">
                <a:tc>
                  <a:txBody>
                    <a:bodyPr/>
                    <a:lstStyle/>
                    <a:p>
                      <a:r>
                        <a:rPr lang="fi-FI" sz="1500" dirty="0" err="1" smtClean="0"/>
                        <a:t>Denmark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8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x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x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x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x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x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x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6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</a:tr>
              <a:tr h="231493">
                <a:tc>
                  <a:txBody>
                    <a:bodyPr/>
                    <a:lstStyle/>
                    <a:p>
                      <a:r>
                        <a:rPr lang="fi-FI" sz="1500" dirty="0" err="1" smtClean="0"/>
                        <a:t>Greece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9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x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x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x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x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x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x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x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7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</a:tr>
              <a:tr h="231493"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Spain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11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x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x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x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x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x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x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6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</a:tr>
              <a:tr h="231493"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Luxembourg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12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x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x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x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x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x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5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</a:tr>
              <a:tr h="231493">
                <a:tc>
                  <a:txBody>
                    <a:bodyPr/>
                    <a:lstStyle/>
                    <a:p>
                      <a:r>
                        <a:rPr lang="fi-FI" sz="1500" dirty="0" err="1" smtClean="0"/>
                        <a:t>Sweden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13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x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1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</a:tr>
              <a:tr h="231493">
                <a:tc>
                  <a:txBody>
                    <a:bodyPr/>
                    <a:lstStyle/>
                    <a:p>
                      <a:r>
                        <a:rPr lang="fi-FI" sz="1500" dirty="0" err="1" smtClean="0"/>
                        <a:t>Austria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14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x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x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2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</a:tr>
              <a:tr h="231493"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Finland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15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x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x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x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3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</a:tr>
              <a:tr h="231493">
                <a:tc>
                  <a:txBody>
                    <a:bodyPr/>
                    <a:lstStyle/>
                    <a:p>
                      <a:r>
                        <a:rPr lang="fi-FI" sz="1500" dirty="0" err="1" smtClean="0"/>
                        <a:t>Hungary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51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x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x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2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</a:tr>
              <a:tr h="231493"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Romania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52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x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x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2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</a:tr>
              <a:tr h="231493">
                <a:tc>
                  <a:txBody>
                    <a:bodyPr/>
                    <a:lstStyle/>
                    <a:p>
                      <a:r>
                        <a:rPr lang="fi-FI" sz="1500" dirty="0" err="1" smtClean="0"/>
                        <a:t>Slovak</a:t>
                      </a:r>
                      <a:r>
                        <a:rPr lang="fi-FI" sz="1500" dirty="0" smtClean="0"/>
                        <a:t> </a:t>
                      </a:r>
                      <a:r>
                        <a:rPr lang="fi-FI" sz="1500" dirty="0" err="1" smtClean="0"/>
                        <a:t>Republic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54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x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x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2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</a:tr>
              <a:tr h="231493">
                <a:tc>
                  <a:txBody>
                    <a:bodyPr/>
                    <a:lstStyle/>
                    <a:p>
                      <a:r>
                        <a:rPr lang="fi-FI" sz="1500" dirty="0" err="1" smtClean="0"/>
                        <a:t>Lithuania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56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x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x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x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x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x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x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6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</a:tr>
              <a:tr h="231493">
                <a:tc>
                  <a:txBody>
                    <a:bodyPr/>
                    <a:lstStyle/>
                    <a:p>
                      <a:r>
                        <a:rPr lang="fi-FI" sz="1500" dirty="0" err="1" smtClean="0"/>
                        <a:t>Czech</a:t>
                      </a:r>
                      <a:r>
                        <a:rPr lang="fi-FI" sz="1500" baseline="0" dirty="0" smtClean="0"/>
                        <a:t> </a:t>
                      </a:r>
                      <a:r>
                        <a:rPr lang="fi-FI" sz="1500" baseline="0" dirty="0" err="1" smtClean="0"/>
                        <a:t>Republic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58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x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x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2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</a:tr>
              <a:tr h="231493"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Estonia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59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x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x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2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</a:tr>
              <a:tr h="231493"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Slovenia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60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x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1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</a:tr>
              <a:tr h="231493"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Bulgaria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63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x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x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x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x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x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x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x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x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8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</a:tr>
              <a:tr h="231493"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Latvia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64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x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x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2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</a:tr>
              <a:tr h="231493"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Serbia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67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x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1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</a:tr>
              <a:tr h="231493"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SUM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3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5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8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10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9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9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8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19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r>
                        <a:rPr lang="fi-FI" sz="1500" dirty="0" smtClean="0"/>
                        <a:t>19</a:t>
                      </a:r>
                      <a:endParaRPr lang="fi-FI" sz="1500" dirty="0"/>
                    </a:p>
                  </a:txBody>
                  <a:tcPr marL="21687" marR="21687" marT="10842" marB="10842"/>
                </a:tc>
                <a:tc>
                  <a:txBody>
                    <a:bodyPr/>
                    <a:lstStyle/>
                    <a:p>
                      <a:endParaRPr lang="fi-FI" sz="1500" dirty="0"/>
                    </a:p>
                  </a:txBody>
                  <a:tcPr marL="21687" marR="21687" marT="10842" marB="10842"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8028384" y="260648"/>
            <a:ext cx="129614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b="1" dirty="0" err="1" smtClean="0"/>
              <a:t>Dry</a:t>
            </a:r>
            <a:r>
              <a:rPr lang="fi-FI" b="1" dirty="0" smtClean="0"/>
              <a:t> </a:t>
            </a:r>
            <a:r>
              <a:rPr lang="fi-FI" b="1" dirty="0" err="1" smtClean="0"/>
              <a:t>weight</a:t>
            </a:r>
            <a:endParaRPr lang="fi-FI" b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letusrakenne">
  <a:themeElements>
    <a:clrScheme name="Oletusrakenne 8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66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B8"/>
      </a:accent5>
      <a:accent6>
        <a:srgbClr val="2D2DB9"/>
      </a:accent6>
      <a:hlink>
        <a:srgbClr val="008000"/>
      </a:hlink>
      <a:folHlink>
        <a:srgbClr val="008000"/>
      </a:folHlink>
    </a:clrScheme>
    <a:fontScheme name="Oletusrakenn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bg2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72000" tIns="72000" rIns="72000" bIns="7200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sz="2400" b="0" i="0" u="none" strike="noStrike" cap="none" normalizeH="0" baseline="0" noProof="1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bg2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72000" tIns="72000" rIns="72000" bIns="7200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sz="2400" b="0" i="0" u="none" strike="noStrike" cap="none" normalizeH="0" baseline="0" noProof="1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Oletusrakenne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letusrakenne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letusrakenne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letusrakenne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letusrakenn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letusrakenn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letusrakenn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letusrakenne 8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66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B8"/>
        </a:accent5>
        <a:accent6>
          <a:srgbClr val="2D2DB9"/>
        </a:accent6>
        <a:hlink>
          <a:srgbClr val="008000"/>
        </a:hlink>
        <a:folHlink>
          <a:srgbClr val="008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-te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-te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letusrakenne 8">
    <a:dk1>
      <a:srgbClr val="000000"/>
    </a:dk1>
    <a:lt1>
      <a:srgbClr val="FFFFFF"/>
    </a:lt1>
    <a:dk2>
      <a:srgbClr val="000000"/>
    </a:dk2>
    <a:lt2>
      <a:srgbClr val="808080"/>
    </a:lt2>
    <a:accent1>
      <a:srgbClr val="00CC66"/>
    </a:accent1>
    <a:accent2>
      <a:srgbClr val="3333CC"/>
    </a:accent2>
    <a:accent3>
      <a:srgbClr val="FFFFFF"/>
    </a:accent3>
    <a:accent4>
      <a:srgbClr val="000000"/>
    </a:accent4>
    <a:accent5>
      <a:srgbClr val="AAE2B8"/>
    </a:accent5>
    <a:accent6>
      <a:srgbClr val="2D2DB9"/>
    </a:accent6>
    <a:hlink>
      <a:srgbClr val="008000"/>
    </a:hlink>
    <a:folHlink>
      <a:srgbClr val="008000"/>
    </a:folHlink>
  </a:clrScheme>
  <a:fontScheme name="Oletusrakenne">
    <a:majorFont>
      <a:latin typeface="Arial"/>
      <a:ea typeface=""/>
      <a:cs typeface=""/>
    </a:majorFont>
    <a:minorFont>
      <a:latin typeface="Arial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Oletusrakenne 8">
    <a:dk1>
      <a:srgbClr val="000000"/>
    </a:dk1>
    <a:lt1>
      <a:srgbClr val="FFFFFF"/>
    </a:lt1>
    <a:dk2>
      <a:srgbClr val="000000"/>
    </a:dk2>
    <a:lt2>
      <a:srgbClr val="808080"/>
    </a:lt2>
    <a:accent1>
      <a:srgbClr val="00CC66"/>
    </a:accent1>
    <a:accent2>
      <a:srgbClr val="3333CC"/>
    </a:accent2>
    <a:accent3>
      <a:srgbClr val="FFFFFF"/>
    </a:accent3>
    <a:accent4>
      <a:srgbClr val="000000"/>
    </a:accent4>
    <a:accent5>
      <a:srgbClr val="AAE2B8"/>
    </a:accent5>
    <a:accent6>
      <a:srgbClr val="2D2DB9"/>
    </a:accent6>
    <a:hlink>
      <a:srgbClr val="008000"/>
    </a:hlink>
    <a:folHlink>
      <a:srgbClr val="008000"/>
    </a:folHlink>
  </a:clrScheme>
  <a:fontScheme name="Oletusrakenne">
    <a:majorFont>
      <a:latin typeface="Arial"/>
      <a:ea typeface=""/>
      <a:cs typeface=""/>
    </a:majorFont>
    <a:minorFont>
      <a:latin typeface="Arial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3.xml><?xml version="1.0" encoding="utf-8"?>
<a:themeOverride xmlns:a="http://schemas.openxmlformats.org/drawingml/2006/main">
  <a:clrScheme name="Oletusrakenne 8">
    <a:dk1>
      <a:srgbClr val="000000"/>
    </a:dk1>
    <a:lt1>
      <a:srgbClr val="FFFFFF"/>
    </a:lt1>
    <a:dk2>
      <a:srgbClr val="000000"/>
    </a:dk2>
    <a:lt2>
      <a:srgbClr val="808080"/>
    </a:lt2>
    <a:accent1>
      <a:srgbClr val="00CC66"/>
    </a:accent1>
    <a:accent2>
      <a:srgbClr val="3333CC"/>
    </a:accent2>
    <a:accent3>
      <a:srgbClr val="FFFFFF"/>
    </a:accent3>
    <a:accent4>
      <a:srgbClr val="000000"/>
    </a:accent4>
    <a:accent5>
      <a:srgbClr val="AAE2B8"/>
    </a:accent5>
    <a:accent6>
      <a:srgbClr val="2D2DB9"/>
    </a:accent6>
    <a:hlink>
      <a:srgbClr val="008000"/>
    </a:hlink>
    <a:folHlink>
      <a:srgbClr val="008000"/>
    </a:folHlink>
  </a:clrScheme>
  <a:fontScheme name="Oletusrakenne">
    <a:majorFont>
      <a:latin typeface="Arial"/>
      <a:ea typeface=""/>
      <a:cs typeface=""/>
    </a:majorFont>
    <a:minorFont>
      <a:latin typeface="Arial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4.xml><?xml version="1.0" encoding="utf-8"?>
<a:themeOverride xmlns:a="http://schemas.openxmlformats.org/drawingml/2006/main">
  <a:clrScheme name="Oletusrakenne 8">
    <a:dk1>
      <a:srgbClr val="000000"/>
    </a:dk1>
    <a:lt1>
      <a:srgbClr val="FFFFFF"/>
    </a:lt1>
    <a:dk2>
      <a:srgbClr val="000000"/>
    </a:dk2>
    <a:lt2>
      <a:srgbClr val="808080"/>
    </a:lt2>
    <a:accent1>
      <a:srgbClr val="00CC66"/>
    </a:accent1>
    <a:accent2>
      <a:srgbClr val="3333CC"/>
    </a:accent2>
    <a:accent3>
      <a:srgbClr val="FFFFFF"/>
    </a:accent3>
    <a:accent4>
      <a:srgbClr val="000000"/>
    </a:accent4>
    <a:accent5>
      <a:srgbClr val="AAE2B8"/>
    </a:accent5>
    <a:accent6>
      <a:srgbClr val="2D2DB9"/>
    </a:accent6>
    <a:hlink>
      <a:srgbClr val="008000"/>
    </a:hlink>
    <a:folHlink>
      <a:srgbClr val="008000"/>
    </a:folHlink>
  </a:clrScheme>
  <a:fontScheme name="Oletusrakenne">
    <a:majorFont>
      <a:latin typeface="Arial"/>
      <a:ea typeface=""/>
      <a:cs typeface=""/>
    </a:majorFont>
    <a:minorFont>
      <a:latin typeface="Arial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5.xml><?xml version="1.0" encoding="utf-8"?>
<a:themeOverride xmlns:a="http://schemas.openxmlformats.org/drawingml/2006/main">
  <a:clrScheme name="Oletusrakenne 8">
    <a:dk1>
      <a:srgbClr val="000000"/>
    </a:dk1>
    <a:lt1>
      <a:srgbClr val="FFFFFF"/>
    </a:lt1>
    <a:dk2>
      <a:srgbClr val="000000"/>
    </a:dk2>
    <a:lt2>
      <a:srgbClr val="808080"/>
    </a:lt2>
    <a:accent1>
      <a:srgbClr val="00CC66"/>
    </a:accent1>
    <a:accent2>
      <a:srgbClr val="3333CC"/>
    </a:accent2>
    <a:accent3>
      <a:srgbClr val="FFFFFF"/>
    </a:accent3>
    <a:accent4>
      <a:srgbClr val="000000"/>
    </a:accent4>
    <a:accent5>
      <a:srgbClr val="AAE2B8"/>
    </a:accent5>
    <a:accent6>
      <a:srgbClr val="2D2DB9"/>
    </a:accent6>
    <a:hlink>
      <a:srgbClr val="008000"/>
    </a:hlink>
    <a:folHlink>
      <a:srgbClr val="008000"/>
    </a:folHlink>
  </a:clrScheme>
  <a:fontScheme name="Oletusrakenne">
    <a:majorFont>
      <a:latin typeface="Arial"/>
      <a:ea typeface=""/>
      <a:cs typeface=""/>
    </a:majorFont>
    <a:minorFont>
      <a:latin typeface="Arial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6.xml><?xml version="1.0" encoding="utf-8"?>
<a:themeOverride xmlns:a="http://schemas.openxmlformats.org/drawingml/2006/main">
  <a:clrScheme name="Oletusrakenne 8">
    <a:dk1>
      <a:srgbClr val="000000"/>
    </a:dk1>
    <a:lt1>
      <a:srgbClr val="FFFFFF"/>
    </a:lt1>
    <a:dk2>
      <a:srgbClr val="000000"/>
    </a:dk2>
    <a:lt2>
      <a:srgbClr val="808080"/>
    </a:lt2>
    <a:accent1>
      <a:srgbClr val="00CC66"/>
    </a:accent1>
    <a:accent2>
      <a:srgbClr val="3333CC"/>
    </a:accent2>
    <a:accent3>
      <a:srgbClr val="FFFFFF"/>
    </a:accent3>
    <a:accent4>
      <a:srgbClr val="000000"/>
    </a:accent4>
    <a:accent5>
      <a:srgbClr val="AAE2B8"/>
    </a:accent5>
    <a:accent6>
      <a:srgbClr val="2D2DB9"/>
    </a:accent6>
    <a:hlink>
      <a:srgbClr val="008000"/>
    </a:hlink>
    <a:folHlink>
      <a:srgbClr val="008000"/>
    </a:folHlink>
  </a:clrScheme>
  <a:fontScheme name="Oletusrakenne">
    <a:majorFont>
      <a:latin typeface="Arial"/>
      <a:ea typeface=""/>
      <a:cs typeface=""/>
    </a:majorFont>
    <a:minorFont>
      <a:latin typeface="Arial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24708</TotalTime>
  <Words>1805</Words>
  <Application>Microsoft Office PowerPoint</Application>
  <PresentationFormat>On-screen Show (4:3)</PresentationFormat>
  <Paragraphs>1285</Paragraphs>
  <Slides>28</Slides>
  <Notes>4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28</vt:i4>
      </vt:variant>
    </vt:vector>
  </HeadingPairs>
  <TitlesOfParts>
    <vt:vector size="31" baseType="lpstr">
      <vt:lpstr>Oletusrakenne</vt:lpstr>
      <vt:lpstr>Document</vt:lpstr>
      <vt:lpstr>Worksheet</vt:lpstr>
      <vt:lpstr>LITTERFALL IN ICP-FOREST DATA BASE   </vt:lpstr>
      <vt:lpstr>Slide 2</vt:lpstr>
      <vt:lpstr>Slide 3</vt:lpstr>
      <vt:lpstr>Slide 4</vt:lpstr>
      <vt:lpstr>Slide 5</vt:lpstr>
      <vt:lpstr>Slide 6</vt:lpstr>
      <vt:lpstr>Evaluation project proposals</vt:lpstr>
      <vt:lpstr>Slide 8</vt:lpstr>
      <vt:lpstr>Slide 9</vt:lpstr>
      <vt:lpstr>Slide 10</vt:lpstr>
      <vt:lpstr>Pitoisuuksia (mg/L) sadannoissa ja maavesissä (H µmol/L)</vt:lpstr>
      <vt:lpstr>Slide 12</vt:lpstr>
      <vt:lpstr>Muutokset SO4-S, DOC, N, H, emäskationi pitoisuuksissa sekä ANC:ssa,  metsikkösadannassa (TF) ja maavedessä (SW). Muutos laskettu Mann-Kendall testillä (1989-2006, DOC 1991-2006).</vt:lpstr>
      <vt:lpstr>Muutokset SO4-S, DOC, N, H, emäskationi pitoisuuksissa sekä ANC:ssa,  metsikkösadannassa (TF) ja maavedessä (SW). Muutos laskettu Mann-Kendall testillä (1989-2006, DOC 1991-2006).</vt:lpstr>
      <vt:lpstr>Muutokset SO4-S, DOC, N, H, emäskationi pitoisuuksissa sekä ANC:ssa,  metsikkösadannassa (TF) ja maavedessä (SW). Muutos laskettu Mann-Kendall testillä (1989-2006, DOC 1991-2006).</vt:lpstr>
      <vt:lpstr>Muutokset SO4-S, DOC, N, H, emäskationi pitoisuuksissa sekä ANC:ssa,  metsikkösadannassa (TF) ja maavedessä (SW). Muutos laskettu Mann-Kendall testillä (1989-2006, DOC 1991-2006).</vt:lpstr>
      <vt:lpstr>Muutokset metsikkösadannassa</vt:lpstr>
      <vt:lpstr>Karikesato 1991-2007 kg/ha</vt:lpstr>
      <vt:lpstr>Karikepitoisuuksia (1999-2003)</vt:lpstr>
      <vt:lpstr>Ravinteet puustobiomassassa ja karikkeessa</vt:lpstr>
      <vt:lpstr>Hiili puustobiomassassa ~120 000 kg/ha (120 t/ha)   </vt:lpstr>
      <vt:lpstr>Karikesatona ja karikeneulasten mukana maahan palautuneet biomassa ja ravinteet prosentteina elävästä neulasmassasta</vt:lpstr>
      <vt:lpstr>Karikesato ja metsikkösadanta</vt:lpstr>
      <vt:lpstr>Yhteenveto</vt:lpstr>
      <vt:lpstr>                       Kiitos   Tutkimusryhmä: Mike Starr, Päivi Merilä, Antti-Jussi Lindroos, Tiina Nieminen, Kirsti Derome, Pekka Nöjd</vt:lpstr>
      <vt:lpstr>Happamuuden neutraloituminen (kationit-vahvat hapot)</vt:lpstr>
      <vt:lpstr>Karikesatona ja karikeneulasten mukana maahan palautuneet biomassa ja ravinteet prosentteina puustobiomassasta ja elävästä neulasmassasta</vt:lpstr>
      <vt:lpstr>Tulokset</vt:lpstr>
    </vt:vector>
  </TitlesOfParts>
  <Company>Metla Metsäntutkimuslaitos Finnish Forest Research Institute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PowerPoint-esitys</dc:title>
  <dc:creator>Liisa Ukonmaanaho</dc:creator>
  <dc:description>Metlan powerpoint-esitysten pohja, Metla/JHyv 11/2005</dc:description>
  <cp:lastModifiedBy>Metla</cp:lastModifiedBy>
  <cp:revision>283</cp:revision>
  <dcterms:created xsi:type="dcterms:W3CDTF">2003-06-05T13:33:43Z</dcterms:created>
  <dcterms:modified xsi:type="dcterms:W3CDTF">2012-03-20T05:11:58Z</dcterms:modified>
</cp:coreProperties>
</file>