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3" r:id="rId4"/>
    <p:sldId id="266" r:id="rId5"/>
    <p:sldId id="258" r:id="rId6"/>
    <p:sldId id="262" r:id="rId7"/>
    <p:sldId id="260" r:id="rId8"/>
    <p:sldId id="264" r:id="rId9"/>
    <p:sldId id="259" r:id="rId10"/>
    <p:sldId id="267" r:id="rId11"/>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2" d="100"/>
          <a:sy n="72" d="100"/>
        </p:scale>
        <p:origin x="-1690" y="-2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7F21EB-2F28-4B93-981E-D60232F79F82}" type="datetimeFigureOut">
              <a:rPr lang="nl-BE" smtClean="0"/>
              <a:pPr/>
              <a:t>14/02/2012</a:t>
            </a:fld>
            <a:endParaRPr lang="nl-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A8D2EE-8947-485D-BC2E-051E11DAAA18}" type="slidenum">
              <a:rPr lang="nl-BE" smtClean="0"/>
              <a:pPr/>
              <a:t>‹Nr.›</a:t>
            </a:fld>
            <a:endParaRPr lang="nl-BE"/>
          </a:p>
        </p:txBody>
      </p:sp>
    </p:spTree>
    <p:extLst>
      <p:ext uri="{BB962C8B-B14F-4D97-AF65-F5344CB8AC3E}">
        <p14:creationId xmlns:p14="http://schemas.microsoft.com/office/powerpoint/2010/main" val="2706511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0"/>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1pPr>
            <a:lvl2pPr eaLnBrk="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2pPr>
            <a:lvl3pPr eaLnBrk="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3pPr>
            <a:lvl4pPr eaLnBrk="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4pPr>
            <a:lvl5pPr eaLnBrk="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5pPr>
            <a:lvl6pPr marL="2204550" indent="-200414" defTabSz="393869" eaLnBrk="0" fontAlgn="base" hangingPunct="0">
              <a:lnSpc>
                <a:spcPct val="93000"/>
              </a:lnSpc>
              <a:spcBef>
                <a:spcPct val="0"/>
              </a:spcBef>
              <a:spcAft>
                <a:spcPct val="0"/>
              </a:spcAft>
              <a:buClr>
                <a:srgbClr val="000000"/>
              </a:buClr>
              <a:buSzPct val="100000"/>
              <a:buFont typeface="Times New Roman" pitchFamily="16" charset="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6pPr>
            <a:lvl7pPr marL="2605377" indent="-200414" defTabSz="393869" eaLnBrk="0" fontAlgn="base" hangingPunct="0">
              <a:lnSpc>
                <a:spcPct val="93000"/>
              </a:lnSpc>
              <a:spcBef>
                <a:spcPct val="0"/>
              </a:spcBef>
              <a:spcAft>
                <a:spcPct val="0"/>
              </a:spcAft>
              <a:buClr>
                <a:srgbClr val="000000"/>
              </a:buClr>
              <a:buSzPct val="100000"/>
              <a:buFont typeface="Times New Roman" pitchFamily="16" charset="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7pPr>
            <a:lvl8pPr marL="3006204" indent="-200414" defTabSz="393869" eaLnBrk="0" fontAlgn="base" hangingPunct="0">
              <a:lnSpc>
                <a:spcPct val="93000"/>
              </a:lnSpc>
              <a:spcBef>
                <a:spcPct val="0"/>
              </a:spcBef>
              <a:spcAft>
                <a:spcPct val="0"/>
              </a:spcAft>
              <a:buClr>
                <a:srgbClr val="000000"/>
              </a:buClr>
              <a:buSzPct val="100000"/>
              <a:buFont typeface="Times New Roman" pitchFamily="16" charset="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8pPr>
            <a:lvl9pPr marL="3407032" indent="-200414" defTabSz="393869" eaLnBrk="0" fontAlgn="base" hangingPunct="0">
              <a:lnSpc>
                <a:spcPct val="93000"/>
              </a:lnSpc>
              <a:spcBef>
                <a:spcPct val="0"/>
              </a:spcBef>
              <a:spcAft>
                <a:spcPct val="0"/>
              </a:spcAft>
              <a:buClr>
                <a:srgbClr val="000000"/>
              </a:buClr>
              <a:buSzPct val="100000"/>
              <a:buFont typeface="Times New Roman" pitchFamily="16" charset="0"/>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solidFill>
                  <a:schemeClr val="bg1"/>
                </a:solidFill>
                <a:latin typeface="Arial" charset="0"/>
                <a:ea typeface="DejaVu Sans" charset="0"/>
                <a:cs typeface="DejaVu Sans" charset="0"/>
              </a:defRPr>
            </a:lvl9pPr>
          </a:lstStyle>
          <a:p>
            <a:pPr eaLnBrk="1"/>
            <a:fld id="{8FBDECAD-9902-441B-98BA-9725D2CC6C86}" type="slidenum">
              <a:rPr lang="en-GB" smtClean="0">
                <a:solidFill>
                  <a:srgbClr val="000000"/>
                </a:solidFill>
                <a:latin typeface="Times New Roman" pitchFamily="16" charset="0"/>
              </a:rPr>
              <a:pPr eaLnBrk="1"/>
              <a:t>6</a:t>
            </a:fld>
            <a:endParaRPr lang="en-GB" smtClean="0">
              <a:solidFill>
                <a:srgbClr val="000000"/>
              </a:solidFill>
              <a:latin typeface="Times New Roman" pitchFamily="16" charset="0"/>
            </a:endParaRPr>
          </a:p>
        </p:txBody>
      </p:sp>
      <p:sp>
        <p:nvSpPr>
          <p:cNvPr id="14339" name="Text Box 1"/>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p:spPr>
        <p:txBody>
          <a:bodyPr wrap="none" lIns="80165" tIns="40083" rIns="80165" bIns="40083" anchor="ctr"/>
          <a:lstStyle/>
          <a:p>
            <a:endParaRPr lang="nl-BE"/>
          </a:p>
        </p:txBody>
      </p:sp>
      <p:sp>
        <p:nvSpPr>
          <p:cNvPr id="14340" name="Rectangle 2"/>
          <p:cNvSpPr>
            <a:spLocks noGrp="1" noChangeArrowheads="1"/>
          </p:cNvSpPr>
          <p:nvPr>
            <p:ph type="body"/>
          </p:nvPr>
        </p:nvSpPr>
        <p:spPr>
          <a:xfrm>
            <a:off x="685513" y="4343231"/>
            <a:ext cx="5481215" cy="410970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nl-B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BE"/>
          </a:p>
        </p:txBody>
      </p:sp>
      <p:sp>
        <p:nvSpPr>
          <p:cNvPr id="4" name="Date Placeholder 3"/>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1309331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1989924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2196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274530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848049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Date Placeholder 4"/>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1253943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7" name="Date Placeholder 6"/>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3017580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Date Placeholder 2"/>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1175376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5082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1873196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E77137-AC84-491A-8128-3FBD4B659D3D}" type="datetimeFigureOut">
              <a:rPr lang="nl-BE" smtClean="0"/>
              <a:pPr/>
              <a:t>14/02/2012</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B43C12CD-5DAE-4F4A-89EC-0B7D2D588FAE}" type="slidenum">
              <a:rPr lang="nl-BE" smtClean="0"/>
              <a:pPr/>
              <a:t>‹Nr.›</a:t>
            </a:fld>
            <a:endParaRPr lang="nl-BE"/>
          </a:p>
        </p:txBody>
      </p:sp>
    </p:spTree>
    <p:extLst>
      <p:ext uri="{BB962C8B-B14F-4D97-AF65-F5344CB8AC3E}">
        <p14:creationId xmlns:p14="http://schemas.microsoft.com/office/powerpoint/2010/main" val="3218988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E77137-AC84-491A-8128-3FBD4B659D3D}" type="datetimeFigureOut">
              <a:rPr lang="nl-BE" smtClean="0"/>
              <a:pPr/>
              <a:t>14/02/2012</a:t>
            </a:fld>
            <a:endParaRPr lang="nl-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3C12CD-5DAE-4F4A-89EC-0B7D2D588FAE}" type="slidenum">
              <a:rPr lang="nl-BE" smtClean="0"/>
              <a:pPr/>
              <a:t>‹Nr.›</a:t>
            </a:fld>
            <a:endParaRPr lang="nl-BE"/>
          </a:p>
        </p:txBody>
      </p:sp>
    </p:spTree>
    <p:extLst>
      <p:ext uri="{BB962C8B-B14F-4D97-AF65-F5344CB8AC3E}">
        <p14:creationId xmlns:p14="http://schemas.microsoft.com/office/powerpoint/2010/main" val="32248921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wmf"/><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9483"/>
            <a:ext cx="7772400" cy="1470025"/>
          </a:xfrm>
        </p:spPr>
        <p:txBody>
          <a:bodyPr>
            <a:normAutofit fontScale="90000"/>
          </a:bodyPr>
          <a:lstStyle/>
          <a:p>
            <a:r>
              <a:rPr lang="en-US" dirty="0" smtClean="0"/>
              <a:t>Factors </a:t>
            </a:r>
            <a:r>
              <a:rPr lang="en-US" dirty="0"/>
              <a:t>influencing DOC </a:t>
            </a:r>
            <a:r>
              <a:rPr lang="en-US" dirty="0" smtClean="0"/>
              <a:t>leaching: a meta-analysis to inform land surface models</a:t>
            </a:r>
            <a:endParaRPr lang="nl-BE" dirty="0"/>
          </a:p>
        </p:txBody>
      </p:sp>
      <p:sp>
        <p:nvSpPr>
          <p:cNvPr id="3" name="Subtitle 2"/>
          <p:cNvSpPr>
            <a:spLocks noGrp="1"/>
          </p:cNvSpPr>
          <p:nvPr>
            <p:ph type="subTitle" idx="1"/>
          </p:nvPr>
        </p:nvSpPr>
        <p:spPr>
          <a:xfrm>
            <a:off x="1371600" y="4122906"/>
            <a:ext cx="6400800" cy="1039761"/>
          </a:xfrm>
        </p:spPr>
        <p:txBody>
          <a:bodyPr>
            <a:normAutofit fontScale="85000" lnSpcReduction="10000"/>
          </a:bodyPr>
          <a:lstStyle/>
          <a:p>
            <a:r>
              <a:rPr lang="en-US" dirty="0" smtClean="0"/>
              <a:t>Marta Camino</a:t>
            </a:r>
            <a:r>
              <a:rPr lang="en-US" baseline="30000" dirty="0" smtClean="0"/>
              <a:t>1</a:t>
            </a:r>
            <a:r>
              <a:rPr lang="en-US" dirty="0" smtClean="0"/>
              <a:t>, Ivan Janssens</a:t>
            </a:r>
            <a:r>
              <a:rPr lang="en-US" baseline="30000" dirty="0" smtClean="0"/>
              <a:t>1</a:t>
            </a:r>
            <a:r>
              <a:rPr lang="en-US" dirty="0" smtClean="0"/>
              <a:t>, </a:t>
            </a:r>
            <a:r>
              <a:rPr lang="en-US" dirty="0" err="1" smtClean="0"/>
              <a:t>Sebastiaan</a:t>
            </a:r>
            <a:r>
              <a:rPr lang="en-US" dirty="0" smtClean="0"/>
              <a:t> Luyssaert</a:t>
            </a:r>
            <a:r>
              <a:rPr lang="en-US" baseline="30000" dirty="0" smtClean="0"/>
              <a:t>2</a:t>
            </a:r>
            <a:r>
              <a:rPr lang="en-US" dirty="0" smtClean="0"/>
              <a:t>, Philippe Ciais</a:t>
            </a:r>
            <a:r>
              <a:rPr lang="en-US" baseline="30000" dirty="0" smtClean="0"/>
              <a:t>2</a:t>
            </a:r>
            <a:r>
              <a:rPr lang="en-US" dirty="0" smtClean="0"/>
              <a:t> and Bert Gielen</a:t>
            </a:r>
            <a:r>
              <a:rPr lang="en-US" baseline="30000" dirty="0" smtClean="0"/>
              <a:t>1</a:t>
            </a:r>
            <a:endParaRPr lang="nl-BE" baseline="30000" dirty="0"/>
          </a:p>
        </p:txBody>
      </p:sp>
      <p:sp>
        <p:nvSpPr>
          <p:cNvPr id="4" name="Rectangle 3"/>
          <p:cNvSpPr/>
          <p:nvPr/>
        </p:nvSpPr>
        <p:spPr>
          <a:xfrm>
            <a:off x="884903" y="5383893"/>
            <a:ext cx="7374194" cy="1089529"/>
          </a:xfrm>
          <a:prstGeom prst="rect">
            <a:avLst/>
          </a:prstGeom>
        </p:spPr>
        <p:txBody>
          <a:bodyPr wrap="square">
            <a:spAutoFit/>
          </a:bodyPr>
          <a:lstStyle/>
          <a:p>
            <a:pPr algn="ctr">
              <a:lnSpc>
                <a:spcPct val="120000"/>
              </a:lnSpc>
            </a:pPr>
            <a:r>
              <a:rPr lang="en-GB" b="1" i="1" baseline="30000" dirty="0" smtClean="0">
                <a:latin typeface="Calibri" pitchFamily="34" charset="0"/>
                <a:cs typeface="Calibri" pitchFamily="34" charset="0"/>
              </a:rPr>
              <a:t>1</a:t>
            </a:r>
            <a:r>
              <a:rPr lang="en-GB" b="1" i="1" dirty="0" smtClean="0">
                <a:latin typeface="Calibri" pitchFamily="34" charset="0"/>
                <a:cs typeface="Calibri" pitchFamily="34" charset="0"/>
              </a:rPr>
              <a:t>Research Group of Plant and Vegetation Ecology, Department of Biology, University of Antwerp, BELGIUM </a:t>
            </a:r>
          </a:p>
          <a:p>
            <a:pPr algn="ctr">
              <a:lnSpc>
                <a:spcPct val="120000"/>
              </a:lnSpc>
            </a:pPr>
            <a:r>
              <a:rPr lang="en-GB" b="1" i="1" baseline="30000" dirty="0" smtClean="0">
                <a:latin typeface="Calibri" pitchFamily="34" charset="0"/>
                <a:cs typeface="Calibri" pitchFamily="34" charset="0"/>
              </a:rPr>
              <a:t>2</a:t>
            </a:r>
            <a:r>
              <a:rPr lang="en-US" b="1" i="1" dirty="0" err="1" smtClean="0">
                <a:latin typeface="Calibri" pitchFamily="34" charset="0"/>
                <a:cs typeface="Calibri" pitchFamily="34" charset="0"/>
              </a:rPr>
              <a:t>Laboratoire</a:t>
            </a:r>
            <a:r>
              <a:rPr lang="en-US" b="1" i="1" dirty="0" smtClean="0">
                <a:latin typeface="Calibri" pitchFamily="34" charset="0"/>
                <a:cs typeface="Calibri" pitchFamily="34" charset="0"/>
              </a:rPr>
              <a:t> des Sciences du </a:t>
            </a:r>
            <a:r>
              <a:rPr lang="en-US" b="1" i="1" dirty="0" err="1" smtClean="0">
                <a:latin typeface="Calibri" pitchFamily="34" charset="0"/>
                <a:cs typeface="Calibri" pitchFamily="34" charset="0"/>
              </a:rPr>
              <a:t>Climat</a:t>
            </a:r>
            <a:r>
              <a:rPr lang="en-US" b="1" i="1" dirty="0" smtClean="0">
                <a:latin typeface="Calibri" pitchFamily="34" charset="0"/>
                <a:cs typeface="Calibri" pitchFamily="34" charset="0"/>
              </a:rPr>
              <a:t> et de </a:t>
            </a:r>
            <a:r>
              <a:rPr lang="en-US" b="1" i="1" dirty="0" err="1" smtClean="0">
                <a:latin typeface="Calibri" pitchFamily="34" charset="0"/>
                <a:cs typeface="Calibri" pitchFamily="34" charset="0"/>
              </a:rPr>
              <a:t>l'Environnement</a:t>
            </a:r>
            <a:r>
              <a:rPr lang="en-US" b="1" i="1" dirty="0" smtClean="0">
                <a:latin typeface="Calibri" pitchFamily="34" charset="0"/>
                <a:cs typeface="Calibri" pitchFamily="34" charset="0"/>
              </a:rPr>
              <a:t>, FRANCE</a:t>
            </a:r>
            <a:endParaRPr lang="en-GB" b="1" i="1" baseline="30000" dirty="0">
              <a:latin typeface="Calibri" pitchFamily="34" charset="0"/>
              <a:cs typeface="Calibri" pitchFamily="34" charset="0"/>
            </a:endParaRPr>
          </a:p>
        </p:txBody>
      </p:sp>
      <p:pic>
        <p:nvPicPr>
          <p:cNvPr id="5" name="Picture 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884903" cy="1182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90068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3315" y="951272"/>
            <a:ext cx="8229600" cy="2455606"/>
          </a:xfrm>
        </p:spPr>
        <p:txBody>
          <a:bodyPr>
            <a:normAutofit fontScale="92500" lnSpcReduction="10000"/>
          </a:bodyPr>
          <a:lstStyle/>
          <a:p>
            <a:endParaRPr lang="en-US" sz="2400" dirty="0"/>
          </a:p>
          <a:p>
            <a:pPr marL="0" indent="0">
              <a:buFontTx/>
              <a:buChar char="-"/>
            </a:pPr>
            <a:r>
              <a:rPr lang="en-US" sz="2400" dirty="0" smtClean="0"/>
              <a:t>ICP-scientists that are interested in collaborating in this analysis are welcome to contact us already at this stage to have an input in the design of the study.  Collaboration is also possible in a later phase.</a:t>
            </a:r>
          </a:p>
          <a:p>
            <a:pPr marL="0" indent="0">
              <a:buFontTx/>
              <a:buChar char="-"/>
            </a:pPr>
            <a:endParaRPr lang="en-US" sz="2400" dirty="0" smtClean="0"/>
          </a:p>
          <a:p>
            <a:pPr marL="0" indent="0">
              <a:buFontTx/>
              <a:buChar char="-"/>
            </a:pPr>
            <a:r>
              <a:rPr lang="en-US" sz="2400" smtClean="0"/>
              <a:t>Feel free to contact Marta at: Marta.CaminoSerrano@ua.ac.be   to indicate your interest in setting up this collaboration.</a:t>
            </a:r>
          </a:p>
          <a:p>
            <a:pPr marL="0" indent="0">
              <a:buNone/>
            </a:pPr>
            <a:endParaRPr lang="en-US" sz="2400" smtClean="0"/>
          </a:p>
          <a:p>
            <a:pPr marL="0" indent="0">
              <a:buNone/>
            </a:pPr>
            <a:endParaRPr lang="en-US" sz="2400" dirty="0" smtClean="0"/>
          </a:p>
          <a:p>
            <a:pPr marL="0" indent="0">
              <a:buNone/>
            </a:pPr>
            <a:endParaRPr lang="en-US" sz="2400" dirty="0"/>
          </a:p>
          <a:p>
            <a:pPr marL="0" indent="0">
              <a:buNone/>
            </a:pPr>
            <a:endParaRPr lang="en-US" sz="2400" dirty="0"/>
          </a:p>
          <a:p>
            <a:pPr marL="0" indent="0">
              <a:buNone/>
            </a:pPr>
            <a:endParaRPr lang="nl-BE" sz="2400" dirty="0"/>
          </a:p>
          <a:p>
            <a:endParaRPr lang="nl-BE" sz="2400" dirty="0"/>
          </a:p>
        </p:txBody>
      </p:sp>
      <p:sp>
        <p:nvSpPr>
          <p:cNvPr id="8" name="Title 1"/>
          <p:cNvSpPr>
            <a:spLocks noGrp="1"/>
          </p:cNvSpPr>
          <p:nvPr>
            <p:ph type="title"/>
          </p:nvPr>
        </p:nvSpPr>
        <p:spPr>
          <a:xfrm>
            <a:off x="0" y="0"/>
            <a:ext cx="9144000" cy="678426"/>
          </a:xfrm>
          <a:solidFill>
            <a:schemeClr val="accent6">
              <a:lumMod val="60000"/>
              <a:lumOff val="40000"/>
            </a:schemeClr>
          </a:solidFill>
        </p:spPr>
        <p:txBody>
          <a:bodyPr>
            <a:normAutofit fontScale="90000"/>
          </a:bodyPr>
          <a:lstStyle/>
          <a:p>
            <a:r>
              <a:rPr lang="en-US" dirty="0" smtClean="0"/>
              <a:t>Open to collaboration</a:t>
            </a:r>
            <a:endParaRPr lang="nl-BE" dirty="0"/>
          </a:p>
        </p:txBody>
      </p:sp>
    </p:spTree>
    <p:extLst>
      <p:ext uri="{BB962C8B-B14F-4D97-AF65-F5344CB8AC3E}">
        <p14:creationId xmlns:p14="http://schemas.microsoft.com/office/powerpoint/2010/main" val="593468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3999" cy="801994"/>
          </a:xfrm>
          <a:solidFill>
            <a:schemeClr val="accent6">
              <a:lumMod val="60000"/>
              <a:lumOff val="40000"/>
            </a:schemeClr>
          </a:solidFill>
        </p:spPr>
        <p:txBody>
          <a:bodyPr/>
          <a:lstStyle/>
          <a:p>
            <a:r>
              <a:rPr lang="en-US" dirty="0" smtClean="0"/>
              <a:t>Background</a:t>
            </a:r>
            <a:endParaRPr lang="nl-BE" dirty="0"/>
          </a:p>
        </p:txBody>
      </p:sp>
      <p:sp>
        <p:nvSpPr>
          <p:cNvPr id="3" name="Content Placeholder 2"/>
          <p:cNvSpPr>
            <a:spLocks noGrp="1"/>
          </p:cNvSpPr>
          <p:nvPr>
            <p:ph idx="1"/>
          </p:nvPr>
        </p:nvSpPr>
        <p:spPr>
          <a:xfrm>
            <a:off x="457200" y="933731"/>
            <a:ext cx="8229600" cy="5049531"/>
          </a:xfrm>
        </p:spPr>
        <p:txBody>
          <a:bodyPr>
            <a:normAutofit/>
          </a:bodyPr>
          <a:lstStyle/>
          <a:p>
            <a:r>
              <a:rPr lang="en-GB" sz="1800" dirty="0" smtClean="0">
                <a:latin typeface="Arial" pitchFamily="34" charset="0"/>
                <a:ea typeface="Times New Roman" pitchFamily="18" charset="0"/>
                <a:cs typeface="Arial" pitchFamily="34" charset="0"/>
              </a:rPr>
              <a:t>Generally, land surface models do not account for lateral carbon fluxes, but these fluxes play an </a:t>
            </a:r>
            <a:r>
              <a:rPr lang="en-GB" sz="1800" b="1" dirty="0" smtClean="0">
                <a:latin typeface="Arial" pitchFamily="34" charset="0"/>
                <a:ea typeface="Times New Roman" pitchFamily="18" charset="0"/>
                <a:cs typeface="Arial" pitchFamily="34" charset="0"/>
              </a:rPr>
              <a:t>important role in linking terrestrial and aquatic ecosystems</a:t>
            </a:r>
            <a:r>
              <a:rPr lang="en-GB" sz="1800" dirty="0" smtClean="0">
                <a:latin typeface="Arial" pitchFamily="34" charset="0"/>
                <a:ea typeface="Times New Roman" pitchFamily="18" charset="0"/>
                <a:cs typeface="Arial" pitchFamily="34" charset="0"/>
              </a:rPr>
              <a:t>. It is necessary  </a:t>
            </a:r>
            <a:r>
              <a:rPr lang="en-US" sz="1800" dirty="0">
                <a:latin typeface="Arial" pitchFamily="34" charset="0"/>
                <a:cs typeface="Arial" pitchFamily="34" charset="0"/>
              </a:rPr>
              <a:t>to </a:t>
            </a:r>
            <a:r>
              <a:rPr lang="en-US" sz="1800" dirty="0" smtClean="0">
                <a:latin typeface="Arial" pitchFamily="34" charset="0"/>
                <a:cs typeface="Arial" pitchFamily="34" charset="0"/>
              </a:rPr>
              <a:t>quantify and recognize the importance of carbon </a:t>
            </a:r>
            <a:r>
              <a:rPr lang="en-US" sz="1800" dirty="0">
                <a:latin typeface="Arial" pitchFamily="34" charset="0"/>
                <a:cs typeface="Arial" pitchFamily="34" charset="0"/>
              </a:rPr>
              <a:t>fluxes </a:t>
            </a:r>
            <a:r>
              <a:rPr lang="en-US" sz="1800" dirty="0" smtClean="0">
                <a:latin typeface="Arial" pitchFamily="34" charset="0"/>
                <a:cs typeface="Arial" pitchFamily="34" charset="0"/>
              </a:rPr>
              <a:t>to inland waters in order to go towards a </a:t>
            </a:r>
            <a:r>
              <a:rPr lang="en-US" sz="1800" i="1" dirty="0" smtClean="0">
                <a:latin typeface="Arial" pitchFamily="34" charset="0"/>
                <a:cs typeface="Arial" pitchFamily="34" charset="0"/>
              </a:rPr>
              <a:t>boundless carbon cycle</a:t>
            </a:r>
            <a:r>
              <a:rPr lang="en-US" sz="1800" dirty="0">
                <a:latin typeface="Arial" pitchFamily="34" charset="0"/>
                <a:cs typeface="Arial" pitchFamily="34" charset="0"/>
              </a:rPr>
              <a:t> </a:t>
            </a:r>
            <a:r>
              <a:rPr lang="en-US" sz="1800" dirty="0" smtClean="0">
                <a:latin typeface="Arial" pitchFamily="34" charset="0"/>
                <a:cs typeface="Arial" pitchFamily="34" charset="0"/>
              </a:rPr>
              <a:t>concept.</a:t>
            </a:r>
            <a:endParaRPr lang="nl-BE" sz="1800" dirty="0" smtClean="0">
              <a:latin typeface="Arial" pitchFamily="34" charset="0"/>
              <a:cs typeface="Arial" pitchFamily="34" charset="0"/>
            </a:endParaRPr>
          </a:p>
          <a:p>
            <a:endParaRPr lang="en-GB" sz="1800" b="1" dirty="0">
              <a:latin typeface="Arial" pitchFamily="34" charset="0"/>
              <a:cs typeface="Arial" pitchFamily="34" charset="0"/>
            </a:endParaRPr>
          </a:p>
          <a:p>
            <a:r>
              <a:rPr lang="en-US" sz="1800" dirty="0" smtClean="0">
                <a:latin typeface="Arial" pitchFamily="34" charset="0"/>
                <a:cs typeface="Arial" pitchFamily="34" charset="0"/>
              </a:rPr>
              <a:t>Although there are DOC models that operate at site-scale level, more information on biological and physical factors influencing DOC transport and production at a global scale is needed for a </a:t>
            </a:r>
            <a:r>
              <a:rPr lang="en-US" sz="1800" b="1" dirty="0" smtClean="0">
                <a:latin typeface="Arial" pitchFamily="34" charset="0"/>
                <a:cs typeface="Arial" pitchFamily="34" charset="0"/>
              </a:rPr>
              <a:t>general formulation within the land surface model ORCHIDEE.</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7556" y="3982065"/>
            <a:ext cx="5106443" cy="287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93527" y="5021494"/>
            <a:ext cx="1840376" cy="369332"/>
          </a:xfrm>
          <a:prstGeom prst="rect">
            <a:avLst/>
          </a:prstGeom>
          <a:noFill/>
        </p:spPr>
        <p:txBody>
          <a:bodyPr wrap="none" rtlCol="0">
            <a:spAutoFit/>
          </a:bodyPr>
          <a:lstStyle/>
          <a:p>
            <a:r>
              <a:rPr lang="en-US" dirty="0" err="1" smtClean="0"/>
              <a:t>Battin</a:t>
            </a:r>
            <a:r>
              <a:rPr lang="en-US" dirty="0" smtClean="0"/>
              <a:t> </a:t>
            </a:r>
            <a:r>
              <a:rPr lang="en-US" i="1" dirty="0" smtClean="0"/>
              <a:t>et al</a:t>
            </a:r>
            <a:r>
              <a:rPr lang="en-US" dirty="0" smtClean="0"/>
              <a:t>., 2009</a:t>
            </a:r>
            <a:endParaRPr lang="nl-BE" dirty="0"/>
          </a:p>
        </p:txBody>
      </p:sp>
      <p:sp>
        <p:nvSpPr>
          <p:cNvPr id="6" name="TextBox 5"/>
          <p:cNvSpPr txBox="1"/>
          <p:nvPr/>
        </p:nvSpPr>
        <p:spPr>
          <a:xfrm>
            <a:off x="2215259" y="4267699"/>
            <a:ext cx="1596912" cy="646331"/>
          </a:xfrm>
          <a:prstGeom prst="rect">
            <a:avLst/>
          </a:prstGeom>
          <a:noFill/>
        </p:spPr>
        <p:txBody>
          <a:bodyPr wrap="none" rtlCol="0">
            <a:spAutoFit/>
          </a:bodyPr>
          <a:lstStyle/>
          <a:p>
            <a:r>
              <a:rPr lang="en-US" dirty="0" smtClean="0"/>
              <a:t>The boundless </a:t>
            </a:r>
          </a:p>
          <a:p>
            <a:r>
              <a:rPr lang="en-US" dirty="0" smtClean="0"/>
              <a:t>carbon cycle</a:t>
            </a:r>
            <a:endParaRPr lang="nl-BE" dirty="0"/>
          </a:p>
        </p:txBody>
      </p:sp>
    </p:spTree>
    <p:extLst>
      <p:ext uri="{BB962C8B-B14F-4D97-AF65-F5344CB8AC3E}">
        <p14:creationId xmlns:p14="http://schemas.microsoft.com/office/powerpoint/2010/main" val="4164786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15036" y="6085390"/>
            <a:ext cx="9167959" cy="800219"/>
          </a:xfrm>
          <a:prstGeom prst="rect">
            <a:avLst/>
          </a:prstGeom>
          <a:solidFill>
            <a:schemeClr val="accent6">
              <a:lumMod val="60000"/>
              <a:lumOff val="40000"/>
            </a:schemeClr>
          </a:solidFill>
        </p:spPr>
        <p:txBody>
          <a:bodyPr wrap="square" rtlCol="0">
            <a:spAutoFit/>
          </a:bodyPr>
          <a:lstStyle/>
          <a:p>
            <a:endParaRPr lang="en-US" sz="1000" b="1" dirty="0" smtClean="0"/>
          </a:p>
          <a:p>
            <a:r>
              <a:rPr lang="en-US" b="1" dirty="0" smtClean="0"/>
              <a:t>FACTORS AND PROCESSES </a:t>
            </a:r>
          </a:p>
          <a:p>
            <a:r>
              <a:rPr lang="en-US" b="1" dirty="0" smtClean="0"/>
              <a:t> INFLUENCING DOC</a:t>
            </a:r>
            <a:endParaRPr lang="nl-BE" b="1" dirty="0"/>
          </a:p>
        </p:txBody>
      </p:sp>
      <p:sp>
        <p:nvSpPr>
          <p:cNvPr id="80" name="Rectangle 79"/>
          <p:cNvSpPr/>
          <p:nvPr/>
        </p:nvSpPr>
        <p:spPr>
          <a:xfrm>
            <a:off x="-10305" y="3411966"/>
            <a:ext cx="9167959" cy="2719677"/>
          </a:xfrm>
          <a:prstGeom prst="rect">
            <a:avLst/>
          </a:prstGeom>
          <a:gradFill flip="none" rotWithShape="1">
            <a:gsLst>
              <a:gs pos="0">
                <a:srgbClr val="FFEFD1">
                  <a:alpha val="0"/>
                </a:srgbClr>
              </a:gs>
              <a:gs pos="64999">
                <a:srgbClr val="F0EBD5"/>
              </a:gs>
              <a:gs pos="100000">
                <a:srgbClr val="D1C39F"/>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40" name="Oval 1039"/>
          <p:cNvSpPr/>
          <p:nvPr/>
        </p:nvSpPr>
        <p:spPr>
          <a:xfrm>
            <a:off x="103238" y="3443125"/>
            <a:ext cx="1327356" cy="3475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38" name="Oval 1037"/>
          <p:cNvSpPr/>
          <p:nvPr/>
        </p:nvSpPr>
        <p:spPr>
          <a:xfrm>
            <a:off x="73765" y="180452"/>
            <a:ext cx="2297891" cy="3705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xtBox 3"/>
          <p:cNvSpPr txBox="1"/>
          <p:nvPr/>
        </p:nvSpPr>
        <p:spPr>
          <a:xfrm>
            <a:off x="162968" y="3443125"/>
            <a:ext cx="1207895" cy="369332"/>
          </a:xfrm>
          <a:prstGeom prst="rect">
            <a:avLst/>
          </a:prstGeom>
          <a:noFill/>
        </p:spPr>
        <p:txBody>
          <a:bodyPr wrap="none" rtlCol="0">
            <a:spAutoFit/>
          </a:bodyPr>
          <a:lstStyle/>
          <a:p>
            <a:r>
              <a:rPr lang="en-US" dirty="0" smtClean="0">
                <a:solidFill>
                  <a:schemeClr val="bg1"/>
                </a:solidFill>
              </a:rPr>
              <a:t>Soil factors</a:t>
            </a:r>
            <a:endParaRPr lang="nl-BE" dirty="0">
              <a:solidFill>
                <a:schemeClr val="bg1"/>
              </a:solidFill>
            </a:endParaRPr>
          </a:p>
        </p:txBody>
      </p:sp>
      <p:sp>
        <p:nvSpPr>
          <p:cNvPr id="5" name="TextBox 4"/>
          <p:cNvSpPr txBox="1"/>
          <p:nvPr/>
        </p:nvSpPr>
        <p:spPr>
          <a:xfrm>
            <a:off x="103238" y="175068"/>
            <a:ext cx="2238946" cy="369332"/>
          </a:xfrm>
          <a:prstGeom prst="rect">
            <a:avLst/>
          </a:prstGeom>
          <a:noFill/>
        </p:spPr>
        <p:txBody>
          <a:bodyPr wrap="none" rtlCol="0">
            <a:spAutoFit/>
          </a:bodyPr>
          <a:lstStyle/>
          <a:p>
            <a:r>
              <a:rPr lang="en-US" dirty="0" smtClean="0">
                <a:solidFill>
                  <a:schemeClr val="bg1"/>
                </a:solidFill>
              </a:rPr>
              <a:t>Environmental factors</a:t>
            </a:r>
            <a:endParaRPr lang="nl-BE" dirty="0">
              <a:solidFill>
                <a:schemeClr val="bg1"/>
              </a:solidFill>
            </a:endParaRPr>
          </a:p>
        </p:txBody>
      </p:sp>
      <p:cxnSp>
        <p:nvCxnSpPr>
          <p:cNvPr id="7" name="Straight Connector 6"/>
          <p:cNvCxnSpPr/>
          <p:nvPr/>
        </p:nvCxnSpPr>
        <p:spPr>
          <a:xfrm flipV="1">
            <a:off x="-10305" y="3382960"/>
            <a:ext cx="9154305" cy="29006"/>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575866" y="1092376"/>
            <a:ext cx="1377365" cy="369332"/>
          </a:xfrm>
          <a:prstGeom prst="rect">
            <a:avLst/>
          </a:prstGeom>
          <a:noFill/>
          <a:ln>
            <a:solidFill>
              <a:srgbClr val="000000"/>
            </a:solidFill>
          </a:ln>
        </p:spPr>
        <p:txBody>
          <a:bodyPr wrap="none" rtlCol="0">
            <a:spAutoFit/>
          </a:bodyPr>
          <a:lstStyle/>
          <a:p>
            <a:r>
              <a:rPr lang="en-US" dirty="0" smtClean="0"/>
              <a:t>Precipitation</a:t>
            </a:r>
            <a:endParaRPr lang="nl-BE" dirty="0"/>
          </a:p>
        </p:txBody>
      </p:sp>
      <p:sp>
        <p:nvSpPr>
          <p:cNvPr id="9" name="TextBox 8"/>
          <p:cNvSpPr txBox="1"/>
          <p:nvPr/>
        </p:nvSpPr>
        <p:spPr>
          <a:xfrm>
            <a:off x="4761759" y="1807412"/>
            <a:ext cx="2099293" cy="646331"/>
          </a:xfrm>
          <a:prstGeom prst="rect">
            <a:avLst/>
          </a:prstGeom>
          <a:noFill/>
          <a:ln>
            <a:solidFill>
              <a:srgbClr val="000000"/>
            </a:solidFill>
          </a:ln>
        </p:spPr>
        <p:txBody>
          <a:bodyPr wrap="none" rtlCol="0">
            <a:spAutoFit/>
          </a:bodyPr>
          <a:lstStyle/>
          <a:p>
            <a:r>
              <a:rPr lang="en-US" dirty="0" smtClean="0"/>
              <a:t>Photosynthesis/</a:t>
            </a:r>
          </a:p>
          <a:p>
            <a:r>
              <a:rPr lang="en-US" dirty="0" smtClean="0"/>
              <a:t>Primary productivity</a:t>
            </a:r>
            <a:endParaRPr lang="nl-BE" dirty="0"/>
          </a:p>
        </p:txBody>
      </p:sp>
      <p:sp>
        <p:nvSpPr>
          <p:cNvPr id="10" name="TextBox 9"/>
          <p:cNvSpPr txBox="1"/>
          <p:nvPr/>
        </p:nvSpPr>
        <p:spPr>
          <a:xfrm>
            <a:off x="5663881" y="722935"/>
            <a:ext cx="1388585" cy="369332"/>
          </a:xfrm>
          <a:prstGeom prst="rect">
            <a:avLst/>
          </a:prstGeom>
          <a:noFill/>
          <a:ln>
            <a:solidFill>
              <a:srgbClr val="000000"/>
            </a:solidFill>
          </a:ln>
        </p:spPr>
        <p:txBody>
          <a:bodyPr wrap="none" rtlCol="0">
            <a:spAutoFit/>
          </a:bodyPr>
          <a:lstStyle/>
          <a:p>
            <a:r>
              <a:rPr lang="en-US" dirty="0" smtClean="0"/>
              <a:t>Temperature</a:t>
            </a:r>
            <a:endParaRPr lang="nl-BE" dirty="0"/>
          </a:p>
        </p:txBody>
      </p:sp>
      <p:sp>
        <p:nvSpPr>
          <p:cNvPr id="11" name="TextBox 10"/>
          <p:cNvSpPr txBox="1"/>
          <p:nvPr/>
        </p:nvSpPr>
        <p:spPr>
          <a:xfrm>
            <a:off x="3630710" y="990599"/>
            <a:ext cx="1551579" cy="369332"/>
          </a:xfrm>
          <a:prstGeom prst="rect">
            <a:avLst/>
          </a:prstGeom>
          <a:noFill/>
          <a:ln>
            <a:solidFill>
              <a:srgbClr val="000000"/>
            </a:solidFill>
          </a:ln>
        </p:spPr>
        <p:txBody>
          <a:bodyPr wrap="none" rtlCol="0">
            <a:spAutoFit/>
          </a:bodyPr>
          <a:lstStyle/>
          <a:p>
            <a:r>
              <a:rPr lang="en-US" dirty="0" smtClean="0"/>
              <a:t>Solar radiation</a:t>
            </a:r>
            <a:endParaRPr lang="nl-BE" dirty="0"/>
          </a:p>
        </p:txBody>
      </p:sp>
      <p:cxnSp>
        <p:nvCxnSpPr>
          <p:cNvPr id="13" name="Straight Connector 12"/>
          <p:cNvCxnSpPr/>
          <p:nvPr/>
        </p:nvCxnSpPr>
        <p:spPr>
          <a:xfrm flipV="1">
            <a:off x="-10304" y="6124580"/>
            <a:ext cx="9144000" cy="7063"/>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601681" y="3906869"/>
            <a:ext cx="1519006" cy="369332"/>
          </a:xfrm>
          <a:prstGeom prst="rect">
            <a:avLst/>
          </a:prstGeom>
          <a:noFill/>
        </p:spPr>
        <p:txBody>
          <a:bodyPr wrap="none" rtlCol="0">
            <a:spAutoFit/>
          </a:bodyPr>
          <a:lstStyle/>
          <a:p>
            <a:r>
              <a:rPr lang="en-US" dirty="0" smtClean="0"/>
              <a:t>Rooting depth</a:t>
            </a:r>
            <a:endParaRPr lang="nl-BE" dirty="0"/>
          </a:p>
        </p:txBody>
      </p:sp>
      <p:sp>
        <p:nvSpPr>
          <p:cNvPr id="15" name="TextBox 14"/>
          <p:cNvSpPr txBox="1"/>
          <p:nvPr/>
        </p:nvSpPr>
        <p:spPr>
          <a:xfrm>
            <a:off x="3552920" y="4276201"/>
            <a:ext cx="1757661" cy="369332"/>
          </a:xfrm>
          <a:prstGeom prst="rect">
            <a:avLst/>
          </a:prstGeom>
          <a:noFill/>
        </p:spPr>
        <p:txBody>
          <a:bodyPr wrap="none" rtlCol="0">
            <a:spAutoFit/>
          </a:bodyPr>
          <a:lstStyle/>
          <a:p>
            <a:r>
              <a:rPr lang="en-US" dirty="0" smtClean="0"/>
              <a:t>Soil temperature</a:t>
            </a:r>
            <a:endParaRPr lang="nl-BE" dirty="0"/>
          </a:p>
        </p:txBody>
      </p:sp>
      <p:sp>
        <p:nvSpPr>
          <p:cNvPr id="16" name="TextBox 15"/>
          <p:cNvSpPr txBox="1"/>
          <p:nvPr/>
        </p:nvSpPr>
        <p:spPr>
          <a:xfrm>
            <a:off x="1682519" y="4693206"/>
            <a:ext cx="879728" cy="369332"/>
          </a:xfrm>
          <a:prstGeom prst="rect">
            <a:avLst/>
          </a:prstGeom>
          <a:noFill/>
        </p:spPr>
        <p:txBody>
          <a:bodyPr wrap="none" rtlCol="0">
            <a:spAutoFit/>
          </a:bodyPr>
          <a:lstStyle/>
          <a:p>
            <a:r>
              <a:rPr lang="en-US" dirty="0" smtClean="0"/>
              <a:t>Texture</a:t>
            </a:r>
          </a:p>
        </p:txBody>
      </p:sp>
      <p:sp>
        <p:nvSpPr>
          <p:cNvPr id="17" name="TextBox 16"/>
          <p:cNvSpPr txBox="1"/>
          <p:nvPr/>
        </p:nvSpPr>
        <p:spPr>
          <a:xfrm>
            <a:off x="1777035" y="4978486"/>
            <a:ext cx="450764" cy="369332"/>
          </a:xfrm>
          <a:prstGeom prst="rect">
            <a:avLst/>
          </a:prstGeom>
          <a:noFill/>
        </p:spPr>
        <p:txBody>
          <a:bodyPr wrap="none" rtlCol="0">
            <a:spAutoFit/>
          </a:bodyPr>
          <a:lstStyle/>
          <a:p>
            <a:r>
              <a:rPr lang="en-US" dirty="0" smtClean="0"/>
              <a:t>pH</a:t>
            </a:r>
            <a:endParaRPr lang="nl-BE" dirty="0"/>
          </a:p>
        </p:txBody>
      </p:sp>
      <p:sp>
        <p:nvSpPr>
          <p:cNvPr id="20" name="TextBox 19"/>
          <p:cNvSpPr txBox="1"/>
          <p:nvPr/>
        </p:nvSpPr>
        <p:spPr>
          <a:xfrm>
            <a:off x="714465" y="5716058"/>
            <a:ext cx="1392432" cy="369332"/>
          </a:xfrm>
          <a:prstGeom prst="rect">
            <a:avLst/>
          </a:prstGeom>
          <a:noFill/>
        </p:spPr>
        <p:txBody>
          <a:bodyPr wrap="none" rtlCol="0">
            <a:spAutoFit/>
          </a:bodyPr>
          <a:lstStyle/>
          <a:p>
            <a:r>
              <a:rPr lang="en-US" b="1" dirty="0" smtClean="0">
                <a:solidFill>
                  <a:srgbClr val="FF0000"/>
                </a:solidFill>
              </a:rPr>
              <a:t>(De)sorption</a:t>
            </a:r>
            <a:endParaRPr lang="nl-BE" b="1" dirty="0">
              <a:solidFill>
                <a:srgbClr val="FF0000"/>
              </a:solidFill>
            </a:endParaRPr>
          </a:p>
        </p:txBody>
      </p:sp>
      <p:sp>
        <p:nvSpPr>
          <p:cNvPr id="21" name="TextBox 20"/>
          <p:cNvSpPr txBox="1"/>
          <p:nvPr/>
        </p:nvSpPr>
        <p:spPr>
          <a:xfrm>
            <a:off x="6797650" y="3489010"/>
            <a:ext cx="1849417" cy="369332"/>
          </a:xfrm>
          <a:prstGeom prst="rect">
            <a:avLst/>
          </a:prstGeom>
          <a:noFill/>
        </p:spPr>
        <p:txBody>
          <a:bodyPr wrap="none" rtlCol="0">
            <a:spAutoFit/>
          </a:bodyPr>
          <a:lstStyle/>
          <a:p>
            <a:r>
              <a:rPr lang="en-US" b="1" dirty="0" smtClean="0">
                <a:solidFill>
                  <a:srgbClr val="FF0000"/>
                </a:solidFill>
              </a:rPr>
              <a:t>Hydrological flow</a:t>
            </a:r>
            <a:endParaRPr lang="nl-BE" b="1" dirty="0">
              <a:solidFill>
                <a:srgbClr val="FF0000"/>
              </a:solidFill>
            </a:endParaRPr>
          </a:p>
        </p:txBody>
      </p:sp>
      <p:sp>
        <p:nvSpPr>
          <p:cNvPr id="22" name="Down Arrow 21"/>
          <p:cNvSpPr/>
          <p:nvPr/>
        </p:nvSpPr>
        <p:spPr>
          <a:xfrm>
            <a:off x="6931150" y="4018624"/>
            <a:ext cx="235975" cy="17184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TextBox 22"/>
          <p:cNvSpPr txBox="1"/>
          <p:nvPr/>
        </p:nvSpPr>
        <p:spPr>
          <a:xfrm>
            <a:off x="8136478" y="3913597"/>
            <a:ext cx="1021177" cy="369332"/>
          </a:xfrm>
          <a:prstGeom prst="rect">
            <a:avLst/>
          </a:prstGeom>
          <a:noFill/>
        </p:spPr>
        <p:txBody>
          <a:bodyPr wrap="none" rtlCol="0">
            <a:spAutoFit/>
          </a:bodyPr>
          <a:lstStyle/>
          <a:p>
            <a:r>
              <a:rPr lang="en-US" dirty="0" smtClean="0"/>
              <a:t>Drainage</a:t>
            </a:r>
            <a:endParaRPr lang="nl-BE" dirty="0"/>
          </a:p>
        </p:txBody>
      </p:sp>
      <p:sp>
        <p:nvSpPr>
          <p:cNvPr id="24" name="TextBox 23"/>
          <p:cNvSpPr txBox="1"/>
          <p:nvPr/>
        </p:nvSpPr>
        <p:spPr>
          <a:xfrm>
            <a:off x="1717840" y="5346726"/>
            <a:ext cx="658963" cy="369332"/>
          </a:xfrm>
          <a:prstGeom prst="rect">
            <a:avLst/>
          </a:prstGeom>
          <a:noFill/>
        </p:spPr>
        <p:txBody>
          <a:bodyPr wrap="none" rtlCol="0">
            <a:spAutoFit/>
          </a:bodyPr>
          <a:lstStyle/>
          <a:p>
            <a:r>
              <a:rPr lang="en-US" dirty="0" smtClean="0"/>
              <a:t>Al-Fe</a:t>
            </a:r>
            <a:endParaRPr lang="nl-BE" dirty="0"/>
          </a:p>
        </p:txBody>
      </p:sp>
      <p:sp>
        <p:nvSpPr>
          <p:cNvPr id="25" name="TextBox 24"/>
          <p:cNvSpPr txBox="1"/>
          <p:nvPr/>
        </p:nvSpPr>
        <p:spPr>
          <a:xfrm>
            <a:off x="8311338" y="4288467"/>
            <a:ext cx="614912" cy="369332"/>
          </a:xfrm>
          <a:prstGeom prst="rect">
            <a:avLst/>
          </a:prstGeom>
          <a:noFill/>
        </p:spPr>
        <p:txBody>
          <a:bodyPr wrap="none" rtlCol="0">
            <a:spAutoFit/>
          </a:bodyPr>
          <a:lstStyle/>
          <a:p>
            <a:r>
              <a:rPr lang="en-US" dirty="0" smtClean="0"/>
              <a:t>SWC</a:t>
            </a:r>
            <a:endParaRPr lang="nl-BE" dirty="0"/>
          </a:p>
        </p:txBody>
      </p:sp>
      <p:sp>
        <p:nvSpPr>
          <p:cNvPr id="26" name="TextBox 25"/>
          <p:cNvSpPr txBox="1"/>
          <p:nvPr/>
        </p:nvSpPr>
        <p:spPr>
          <a:xfrm>
            <a:off x="3727027" y="4613401"/>
            <a:ext cx="614912" cy="369332"/>
          </a:xfrm>
          <a:prstGeom prst="rect">
            <a:avLst/>
          </a:prstGeom>
          <a:noFill/>
        </p:spPr>
        <p:txBody>
          <a:bodyPr wrap="none" rtlCol="0">
            <a:spAutoFit/>
          </a:bodyPr>
          <a:lstStyle/>
          <a:p>
            <a:r>
              <a:rPr lang="en-US" dirty="0" smtClean="0"/>
              <a:t>SWC</a:t>
            </a:r>
          </a:p>
        </p:txBody>
      </p:sp>
      <p:sp>
        <p:nvSpPr>
          <p:cNvPr id="27" name="TextBox 26"/>
          <p:cNvSpPr txBox="1"/>
          <p:nvPr/>
        </p:nvSpPr>
        <p:spPr>
          <a:xfrm>
            <a:off x="4406499" y="4607012"/>
            <a:ext cx="546945" cy="369332"/>
          </a:xfrm>
          <a:prstGeom prst="rect">
            <a:avLst/>
          </a:prstGeom>
          <a:noFill/>
        </p:spPr>
        <p:txBody>
          <a:bodyPr wrap="none" rtlCol="0">
            <a:spAutoFit/>
          </a:bodyPr>
          <a:lstStyle/>
          <a:p>
            <a:r>
              <a:rPr lang="en-US" dirty="0" smtClean="0"/>
              <a:t>C/N</a:t>
            </a:r>
            <a:endParaRPr lang="nl-BE" dirty="0"/>
          </a:p>
        </p:txBody>
      </p:sp>
      <p:sp>
        <p:nvSpPr>
          <p:cNvPr id="30" name="TextBox 29"/>
          <p:cNvSpPr txBox="1"/>
          <p:nvPr/>
        </p:nvSpPr>
        <p:spPr>
          <a:xfrm>
            <a:off x="1290991" y="872368"/>
            <a:ext cx="1374672" cy="646331"/>
          </a:xfrm>
          <a:prstGeom prst="rect">
            <a:avLst/>
          </a:prstGeom>
          <a:noFill/>
          <a:ln>
            <a:solidFill>
              <a:srgbClr val="000000"/>
            </a:solidFill>
          </a:ln>
        </p:spPr>
        <p:txBody>
          <a:bodyPr wrap="none" rtlCol="0">
            <a:spAutoFit/>
          </a:bodyPr>
          <a:lstStyle/>
          <a:p>
            <a:r>
              <a:rPr lang="en-US" dirty="0" smtClean="0"/>
              <a:t>Atmospheric</a:t>
            </a:r>
          </a:p>
          <a:p>
            <a:r>
              <a:rPr lang="en-US" dirty="0" smtClean="0"/>
              <a:t> chemistry </a:t>
            </a:r>
          </a:p>
        </p:txBody>
      </p:sp>
      <p:pic>
        <p:nvPicPr>
          <p:cNvPr id="1033" name="Picture 9" descr="C:\Users\Marta\AppData\Local\Microsoft\Windows\Temporary Internet Files\Content.IE5\3IMZ77NI\MC900432589[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8382" y="-79043"/>
            <a:ext cx="1167867" cy="1167867"/>
          </a:xfrm>
          <a:prstGeom prst="rect">
            <a:avLst/>
          </a:prstGeom>
          <a:noFill/>
          <a:extLst>
            <a:ext uri="{909E8E84-426E-40DD-AFC4-6F175D3DCCD1}">
              <a14:hiddenFill xmlns:a14="http://schemas.microsoft.com/office/drawing/2010/main">
                <a:solidFill>
                  <a:srgbClr val="FFFFFF"/>
                </a:solidFill>
              </a14:hiddenFill>
            </a:ext>
          </a:extLst>
        </p:spPr>
      </p:pic>
      <p:sp>
        <p:nvSpPr>
          <p:cNvPr id="1024" name="Right Arrow 1023"/>
          <p:cNvSpPr/>
          <p:nvPr/>
        </p:nvSpPr>
        <p:spPr>
          <a:xfrm>
            <a:off x="7115088" y="3850240"/>
            <a:ext cx="869045" cy="1846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25" name="Flowchart: Extract 1024"/>
          <p:cNvSpPr/>
          <p:nvPr/>
        </p:nvSpPr>
        <p:spPr>
          <a:xfrm>
            <a:off x="1314515" y="3812457"/>
            <a:ext cx="304063" cy="1924664"/>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37" name="Flowchart: Merge 1036"/>
          <p:cNvSpPr/>
          <p:nvPr/>
        </p:nvSpPr>
        <p:spPr>
          <a:xfrm>
            <a:off x="3154758" y="3942573"/>
            <a:ext cx="277828" cy="2100867"/>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nvGrpSpPr>
          <p:cNvPr id="1039" name="Group 1038"/>
          <p:cNvGrpSpPr/>
          <p:nvPr/>
        </p:nvGrpSpPr>
        <p:grpSpPr>
          <a:xfrm>
            <a:off x="7443033" y="89067"/>
            <a:ext cx="1595088" cy="831646"/>
            <a:chOff x="1820208" y="1007708"/>
            <a:chExt cx="1595088" cy="831646"/>
          </a:xfrm>
        </p:grpSpPr>
        <p:pic>
          <p:nvPicPr>
            <p:cNvPr id="1034" name="Picture 10" descr="C:\Users\Marta\AppData\Local\Microsoft\Windows\Temporary Internet Files\Content.IE5\5NICC9LI\MC90020038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0208" y="1007708"/>
              <a:ext cx="906627" cy="831646"/>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0" descr="C:\Users\Marta\AppData\Local\Microsoft\Windows\Temporary Internet Files\Content.IE5\5NICC9LI\MC90020038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669" y="1007708"/>
              <a:ext cx="906627" cy="83164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42" name="Group 1041"/>
          <p:cNvGrpSpPr/>
          <p:nvPr/>
        </p:nvGrpSpPr>
        <p:grpSpPr>
          <a:xfrm>
            <a:off x="4466263" y="2484244"/>
            <a:ext cx="2465478" cy="1374098"/>
            <a:chOff x="4790425" y="2121512"/>
            <a:chExt cx="2465478" cy="1374098"/>
          </a:xfrm>
        </p:grpSpPr>
        <p:pic>
          <p:nvPicPr>
            <p:cNvPr id="1028" name="Picture 4" descr="C:\Users\Marta\AppData\Local\Microsoft\Windows\Temporary Internet Files\Content.IE5\5NICC9LI\MP90043099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7260" y="2651873"/>
              <a:ext cx="315212" cy="313376"/>
            </a:xfrm>
            <a:prstGeom prst="rect">
              <a:avLst/>
            </a:prstGeom>
            <a:noFill/>
            <a:extLst>
              <a:ext uri="{909E8E84-426E-40DD-AFC4-6F175D3DCCD1}">
                <a14:hiddenFill xmlns:a14="http://schemas.microsoft.com/office/drawing/2010/main">
                  <a:solidFill>
                    <a:srgbClr val="FFFFFF"/>
                  </a:solidFill>
                </a14:hiddenFill>
              </a:ext>
            </a:extLst>
          </p:spPr>
        </p:pic>
        <p:grpSp>
          <p:nvGrpSpPr>
            <p:cNvPr id="1041" name="Group 1040"/>
            <p:cNvGrpSpPr/>
            <p:nvPr/>
          </p:nvGrpSpPr>
          <p:grpSpPr>
            <a:xfrm>
              <a:off x="4790425" y="2121512"/>
              <a:ext cx="2465478" cy="1374098"/>
              <a:chOff x="6635729" y="2494184"/>
              <a:chExt cx="2465478" cy="1374098"/>
            </a:xfrm>
          </p:grpSpPr>
          <p:pic>
            <p:nvPicPr>
              <p:cNvPr id="1031" name="Picture 7" descr="C:\Users\Marta\AppData\Local\Microsoft\Windows\Temporary Internet Files\Content.IE5\3UD4TOSW\MC90035970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38025" y="2494184"/>
                <a:ext cx="1363182" cy="137409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7" descr="C:\Users\Marta\AppData\Local\Microsoft\Windows\Temporary Internet Files\Content.IE5\3UD4TOSW\MC900359707[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35729" y="2494184"/>
                <a:ext cx="1363182" cy="137409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043" name="TextBox 1042"/>
          <p:cNvSpPr txBox="1"/>
          <p:nvPr/>
        </p:nvSpPr>
        <p:spPr>
          <a:xfrm>
            <a:off x="7081601" y="6131964"/>
            <a:ext cx="2027863" cy="738664"/>
          </a:xfrm>
          <a:prstGeom prst="rect">
            <a:avLst/>
          </a:prstGeom>
          <a:noFill/>
        </p:spPr>
        <p:txBody>
          <a:bodyPr wrap="none" rtlCol="0">
            <a:spAutoFit/>
          </a:bodyPr>
          <a:lstStyle/>
          <a:p>
            <a:r>
              <a:rPr lang="en-US" sz="1400" b="1" dirty="0" smtClean="0">
                <a:solidFill>
                  <a:srgbClr val="FF0000"/>
                </a:solidFill>
              </a:rPr>
              <a:t>Processes in red</a:t>
            </a:r>
          </a:p>
          <a:p>
            <a:r>
              <a:rPr lang="en-US" sz="1400" b="1" dirty="0" smtClean="0"/>
              <a:t>Variables in black</a:t>
            </a:r>
          </a:p>
          <a:p>
            <a:r>
              <a:rPr lang="en-US" sz="1400" b="1" dirty="0" smtClean="0">
                <a:solidFill>
                  <a:srgbClr val="C00000"/>
                </a:solidFill>
              </a:rPr>
              <a:t>Carbon sources in brown</a:t>
            </a:r>
          </a:p>
        </p:txBody>
      </p:sp>
      <p:cxnSp>
        <p:nvCxnSpPr>
          <p:cNvPr id="1045" name="Straight Arrow Connector 1044"/>
          <p:cNvCxnSpPr/>
          <p:nvPr/>
        </p:nvCxnSpPr>
        <p:spPr>
          <a:xfrm>
            <a:off x="4932399" y="1380200"/>
            <a:ext cx="343850" cy="427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7" name="Straight Arrow Connector 1046"/>
          <p:cNvCxnSpPr>
            <a:stCxn id="10" idx="2"/>
            <a:endCxn id="9" idx="0"/>
          </p:cNvCxnSpPr>
          <p:nvPr/>
        </p:nvCxnSpPr>
        <p:spPr>
          <a:xfrm flipH="1">
            <a:off x="5811406" y="1092267"/>
            <a:ext cx="546768" cy="7151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51" name="Straight Arrow Connector 1050"/>
          <p:cNvCxnSpPr/>
          <p:nvPr/>
        </p:nvCxnSpPr>
        <p:spPr>
          <a:xfrm flipH="1">
            <a:off x="6633205" y="1300125"/>
            <a:ext cx="838522" cy="5072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Flowchart: Extract 66"/>
          <p:cNvSpPr/>
          <p:nvPr/>
        </p:nvSpPr>
        <p:spPr>
          <a:xfrm rot="5400000">
            <a:off x="5461138" y="5957817"/>
            <a:ext cx="105697" cy="711843"/>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52" name="TextBox 1051"/>
          <p:cNvSpPr txBox="1"/>
          <p:nvPr/>
        </p:nvSpPr>
        <p:spPr>
          <a:xfrm>
            <a:off x="4724705" y="6347408"/>
            <a:ext cx="2196179" cy="523220"/>
          </a:xfrm>
          <a:prstGeom prst="rect">
            <a:avLst/>
          </a:prstGeom>
          <a:noFill/>
        </p:spPr>
        <p:txBody>
          <a:bodyPr wrap="none" rtlCol="0">
            <a:spAutoFit/>
          </a:bodyPr>
          <a:lstStyle/>
          <a:p>
            <a:r>
              <a:rPr lang="en-US" sz="1400" dirty="0" smtClean="0"/>
              <a:t>Indicates change in </a:t>
            </a:r>
          </a:p>
          <a:p>
            <a:r>
              <a:rPr lang="en-US" sz="1400" dirty="0" smtClean="0"/>
              <a:t>importance with soil profile</a:t>
            </a:r>
            <a:endParaRPr lang="nl-BE" sz="1400" dirty="0"/>
          </a:p>
        </p:txBody>
      </p:sp>
      <p:sp>
        <p:nvSpPr>
          <p:cNvPr id="35" name="TextBox 34"/>
          <p:cNvSpPr txBox="1"/>
          <p:nvPr/>
        </p:nvSpPr>
        <p:spPr>
          <a:xfrm>
            <a:off x="6885403" y="1837913"/>
            <a:ext cx="1953227" cy="369332"/>
          </a:xfrm>
          <a:prstGeom prst="rect">
            <a:avLst/>
          </a:prstGeom>
          <a:noFill/>
          <a:ln>
            <a:solidFill>
              <a:schemeClr val="accent1">
                <a:shade val="50000"/>
              </a:schemeClr>
            </a:solidFill>
          </a:ln>
        </p:spPr>
        <p:txBody>
          <a:bodyPr wrap="none" rtlCol="0">
            <a:spAutoFit/>
          </a:bodyPr>
          <a:lstStyle/>
          <a:p>
            <a:r>
              <a:rPr lang="en-US" dirty="0" smtClean="0"/>
              <a:t>Evapotranspiration</a:t>
            </a:r>
            <a:endParaRPr lang="nl-BE" dirty="0"/>
          </a:p>
        </p:txBody>
      </p:sp>
      <p:cxnSp>
        <p:nvCxnSpPr>
          <p:cNvPr id="37" name="Straight Arrow Connector 36"/>
          <p:cNvCxnSpPr/>
          <p:nvPr/>
        </p:nvCxnSpPr>
        <p:spPr>
          <a:xfrm flipV="1">
            <a:off x="6931741" y="2207245"/>
            <a:ext cx="505804" cy="6085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8824868" y="1553768"/>
            <a:ext cx="101382" cy="2451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8049467" y="2207245"/>
            <a:ext cx="775401" cy="17353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30" idx="2"/>
          </p:cNvCxnSpPr>
          <p:nvPr/>
        </p:nvCxnSpPr>
        <p:spPr>
          <a:xfrm>
            <a:off x="1978327" y="1518699"/>
            <a:ext cx="0" cy="15961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30" idx="2"/>
          </p:cNvCxnSpPr>
          <p:nvPr/>
        </p:nvCxnSpPr>
        <p:spPr>
          <a:xfrm>
            <a:off x="1978327" y="1518699"/>
            <a:ext cx="2487936" cy="1297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3032437" y="3227300"/>
            <a:ext cx="1196546" cy="369332"/>
          </a:xfrm>
          <a:prstGeom prst="rect">
            <a:avLst/>
          </a:prstGeom>
          <a:solidFill>
            <a:schemeClr val="bg1"/>
          </a:solidFill>
        </p:spPr>
        <p:txBody>
          <a:bodyPr wrap="none" rtlCol="0">
            <a:spAutoFit/>
          </a:bodyPr>
          <a:lstStyle/>
          <a:p>
            <a:r>
              <a:rPr lang="en-US" b="1" dirty="0" smtClean="0">
                <a:solidFill>
                  <a:schemeClr val="accent6">
                    <a:lumMod val="50000"/>
                  </a:schemeClr>
                </a:solidFill>
              </a:rPr>
              <a:t>Plant litter</a:t>
            </a:r>
            <a:endParaRPr lang="nl-BE" b="1" dirty="0">
              <a:solidFill>
                <a:schemeClr val="accent6">
                  <a:lumMod val="50000"/>
                </a:schemeClr>
              </a:solidFill>
            </a:endParaRPr>
          </a:p>
        </p:txBody>
      </p:sp>
      <p:cxnSp>
        <p:nvCxnSpPr>
          <p:cNvPr id="72" name="Curved Connector 71"/>
          <p:cNvCxnSpPr/>
          <p:nvPr/>
        </p:nvCxnSpPr>
        <p:spPr>
          <a:xfrm rot="10800000" flipV="1">
            <a:off x="3919242" y="3014605"/>
            <a:ext cx="512508" cy="313376"/>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5017332" y="3693885"/>
            <a:ext cx="1548437" cy="369332"/>
          </a:xfrm>
          <a:prstGeom prst="rect">
            <a:avLst/>
          </a:prstGeom>
          <a:solidFill>
            <a:schemeClr val="bg1"/>
          </a:solidFill>
        </p:spPr>
        <p:txBody>
          <a:bodyPr wrap="none" rtlCol="0">
            <a:spAutoFit/>
          </a:bodyPr>
          <a:lstStyle/>
          <a:p>
            <a:r>
              <a:rPr lang="en-US" b="1" dirty="0" smtClean="0">
                <a:solidFill>
                  <a:schemeClr val="accent6">
                    <a:lumMod val="50000"/>
                  </a:schemeClr>
                </a:solidFill>
              </a:rPr>
              <a:t>Root exudates</a:t>
            </a:r>
            <a:endParaRPr lang="nl-BE" b="1" dirty="0">
              <a:solidFill>
                <a:schemeClr val="accent6">
                  <a:lumMod val="50000"/>
                </a:schemeClr>
              </a:solidFill>
            </a:endParaRPr>
          </a:p>
        </p:txBody>
      </p:sp>
      <p:sp>
        <p:nvSpPr>
          <p:cNvPr id="74" name="TextBox 73"/>
          <p:cNvSpPr txBox="1"/>
          <p:nvPr/>
        </p:nvSpPr>
        <p:spPr>
          <a:xfrm>
            <a:off x="1517233" y="3502629"/>
            <a:ext cx="1143646" cy="646331"/>
          </a:xfrm>
          <a:prstGeom prst="rect">
            <a:avLst/>
          </a:prstGeom>
          <a:solidFill>
            <a:schemeClr val="bg1"/>
          </a:solidFill>
        </p:spPr>
        <p:txBody>
          <a:bodyPr wrap="none" rtlCol="0">
            <a:spAutoFit/>
          </a:bodyPr>
          <a:lstStyle/>
          <a:p>
            <a:r>
              <a:rPr lang="en-US" b="1" dirty="0" smtClean="0">
                <a:solidFill>
                  <a:schemeClr val="accent6">
                    <a:lumMod val="50000"/>
                  </a:schemeClr>
                </a:solidFill>
              </a:rPr>
              <a:t>Microbial </a:t>
            </a:r>
          </a:p>
          <a:p>
            <a:r>
              <a:rPr lang="en-US" b="1" dirty="0" smtClean="0">
                <a:solidFill>
                  <a:schemeClr val="accent6">
                    <a:lumMod val="50000"/>
                  </a:schemeClr>
                </a:solidFill>
              </a:rPr>
              <a:t>biomass</a:t>
            </a:r>
            <a:endParaRPr lang="nl-BE" b="1" dirty="0">
              <a:solidFill>
                <a:schemeClr val="accent6">
                  <a:lumMod val="50000"/>
                </a:schemeClr>
              </a:solidFill>
            </a:endParaRPr>
          </a:p>
        </p:txBody>
      </p:sp>
      <p:pic>
        <p:nvPicPr>
          <p:cNvPr id="76" name="Picture 14" descr="C:\Users\Marta\AppData\Local\Microsoft\Windows\Temporary Internet Files\Content.IE5\5NICC9LI\MP900384698[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65663" y="3163784"/>
            <a:ext cx="458339" cy="453101"/>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77"/>
          <p:cNvSpPr txBox="1"/>
          <p:nvPr/>
        </p:nvSpPr>
        <p:spPr>
          <a:xfrm>
            <a:off x="482684" y="3964294"/>
            <a:ext cx="651140" cy="369332"/>
          </a:xfrm>
          <a:prstGeom prst="rect">
            <a:avLst/>
          </a:prstGeom>
          <a:solidFill>
            <a:schemeClr val="bg1"/>
          </a:solidFill>
        </p:spPr>
        <p:txBody>
          <a:bodyPr wrap="none" rtlCol="0">
            <a:spAutoFit/>
          </a:bodyPr>
          <a:lstStyle/>
          <a:p>
            <a:r>
              <a:rPr lang="en-US" b="1" dirty="0" smtClean="0">
                <a:solidFill>
                  <a:schemeClr val="accent6">
                    <a:lumMod val="50000"/>
                  </a:schemeClr>
                </a:solidFill>
              </a:rPr>
              <a:t>SOM</a:t>
            </a:r>
            <a:endParaRPr lang="nl-BE" b="1" dirty="0">
              <a:solidFill>
                <a:schemeClr val="accent6">
                  <a:lumMod val="50000"/>
                </a:schemeClr>
              </a:solidFill>
            </a:endParaRPr>
          </a:p>
        </p:txBody>
      </p:sp>
      <p:sp>
        <p:nvSpPr>
          <p:cNvPr id="79" name="TextBox 78"/>
          <p:cNvSpPr txBox="1"/>
          <p:nvPr/>
        </p:nvSpPr>
        <p:spPr>
          <a:xfrm>
            <a:off x="316035" y="4896628"/>
            <a:ext cx="984437" cy="646331"/>
          </a:xfrm>
          <a:prstGeom prst="rect">
            <a:avLst/>
          </a:prstGeom>
          <a:solidFill>
            <a:schemeClr val="bg1"/>
          </a:solidFill>
        </p:spPr>
        <p:txBody>
          <a:bodyPr wrap="none" rtlCol="0">
            <a:spAutoFit/>
          </a:bodyPr>
          <a:lstStyle/>
          <a:p>
            <a:r>
              <a:rPr lang="en-US" b="1" dirty="0" smtClean="0">
                <a:solidFill>
                  <a:schemeClr val="accent6">
                    <a:lumMod val="50000"/>
                  </a:schemeClr>
                </a:solidFill>
              </a:rPr>
              <a:t>Parent</a:t>
            </a:r>
          </a:p>
          <a:p>
            <a:r>
              <a:rPr lang="en-US" b="1" dirty="0" smtClean="0">
                <a:solidFill>
                  <a:schemeClr val="accent6">
                    <a:lumMod val="50000"/>
                  </a:schemeClr>
                </a:solidFill>
              </a:rPr>
              <a:t>material</a:t>
            </a:r>
            <a:endParaRPr lang="nl-BE" b="1" dirty="0">
              <a:solidFill>
                <a:schemeClr val="accent6">
                  <a:lumMod val="50000"/>
                </a:schemeClr>
              </a:solidFill>
            </a:endParaRPr>
          </a:p>
        </p:txBody>
      </p:sp>
      <p:sp>
        <p:nvSpPr>
          <p:cNvPr id="19" name="TextBox 18"/>
          <p:cNvSpPr txBox="1"/>
          <p:nvPr/>
        </p:nvSpPr>
        <p:spPr>
          <a:xfrm>
            <a:off x="2478962" y="3627791"/>
            <a:ext cx="1629420" cy="369332"/>
          </a:xfrm>
          <a:prstGeom prst="rect">
            <a:avLst/>
          </a:prstGeom>
          <a:noFill/>
        </p:spPr>
        <p:txBody>
          <a:bodyPr wrap="none" rtlCol="0">
            <a:spAutoFit/>
          </a:bodyPr>
          <a:lstStyle/>
          <a:p>
            <a:r>
              <a:rPr lang="en-US" b="1" dirty="0" smtClean="0">
                <a:solidFill>
                  <a:srgbClr val="FF0000"/>
                </a:solidFill>
              </a:rPr>
              <a:t>Decomposition</a:t>
            </a:r>
            <a:endParaRPr lang="nl-BE" b="1" dirty="0">
              <a:solidFill>
                <a:srgbClr val="FF0000"/>
              </a:solidFill>
            </a:endParaRPr>
          </a:p>
        </p:txBody>
      </p:sp>
    </p:spTree>
    <p:extLst>
      <p:ext uri="{BB962C8B-B14F-4D97-AF65-F5344CB8AC3E}">
        <p14:creationId xmlns:p14="http://schemas.microsoft.com/office/powerpoint/2010/main" val="4270089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3961" y="412956"/>
            <a:ext cx="8332839" cy="5713208"/>
          </a:xfrm>
        </p:spPr>
        <p:txBody>
          <a:bodyPr/>
          <a:lstStyle/>
          <a:p>
            <a:r>
              <a:rPr lang="en-US" dirty="0"/>
              <a:t>The relationships between DOC concentrations and the drivers showed in previous figure change with:</a:t>
            </a:r>
          </a:p>
          <a:p>
            <a:pPr marL="0" indent="0">
              <a:buNone/>
            </a:pPr>
            <a:endParaRPr lang="en-US" dirty="0"/>
          </a:p>
          <a:p>
            <a:pPr marL="0" indent="0">
              <a:buNone/>
            </a:pPr>
            <a:r>
              <a:rPr lang="en-US" dirty="0"/>
              <a:t>-Soil type</a:t>
            </a:r>
          </a:p>
          <a:p>
            <a:pPr marL="0" indent="0">
              <a:buNone/>
            </a:pPr>
            <a:r>
              <a:rPr lang="en-US" dirty="0"/>
              <a:t>-Vegetation composition</a:t>
            </a:r>
          </a:p>
          <a:p>
            <a:pPr marL="0" indent="0">
              <a:buNone/>
            </a:pPr>
            <a:r>
              <a:rPr lang="en-US" dirty="0"/>
              <a:t>-Seasonality</a:t>
            </a:r>
          </a:p>
          <a:p>
            <a:pPr marL="0" indent="0">
              <a:buNone/>
            </a:pPr>
            <a:r>
              <a:rPr lang="en-US" dirty="0"/>
              <a:t>-Geographical location</a:t>
            </a:r>
            <a:endParaRPr lang="nl-BE" dirty="0"/>
          </a:p>
          <a:p>
            <a:endParaRPr lang="nl-BE" dirty="0"/>
          </a:p>
        </p:txBody>
      </p:sp>
    </p:spTree>
    <p:extLst>
      <p:ext uri="{BB962C8B-B14F-4D97-AF65-F5344CB8AC3E}">
        <p14:creationId xmlns:p14="http://schemas.microsoft.com/office/powerpoint/2010/main" val="2957507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98756"/>
          </a:xfrm>
          <a:solidFill>
            <a:schemeClr val="accent6">
              <a:lumMod val="60000"/>
              <a:lumOff val="40000"/>
            </a:schemeClr>
          </a:solidFill>
        </p:spPr>
        <p:txBody>
          <a:bodyPr>
            <a:normAutofit fontScale="90000"/>
          </a:bodyPr>
          <a:lstStyle/>
          <a:p>
            <a:r>
              <a:rPr lang="en-US" dirty="0" smtClean="0"/>
              <a:t>Objectives</a:t>
            </a:r>
            <a:endParaRPr lang="nl-BE" dirty="0"/>
          </a:p>
        </p:txBody>
      </p:sp>
      <p:sp>
        <p:nvSpPr>
          <p:cNvPr id="3" name="Content Placeholder 2"/>
          <p:cNvSpPr>
            <a:spLocks noGrp="1"/>
          </p:cNvSpPr>
          <p:nvPr>
            <p:ph idx="1"/>
          </p:nvPr>
        </p:nvSpPr>
        <p:spPr>
          <a:xfrm>
            <a:off x="427704" y="884902"/>
            <a:ext cx="8554064" cy="5093777"/>
          </a:xfrm>
        </p:spPr>
        <p:txBody>
          <a:bodyPr>
            <a:noAutofit/>
          </a:bodyPr>
          <a:lstStyle/>
          <a:p>
            <a:r>
              <a:rPr lang="en-GB" sz="2000" dirty="0" smtClean="0">
                <a:latin typeface="Arial" pitchFamily="34" charset="0"/>
                <a:ea typeface="Times New Roman" pitchFamily="18" charset="0"/>
              </a:rPr>
              <a:t>The main objectives of this project are:</a:t>
            </a:r>
          </a:p>
          <a:p>
            <a:endParaRPr lang="en-GB" sz="2000" dirty="0" smtClean="0">
              <a:latin typeface="Arial" pitchFamily="34" charset="0"/>
              <a:ea typeface="Times New Roman" pitchFamily="18" charset="0"/>
            </a:endParaRPr>
          </a:p>
          <a:p>
            <a:pPr marL="514350" indent="-514350">
              <a:buAutoNum type="arabicPeriod"/>
            </a:pPr>
            <a:r>
              <a:rPr lang="en-GB" sz="2000" dirty="0" smtClean="0">
                <a:latin typeface="Arial" pitchFamily="34" charset="0"/>
                <a:ea typeface="Times New Roman" pitchFamily="18" charset="0"/>
              </a:rPr>
              <a:t>Establish </a:t>
            </a:r>
            <a:r>
              <a:rPr lang="en-GB" sz="2000" dirty="0">
                <a:latin typeface="Arial" pitchFamily="34" charset="0"/>
                <a:ea typeface="Times New Roman" pitchFamily="18" charset="0"/>
              </a:rPr>
              <a:t>quantitative relationships between drivers, such </a:t>
            </a:r>
            <a:r>
              <a:rPr lang="en-GB" sz="2000" dirty="0" smtClean="0">
                <a:latin typeface="Arial" pitchFamily="34" charset="0"/>
                <a:ea typeface="Times New Roman" pitchFamily="18" charset="0"/>
              </a:rPr>
              <a:t>as climate or soil type, </a:t>
            </a:r>
            <a:r>
              <a:rPr lang="en-GB" sz="2000" dirty="0">
                <a:latin typeface="Arial" pitchFamily="34" charset="0"/>
                <a:ea typeface="Times New Roman" pitchFamily="18" charset="0"/>
              </a:rPr>
              <a:t>and DOC </a:t>
            </a:r>
            <a:r>
              <a:rPr lang="en-US" sz="2000" dirty="0">
                <a:latin typeface="Arial" pitchFamily="34" charset="0"/>
                <a:ea typeface="Times New Roman" pitchFamily="18" charset="0"/>
              </a:rPr>
              <a:t>production and </a:t>
            </a:r>
            <a:r>
              <a:rPr lang="en-US" sz="2000" dirty="0" smtClean="0">
                <a:latin typeface="Arial" pitchFamily="34" charset="0"/>
                <a:ea typeface="Times New Roman" pitchFamily="18" charset="0"/>
              </a:rPr>
              <a:t>transport. We will explore:</a:t>
            </a:r>
          </a:p>
          <a:p>
            <a:pPr marL="0" indent="0">
              <a:buNone/>
            </a:pPr>
            <a:r>
              <a:rPr lang="en-US" sz="2000" dirty="0">
                <a:latin typeface="Arial" pitchFamily="34" charset="0"/>
                <a:ea typeface="Times New Roman" pitchFamily="18" charset="0"/>
              </a:rPr>
              <a:t>	-Spatial and temporal (intra and </a:t>
            </a:r>
            <a:r>
              <a:rPr lang="en-US" sz="2000" dirty="0" smtClean="0">
                <a:latin typeface="Arial" pitchFamily="34" charset="0"/>
                <a:ea typeface="Times New Roman" pitchFamily="18" charset="0"/>
              </a:rPr>
              <a:t>inter-annual) variability </a:t>
            </a:r>
            <a:r>
              <a:rPr lang="en-US" sz="2000" dirty="0">
                <a:latin typeface="Arial" pitchFamily="34" charset="0"/>
                <a:ea typeface="Times New Roman" pitchFamily="18" charset="0"/>
              </a:rPr>
              <a:t>of </a:t>
            </a:r>
            <a:endParaRPr lang="en-US" sz="2000" dirty="0" smtClean="0">
              <a:latin typeface="Arial" pitchFamily="34" charset="0"/>
              <a:ea typeface="Times New Roman" pitchFamily="18" charset="0"/>
            </a:endParaRPr>
          </a:p>
          <a:p>
            <a:pPr marL="0" indent="0">
              <a:buNone/>
            </a:pPr>
            <a:r>
              <a:rPr lang="en-US" sz="2000" dirty="0">
                <a:latin typeface="Arial" pitchFamily="34" charset="0"/>
                <a:ea typeface="Times New Roman" pitchFamily="18" charset="0"/>
              </a:rPr>
              <a:t> </a:t>
            </a:r>
            <a:r>
              <a:rPr lang="en-US" sz="2000" dirty="0" smtClean="0">
                <a:latin typeface="Arial" pitchFamily="34" charset="0"/>
                <a:ea typeface="Times New Roman" pitchFamily="18" charset="0"/>
              </a:rPr>
              <a:t>            DOC </a:t>
            </a:r>
            <a:r>
              <a:rPr lang="en-US" sz="2000" dirty="0">
                <a:latin typeface="Arial" pitchFamily="34" charset="0"/>
                <a:ea typeface="Times New Roman" pitchFamily="18" charset="0"/>
              </a:rPr>
              <a:t>concentrations and fluxes.</a:t>
            </a:r>
          </a:p>
          <a:p>
            <a:pPr marL="0" indent="0">
              <a:buNone/>
            </a:pPr>
            <a:r>
              <a:rPr lang="en-US" sz="2000" dirty="0">
                <a:latin typeface="Arial" pitchFamily="34" charset="0"/>
                <a:ea typeface="Times New Roman" pitchFamily="18" charset="0"/>
              </a:rPr>
              <a:t>	-Variation amongst ecosystems types.</a:t>
            </a:r>
          </a:p>
          <a:p>
            <a:pPr marL="0" indent="0">
              <a:buNone/>
            </a:pPr>
            <a:endParaRPr lang="en-US" sz="2000" dirty="0" smtClean="0">
              <a:latin typeface="Arial" pitchFamily="34" charset="0"/>
              <a:ea typeface="Times New Roman" pitchFamily="18" charset="0"/>
            </a:endParaRPr>
          </a:p>
          <a:p>
            <a:pPr marL="514350" indent="-514350">
              <a:buAutoNum type="arabicPeriod" startAt="2"/>
            </a:pPr>
            <a:r>
              <a:rPr lang="en-US" sz="2000" dirty="0" smtClean="0">
                <a:latin typeface="Arial" pitchFamily="34" charset="0"/>
                <a:ea typeface="Times New Roman" pitchFamily="18" charset="0"/>
              </a:rPr>
              <a:t>Use </a:t>
            </a:r>
            <a:r>
              <a:rPr lang="en-US" sz="2000" dirty="0">
                <a:latin typeface="Arial" pitchFamily="34" charset="0"/>
                <a:ea typeface="Times New Roman" pitchFamily="18" charset="0"/>
              </a:rPr>
              <a:t>those relations to develop and parameterize a </a:t>
            </a:r>
            <a:r>
              <a:rPr lang="en-US" sz="2000" dirty="0" smtClean="0">
                <a:latin typeface="Arial" pitchFamily="34" charset="0"/>
                <a:ea typeface="Times New Roman" pitchFamily="18" charset="0"/>
              </a:rPr>
              <a:t>DOC  production </a:t>
            </a:r>
            <a:r>
              <a:rPr lang="en-US" sz="2000" dirty="0">
                <a:latin typeface="Arial" pitchFamily="34" charset="0"/>
                <a:ea typeface="Times New Roman" pitchFamily="18" charset="0"/>
              </a:rPr>
              <a:t>and transport module in ORCHIDEE</a:t>
            </a:r>
            <a:r>
              <a:rPr lang="en-US" sz="2000" dirty="0" smtClean="0">
                <a:latin typeface="Arial" pitchFamily="34" charset="0"/>
                <a:ea typeface="Times New Roman" pitchFamily="18" charset="0"/>
              </a:rPr>
              <a:t>.</a:t>
            </a:r>
          </a:p>
          <a:p>
            <a:pPr marL="0" indent="0">
              <a:buNone/>
            </a:pPr>
            <a:endParaRPr lang="en-US" sz="2000" dirty="0">
              <a:latin typeface="Arial" pitchFamily="34" charset="0"/>
              <a:ea typeface="Times New Roman" pitchFamily="18" charset="0"/>
            </a:endParaRPr>
          </a:p>
          <a:p>
            <a:pPr marL="0" indent="0">
              <a:buNone/>
            </a:pPr>
            <a:r>
              <a:rPr lang="en-US" sz="2000" dirty="0" smtClean="0">
                <a:latin typeface="Arial" pitchFamily="34" charset="0"/>
                <a:ea typeface="Times New Roman" pitchFamily="18" charset="0"/>
              </a:rPr>
              <a:t>3.    Establish similar relationships for dissolved inorganic carbon </a:t>
            </a:r>
          </a:p>
          <a:p>
            <a:pPr marL="0" indent="0">
              <a:buNone/>
            </a:pPr>
            <a:r>
              <a:rPr lang="en-US" sz="2000" dirty="0" smtClean="0">
                <a:latin typeface="Arial" pitchFamily="34" charset="0"/>
                <a:ea typeface="Times New Roman" pitchFamily="18" charset="0"/>
              </a:rPr>
              <a:t>       (DIC), dissolved organic nitrogen (DON) and dissolved inorganic</a:t>
            </a:r>
          </a:p>
          <a:p>
            <a:pPr marL="0" indent="0">
              <a:buNone/>
            </a:pPr>
            <a:r>
              <a:rPr lang="en-US" sz="2000" dirty="0">
                <a:latin typeface="Arial" pitchFamily="34" charset="0"/>
                <a:ea typeface="Times New Roman" pitchFamily="18" charset="0"/>
              </a:rPr>
              <a:t> </a:t>
            </a:r>
            <a:r>
              <a:rPr lang="en-US" sz="2000" dirty="0" smtClean="0">
                <a:latin typeface="Arial" pitchFamily="34" charset="0"/>
                <a:ea typeface="Times New Roman" pitchFamily="18" charset="0"/>
              </a:rPr>
              <a:t>      nitrogen (DIN). </a:t>
            </a:r>
            <a:endParaRPr lang="nl-BE" sz="2000" dirty="0"/>
          </a:p>
        </p:txBody>
      </p:sp>
    </p:spTree>
    <p:extLst>
      <p:ext uri="{BB962C8B-B14F-4D97-AF65-F5344CB8AC3E}">
        <p14:creationId xmlns:p14="http://schemas.microsoft.com/office/powerpoint/2010/main" val="1785750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7" name="AutoShape 18"/>
          <p:cNvSpPr>
            <a:spLocks noChangeArrowheads="1"/>
          </p:cNvSpPr>
          <p:nvPr/>
        </p:nvSpPr>
        <p:spPr bwMode="auto">
          <a:xfrm>
            <a:off x="2579041" y="2320084"/>
            <a:ext cx="1143360" cy="293791"/>
          </a:xfrm>
          <a:prstGeom prst="roundRect">
            <a:avLst>
              <a:gd name="adj" fmla="val 486"/>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pCO2</a:t>
            </a:r>
          </a:p>
        </p:txBody>
      </p:sp>
      <p:grpSp>
        <p:nvGrpSpPr>
          <p:cNvPr id="2" name="Group 1"/>
          <p:cNvGrpSpPr/>
          <p:nvPr/>
        </p:nvGrpSpPr>
        <p:grpSpPr>
          <a:xfrm>
            <a:off x="530942" y="629592"/>
            <a:ext cx="8082116" cy="5963868"/>
            <a:chOff x="685440" y="227544"/>
            <a:chExt cx="7021441" cy="6313623"/>
          </a:xfrm>
        </p:grpSpPr>
        <p:sp>
          <p:nvSpPr>
            <p:cNvPr id="2050" name="AutoShape 1"/>
            <p:cNvSpPr>
              <a:spLocks noChangeArrowheads="1"/>
            </p:cNvSpPr>
            <p:nvPr/>
          </p:nvSpPr>
          <p:spPr bwMode="auto">
            <a:xfrm>
              <a:off x="6040801" y="653829"/>
              <a:ext cx="1666080" cy="5878697"/>
            </a:xfrm>
            <a:prstGeom prst="roundRect">
              <a:avLst>
                <a:gd name="adj" fmla="val 106"/>
              </a:avLst>
            </a:prstGeom>
            <a:solidFill>
              <a:srgbClr val="E6E6E6"/>
            </a:solidFill>
            <a:ln w="9360">
              <a:solidFill>
                <a:srgbClr val="000000"/>
              </a:solidFill>
              <a:prstDash val="sysDot"/>
              <a:round/>
              <a:headEnd/>
              <a:tailEnd/>
            </a:ln>
          </p:spPr>
          <p:txBody>
            <a:bodyPr wrap="none" lIns="82945" tIns="41473" rIns="82945" bIns="41473" anchor="ctr"/>
            <a:lstStyle/>
            <a:p>
              <a:endParaRPr lang="nl-BE"/>
            </a:p>
          </p:txBody>
        </p:sp>
        <p:sp>
          <p:nvSpPr>
            <p:cNvPr id="2051" name="AutoShape 2"/>
            <p:cNvSpPr>
              <a:spLocks noChangeArrowheads="1"/>
            </p:cNvSpPr>
            <p:nvPr/>
          </p:nvSpPr>
          <p:spPr bwMode="auto">
            <a:xfrm>
              <a:off x="6171841" y="1143480"/>
              <a:ext cx="1306080" cy="1468954"/>
            </a:xfrm>
            <a:prstGeom prst="roundRect">
              <a:avLst>
                <a:gd name="adj" fmla="val 106"/>
              </a:avLst>
            </a:prstGeom>
            <a:solidFill>
              <a:srgbClr val="C0C0C0"/>
            </a:solidFill>
            <a:ln w="9360">
              <a:solidFill>
                <a:srgbClr val="000000"/>
              </a:solidFill>
              <a:round/>
              <a:headEnd/>
              <a:tailEnd/>
            </a:ln>
          </p:spPr>
          <p:txBody>
            <a:bodyPr wrap="none" lIns="82945" tIns="41473" rIns="82945" bIns="41473" anchor="ctr"/>
            <a:lstStyle/>
            <a:p>
              <a:endParaRPr lang="nl-BE"/>
            </a:p>
          </p:txBody>
        </p:sp>
        <p:sp>
          <p:nvSpPr>
            <p:cNvPr id="2052" name="AutoShape 3"/>
            <p:cNvSpPr>
              <a:spLocks noChangeArrowheads="1"/>
            </p:cNvSpPr>
            <p:nvPr/>
          </p:nvSpPr>
          <p:spPr bwMode="auto">
            <a:xfrm>
              <a:off x="4082400" y="816566"/>
              <a:ext cx="1468800" cy="4572480"/>
            </a:xfrm>
            <a:prstGeom prst="roundRect">
              <a:avLst>
                <a:gd name="adj" fmla="val 97"/>
              </a:avLst>
            </a:prstGeom>
            <a:solidFill>
              <a:srgbClr val="C0C0C0"/>
            </a:solidFill>
            <a:ln w="9360">
              <a:solidFill>
                <a:srgbClr val="000000"/>
              </a:solidFill>
              <a:round/>
              <a:headEnd/>
              <a:tailEnd/>
            </a:ln>
          </p:spPr>
          <p:txBody>
            <a:bodyPr wrap="none" lIns="82945" tIns="41473" rIns="82945" bIns="41473" anchor="ctr"/>
            <a:lstStyle/>
            <a:p>
              <a:endParaRPr lang="nl-BE"/>
            </a:p>
          </p:txBody>
        </p:sp>
        <p:sp>
          <p:nvSpPr>
            <p:cNvPr id="2053" name="AutoShape 4"/>
            <p:cNvSpPr>
              <a:spLocks noChangeArrowheads="1"/>
            </p:cNvSpPr>
            <p:nvPr/>
          </p:nvSpPr>
          <p:spPr bwMode="auto">
            <a:xfrm>
              <a:off x="685440" y="653829"/>
              <a:ext cx="1372320" cy="5878697"/>
            </a:xfrm>
            <a:prstGeom prst="roundRect">
              <a:avLst>
                <a:gd name="adj" fmla="val 116"/>
              </a:avLst>
            </a:prstGeom>
            <a:solidFill>
              <a:srgbClr val="C0C0C0"/>
            </a:solidFill>
            <a:ln w="9360">
              <a:solidFill>
                <a:srgbClr val="000000"/>
              </a:solidFill>
              <a:round/>
              <a:headEnd/>
              <a:tailEnd/>
            </a:ln>
          </p:spPr>
          <p:txBody>
            <a:bodyPr wrap="none" lIns="82945" tIns="41473" rIns="82945" bIns="41473" anchor="ctr"/>
            <a:lstStyle/>
            <a:p>
              <a:endParaRPr lang="nl-BE"/>
            </a:p>
          </p:txBody>
        </p:sp>
        <p:sp>
          <p:nvSpPr>
            <p:cNvPr id="2054" name="AutoShape 5"/>
            <p:cNvSpPr>
              <a:spLocks noChangeArrowheads="1"/>
            </p:cNvSpPr>
            <p:nvPr/>
          </p:nvSpPr>
          <p:spPr bwMode="auto">
            <a:xfrm>
              <a:off x="2449440" y="816566"/>
              <a:ext cx="1468800" cy="4572480"/>
            </a:xfrm>
            <a:prstGeom prst="roundRect">
              <a:avLst>
                <a:gd name="adj" fmla="val 97"/>
              </a:avLst>
            </a:prstGeom>
            <a:solidFill>
              <a:srgbClr val="C0C0C0"/>
            </a:solidFill>
            <a:ln w="9360">
              <a:solidFill>
                <a:srgbClr val="000000"/>
              </a:solidFill>
              <a:round/>
              <a:headEnd/>
              <a:tailEnd/>
            </a:ln>
          </p:spPr>
          <p:txBody>
            <a:bodyPr wrap="none" lIns="82945" tIns="41473" rIns="82945" bIns="41473" anchor="ctr"/>
            <a:lstStyle/>
            <a:p>
              <a:endParaRPr lang="nl-BE"/>
            </a:p>
          </p:txBody>
        </p:sp>
        <p:sp>
          <p:nvSpPr>
            <p:cNvPr id="2055" name="AutoShape 6"/>
            <p:cNvSpPr>
              <a:spLocks noChangeArrowheads="1"/>
            </p:cNvSpPr>
            <p:nvPr/>
          </p:nvSpPr>
          <p:spPr bwMode="auto">
            <a:xfrm>
              <a:off x="783360" y="2776612"/>
              <a:ext cx="1143360" cy="424845"/>
            </a:xfrm>
            <a:prstGeom prst="roundRect">
              <a:avLst>
                <a:gd name="adj" fmla="val 338"/>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Litter</a:t>
              </a: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Labile soil C</a:t>
              </a:r>
            </a:p>
          </p:txBody>
        </p:sp>
        <p:sp>
          <p:nvSpPr>
            <p:cNvPr id="2056" name="AutoShape 7"/>
            <p:cNvSpPr>
              <a:spLocks noChangeArrowheads="1"/>
            </p:cNvSpPr>
            <p:nvPr/>
          </p:nvSpPr>
          <p:spPr bwMode="auto">
            <a:xfrm>
              <a:off x="783360" y="1991729"/>
              <a:ext cx="1143360" cy="326914"/>
            </a:xfrm>
            <a:prstGeom prst="roundRect">
              <a:avLst>
                <a:gd name="adj" fmla="val 440"/>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Leaching</a:t>
              </a:r>
            </a:p>
          </p:txBody>
        </p:sp>
        <p:sp>
          <p:nvSpPr>
            <p:cNvPr id="2057" name="AutoShape 8"/>
            <p:cNvSpPr>
              <a:spLocks noChangeArrowheads="1"/>
            </p:cNvSpPr>
            <p:nvPr/>
          </p:nvSpPr>
          <p:spPr bwMode="auto">
            <a:xfrm>
              <a:off x="780480" y="4087149"/>
              <a:ext cx="1143360" cy="358598"/>
            </a:xfrm>
            <a:prstGeom prst="roundRect">
              <a:avLst>
                <a:gd name="adj" fmla="val 403"/>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Passive soil C</a:t>
              </a:r>
            </a:p>
          </p:txBody>
        </p:sp>
        <p:sp>
          <p:nvSpPr>
            <p:cNvPr id="2058" name="AutoShape 9"/>
            <p:cNvSpPr>
              <a:spLocks noChangeArrowheads="1"/>
            </p:cNvSpPr>
            <p:nvPr/>
          </p:nvSpPr>
          <p:spPr bwMode="auto">
            <a:xfrm>
              <a:off x="780480" y="3633502"/>
              <a:ext cx="1143360" cy="326914"/>
            </a:xfrm>
            <a:prstGeom prst="roundRect">
              <a:avLst>
                <a:gd name="adj" fmla="val 440"/>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Lithography</a:t>
              </a:r>
            </a:p>
          </p:txBody>
        </p:sp>
        <p:sp>
          <p:nvSpPr>
            <p:cNvPr id="2059" name="Text Box 10"/>
            <p:cNvSpPr txBox="1">
              <a:spLocks noChangeArrowheads="1"/>
            </p:cNvSpPr>
            <p:nvPr/>
          </p:nvSpPr>
          <p:spPr bwMode="auto">
            <a:xfrm>
              <a:off x="685440" y="6316504"/>
              <a:ext cx="1337760" cy="223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9637"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1000" b="1">
                  <a:solidFill>
                    <a:srgbClr val="000000"/>
                  </a:solidFill>
                </a:rPr>
                <a:t>Terrestrial C-sources</a:t>
              </a:r>
            </a:p>
          </p:txBody>
        </p:sp>
        <p:sp>
          <p:nvSpPr>
            <p:cNvPr id="2060" name="AutoShape 11"/>
            <p:cNvSpPr>
              <a:spLocks noChangeArrowheads="1"/>
            </p:cNvSpPr>
            <p:nvPr/>
          </p:nvSpPr>
          <p:spPr bwMode="auto">
            <a:xfrm>
              <a:off x="783360" y="2383451"/>
              <a:ext cx="1143360" cy="326914"/>
            </a:xfrm>
            <a:prstGeom prst="roundRect">
              <a:avLst>
                <a:gd name="adj" fmla="val 440"/>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Exudation</a:t>
              </a:r>
            </a:p>
          </p:txBody>
        </p:sp>
        <p:sp>
          <p:nvSpPr>
            <p:cNvPr id="2061" name="AutoShape 12"/>
            <p:cNvSpPr>
              <a:spLocks noChangeArrowheads="1"/>
            </p:cNvSpPr>
            <p:nvPr/>
          </p:nvSpPr>
          <p:spPr bwMode="auto">
            <a:xfrm>
              <a:off x="783360" y="1535201"/>
              <a:ext cx="1143360" cy="391721"/>
            </a:xfrm>
            <a:prstGeom prst="roundRect">
              <a:avLst>
                <a:gd name="adj" fmla="val 366"/>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Root respiration</a:t>
              </a:r>
            </a:p>
          </p:txBody>
        </p:sp>
        <p:sp>
          <p:nvSpPr>
            <p:cNvPr id="2062" name="AutoShape 13"/>
            <p:cNvSpPr>
              <a:spLocks noChangeArrowheads="1"/>
            </p:cNvSpPr>
            <p:nvPr/>
          </p:nvSpPr>
          <p:spPr bwMode="auto">
            <a:xfrm>
              <a:off x="2318400" y="653829"/>
              <a:ext cx="3395520" cy="5878697"/>
            </a:xfrm>
            <a:prstGeom prst="roundRect">
              <a:avLst>
                <a:gd name="adj" fmla="val 28"/>
              </a:avLst>
            </a:prstGeom>
            <a:noFill/>
            <a:ln w="9360">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2945" tIns="41473" rIns="82945" bIns="41473" anchor="ctr"/>
            <a:lstStyle/>
            <a:p>
              <a:endParaRPr lang="nl-BE"/>
            </a:p>
          </p:txBody>
        </p:sp>
        <p:sp>
          <p:nvSpPr>
            <p:cNvPr id="2063" name="AutoShape 14"/>
            <p:cNvSpPr>
              <a:spLocks noChangeArrowheads="1"/>
            </p:cNvSpPr>
            <p:nvPr/>
          </p:nvSpPr>
          <p:spPr bwMode="auto">
            <a:xfrm>
              <a:off x="2579041" y="1012427"/>
              <a:ext cx="1143360" cy="293791"/>
            </a:xfrm>
            <a:prstGeom prst="roundRect">
              <a:avLst>
                <a:gd name="adj" fmla="val 486"/>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dirty="0">
                  <a:solidFill>
                    <a:srgbClr val="000000"/>
                  </a:solidFill>
                </a:rPr>
                <a:t>Soil temperature</a:t>
              </a:r>
            </a:p>
          </p:txBody>
        </p:sp>
        <p:sp>
          <p:nvSpPr>
            <p:cNvPr id="2064" name="AutoShape 15"/>
            <p:cNvSpPr>
              <a:spLocks noChangeArrowheads="1"/>
            </p:cNvSpPr>
            <p:nvPr/>
          </p:nvSpPr>
          <p:spPr bwMode="auto">
            <a:xfrm>
              <a:off x="2579041" y="1339341"/>
              <a:ext cx="1143360" cy="293791"/>
            </a:xfrm>
            <a:prstGeom prst="roundRect">
              <a:avLst>
                <a:gd name="adj" fmla="val 486"/>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Soil Water Content</a:t>
              </a:r>
            </a:p>
          </p:txBody>
        </p:sp>
        <p:sp>
          <p:nvSpPr>
            <p:cNvPr id="2065" name="AutoShape 16"/>
            <p:cNvSpPr>
              <a:spLocks noChangeArrowheads="1"/>
            </p:cNvSpPr>
            <p:nvPr/>
          </p:nvSpPr>
          <p:spPr bwMode="auto">
            <a:xfrm>
              <a:off x="2579041" y="1666255"/>
              <a:ext cx="1143360" cy="293791"/>
            </a:xfrm>
            <a:prstGeom prst="roundRect">
              <a:avLst>
                <a:gd name="adj" fmla="val 486"/>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Alkalinity</a:t>
              </a:r>
            </a:p>
          </p:txBody>
        </p:sp>
        <p:sp>
          <p:nvSpPr>
            <p:cNvPr id="2066" name="AutoShape 17"/>
            <p:cNvSpPr>
              <a:spLocks noChangeArrowheads="1"/>
            </p:cNvSpPr>
            <p:nvPr/>
          </p:nvSpPr>
          <p:spPr bwMode="auto">
            <a:xfrm>
              <a:off x="2579041" y="1993169"/>
              <a:ext cx="1143360" cy="293791"/>
            </a:xfrm>
            <a:prstGeom prst="roundRect">
              <a:avLst>
                <a:gd name="adj" fmla="val 486"/>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Redox</a:t>
              </a:r>
            </a:p>
          </p:txBody>
        </p:sp>
        <p:sp>
          <p:nvSpPr>
            <p:cNvPr id="2068" name="AutoShape 19"/>
            <p:cNvSpPr>
              <a:spLocks noChangeArrowheads="1"/>
            </p:cNvSpPr>
            <p:nvPr/>
          </p:nvSpPr>
          <p:spPr bwMode="auto">
            <a:xfrm>
              <a:off x="2579041" y="2645558"/>
              <a:ext cx="1143360" cy="293791"/>
            </a:xfrm>
            <a:prstGeom prst="roundRect">
              <a:avLst>
                <a:gd name="adj" fmla="val 486"/>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Clay properties</a:t>
              </a:r>
            </a:p>
          </p:txBody>
        </p:sp>
        <p:sp>
          <p:nvSpPr>
            <p:cNvPr id="2069" name="AutoShape 20"/>
            <p:cNvSpPr>
              <a:spLocks noChangeArrowheads="1"/>
            </p:cNvSpPr>
            <p:nvPr/>
          </p:nvSpPr>
          <p:spPr bwMode="auto">
            <a:xfrm>
              <a:off x="2579041" y="2972472"/>
              <a:ext cx="1143360" cy="293791"/>
            </a:xfrm>
            <a:prstGeom prst="roundRect">
              <a:avLst>
                <a:gd name="adj" fmla="val 486"/>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Al-Fe</a:t>
              </a:r>
            </a:p>
          </p:txBody>
        </p:sp>
        <p:sp>
          <p:nvSpPr>
            <p:cNvPr id="2070" name="AutoShape 21"/>
            <p:cNvSpPr>
              <a:spLocks noChangeArrowheads="1"/>
            </p:cNvSpPr>
            <p:nvPr/>
          </p:nvSpPr>
          <p:spPr bwMode="auto">
            <a:xfrm>
              <a:off x="2579041" y="3299387"/>
              <a:ext cx="1143360" cy="293791"/>
            </a:xfrm>
            <a:prstGeom prst="roundRect">
              <a:avLst>
                <a:gd name="adj" fmla="val 486"/>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Vegetation cover</a:t>
              </a:r>
            </a:p>
          </p:txBody>
        </p:sp>
        <p:sp>
          <p:nvSpPr>
            <p:cNvPr id="2071" name="AutoShape 22"/>
            <p:cNvSpPr>
              <a:spLocks noChangeArrowheads="1"/>
            </p:cNvSpPr>
            <p:nvPr/>
          </p:nvSpPr>
          <p:spPr bwMode="auto">
            <a:xfrm>
              <a:off x="2579041" y="3626301"/>
              <a:ext cx="1143360" cy="293791"/>
            </a:xfrm>
            <a:prstGeom prst="roundRect">
              <a:avLst>
                <a:gd name="adj" fmla="val 486"/>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Rooting depth</a:t>
              </a:r>
            </a:p>
          </p:txBody>
        </p:sp>
        <p:sp>
          <p:nvSpPr>
            <p:cNvPr id="2072" name="AutoShape 23"/>
            <p:cNvSpPr>
              <a:spLocks noChangeArrowheads="1"/>
            </p:cNvSpPr>
            <p:nvPr/>
          </p:nvSpPr>
          <p:spPr bwMode="auto">
            <a:xfrm>
              <a:off x="2579041" y="3951775"/>
              <a:ext cx="1143360" cy="293791"/>
            </a:xfrm>
            <a:prstGeom prst="roundRect">
              <a:avLst>
                <a:gd name="adj" fmla="val 486"/>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Particle size distribution</a:t>
              </a:r>
            </a:p>
          </p:txBody>
        </p:sp>
        <p:sp>
          <p:nvSpPr>
            <p:cNvPr id="2073" name="Text Box 24"/>
            <p:cNvSpPr txBox="1">
              <a:spLocks noChangeArrowheads="1"/>
            </p:cNvSpPr>
            <p:nvPr/>
          </p:nvSpPr>
          <p:spPr bwMode="auto">
            <a:xfrm>
              <a:off x="2939040" y="6317944"/>
              <a:ext cx="2164320" cy="2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9637"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1000" b="1">
                  <a:solidFill>
                    <a:srgbClr val="000000"/>
                  </a:solidFill>
                </a:rPr>
                <a:t>3 layer Soil - Soil water continuum</a:t>
              </a:r>
            </a:p>
          </p:txBody>
        </p:sp>
        <p:sp>
          <p:nvSpPr>
            <p:cNvPr id="2074" name="AutoShape 25"/>
            <p:cNvSpPr>
              <a:spLocks noChangeArrowheads="1"/>
            </p:cNvSpPr>
            <p:nvPr/>
          </p:nvSpPr>
          <p:spPr bwMode="auto">
            <a:xfrm>
              <a:off x="4245120" y="1666256"/>
              <a:ext cx="1143360" cy="456527"/>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b="1">
                  <a:solidFill>
                    <a:srgbClr val="000000"/>
                  </a:solidFill>
                </a:rPr>
                <a:t>Carbonate chemistry</a:t>
              </a: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f(pCO2, pH)</a:t>
              </a:r>
            </a:p>
          </p:txBody>
        </p:sp>
        <p:sp>
          <p:nvSpPr>
            <p:cNvPr id="2075" name="AutoShape 26"/>
            <p:cNvSpPr>
              <a:spLocks noChangeArrowheads="1"/>
            </p:cNvSpPr>
            <p:nvPr/>
          </p:nvSpPr>
          <p:spPr bwMode="auto">
            <a:xfrm>
              <a:off x="4245120" y="1045550"/>
              <a:ext cx="1143360" cy="456528"/>
            </a:xfrm>
            <a:prstGeom prst="roundRect">
              <a:avLst>
                <a:gd name="adj" fmla="val 315"/>
              </a:avLst>
            </a:prstGeom>
            <a:solidFill>
              <a:schemeClr val="bg1"/>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b="1">
                  <a:solidFill>
                    <a:srgbClr val="000000"/>
                  </a:solidFill>
                </a:rPr>
                <a:t>Decomposition</a:t>
              </a: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f(T, SWC, particle size distribution)</a:t>
              </a:r>
            </a:p>
          </p:txBody>
        </p:sp>
        <p:sp>
          <p:nvSpPr>
            <p:cNvPr id="2076" name="AutoShape 27"/>
            <p:cNvSpPr>
              <a:spLocks noChangeArrowheads="1"/>
            </p:cNvSpPr>
            <p:nvPr/>
          </p:nvSpPr>
          <p:spPr bwMode="auto">
            <a:xfrm>
              <a:off x="4245120" y="2320084"/>
              <a:ext cx="1143360" cy="619265"/>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b="1">
                  <a:solidFill>
                    <a:srgbClr val="000000"/>
                  </a:solidFill>
                </a:rPr>
                <a:t>(De)sorption</a:t>
              </a: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f(particle size distribution, Clay content, Al-Fe)</a:t>
              </a:r>
            </a:p>
          </p:txBody>
        </p:sp>
        <p:sp>
          <p:nvSpPr>
            <p:cNvPr id="2077" name="AutoShape 28"/>
            <p:cNvSpPr>
              <a:spLocks noChangeArrowheads="1"/>
            </p:cNvSpPr>
            <p:nvPr/>
          </p:nvSpPr>
          <p:spPr bwMode="auto">
            <a:xfrm>
              <a:off x="4245120" y="3119368"/>
              <a:ext cx="1143360" cy="832407"/>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b="1">
                  <a:solidFill>
                    <a:srgbClr val="000000"/>
                  </a:solidFill>
                </a:rPr>
                <a:t>Hydrological flow</a:t>
              </a: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f(root biomass, hydraulic conductivity, pore water velocity)</a:t>
              </a:r>
            </a:p>
          </p:txBody>
        </p:sp>
        <p:sp>
          <p:nvSpPr>
            <p:cNvPr id="2078" name="Text Box 29"/>
            <p:cNvSpPr txBox="1">
              <a:spLocks noChangeArrowheads="1"/>
            </p:cNvSpPr>
            <p:nvPr/>
          </p:nvSpPr>
          <p:spPr bwMode="auto">
            <a:xfrm>
              <a:off x="6400800" y="6317944"/>
              <a:ext cx="822240" cy="2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9637"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1000" b="1">
                  <a:solidFill>
                    <a:srgbClr val="000000"/>
                  </a:solidFill>
                </a:rPr>
                <a:t>Open water</a:t>
              </a:r>
            </a:p>
          </p:txBody>
        </p:sp>
        <p:sp>
          <p:nvSpPr>
            <p:cNvPr id="2079" name="AutoShape 30"/>
            <p:cNvSpPr>
              <a:spLocks noChangeArrowheads="1"/>
            </p:cNvSpPr>
            <p:nvPr/>
          </p:nvSpPr>
          <p:spPr bwMode="auto">
            <a:xfrm>
              <a:off x="6269760" y="1993169"/>
              <a:ext cx="1143360" cy="456528"/>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DOC</a:t>
              </a:r>
            </a:p>
          </p:txBody>
        </p:sp>
        <p:sp>
          <p:nvSpPr>
            <p:cNvPr id="2080" name="AutoShape 31"/>
            <p:cNvSpPr>
              <a:spLocks noChangeArrowheads="1"/>
            </p:cNvSpPr>
            <p:nvPr/>
          </p:nvSpPr>
          <p:spPr bwMode="auto">
            <a:xfrm>
              <a:off x="6269760" y="1306218"/>
              <a:ext cx="1143360" cy="456527"/>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DIC</a:t>
              </a:r>
            </a:p>
          </p:txBody>
        </p:sp>
        <p:sp>
          <p:nvSpPr>
            <p:cNvPr id="2081" name="AutoShape 32"/>
            <p:cNvSpPr>
              <a:spLocks noChangeArrowheads="1"/>
            </p:cNvSpPr>
            <p:nvPr/>
          </p:nvSpPr>
          <p:spPr bwMode="auto">
            <a:xfrm>
              <a:off x="6269760" y="3005597"/>
              <a:ext cx="1143360" cy="456527"/>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POC</a:t>
              </a:r>
            </a:p>
          </p:txBody>
        </p:sp>
        <p:sp>
          <p:nvSpPr>
            <p:cNvPr id="2082" name="AutoShape 33"/>
            <p:cNvSpPr>
              <a:spLocks noChangeArrowheads="1"/>
            </p:cNvSpPr>
            <p:nvPr/>
          </p:nvSpPr>
          <p:spPr bwMode="auto">
            <a:xfrm>
              <a:off x="6269760" y="3659425"/>
              <a:ext cx="1143360" cy="456527"/>
            </a:xfrm>
            <a:prstGeom prst="roundRect">
              <a:avLst>
                <a:gd name="adj" fmla="val 315"/>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PIC</a:t>
              </a:r>
            </a:p>
          </p:txBody>
        </p:sp>
        <p:sp>
          <p:nvSpPr>
            <p:cNvPr id="2083" name="Line 34"/>
            <p:cNvSpPr>
              <a:spLocks noChangeShapeType="1"/>
            </p:cNvSpPr>
            <p:nvPr/>
          </p:nvSpPr>
          <p:spPr bwMode="auto">
            <a:xfrm>
              <a:off x="3918240" y="1273093"/>
              <a:ext cx="326880" cy="1441"/>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084" name="Line 35"/>
            <p:cNvSpPr>
              <a:spLocks noChangeShapeType="1"/>
            </p:cNvSpPr>
            <p:nvPr/>
          </p:nvSpPr>
          <p:spPr bwMode="auto">
            <a:xfrm>
              <a:off x="3918240" y="1893800"/>
              <a:ext cx="326880" cy="144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085" name="Line 36"/>
            <p:cNvSpPr>
              <a:spLocks noChangeShapeType="1"/>
            </p:cNvSpPr>
            <p:nvPr/>
          </p:nvSpPr>
          <p:spPr bwMode="auto">
            <a:xfrm>
              <a:off x="3918240" y="2547628"/>
              <a:ext cx="326880" cy="144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086" name="Line 37"/>
            <p:cNvSpPr>
              <a:spLocks noChangeShapeType="1"/>
            </p:cNvSpPr>
            <p:nvPr/>
          </p:nvSpPr>
          <p:spPr bwMode="auto">
            <a:xfrm>
              <a:off x="3918240" y="1893800"/>
              <a:ext cx="326880" cy="144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087" name="Line 38"/>
            <p:cNvSpPr>
              <a:spLocks noChangeShapeType="1"/>
            </p:cNvSpPr>
            <p:nvPr/>
          </p:nvSpPr>
          <p:spPr bwMode="auto">
            <a:xfrm>
              <a:off x="3918240" y="3526931"/>
              <a:ext cx="326880" cy="144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088" name="Text Box 39"/>
            <p:cNvSpPr txBox="1">
              <a:spLocks noChangeArrowheads="1"/>
            </p:cNvSpPr>
            <p:nvPr/>
          </p:nvSpPr>
          <p:spPr bwMode="auto">
            <a:xfrm>
              <a:off x="2645280" y="5062132"/>
              <a:ext cx="1059840" cy="236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0820"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1100" b="1">
                  <a:solidFill>
                    <a:srgbClr val="000000"/>
                  </a:solidFill>
                </a:rPr>
                <a:t>Soil variables</a:t>
              </a:r>
            </a:p>
          </p:txBody>
        </p:sp>
        <p:sp>
          <p:nvSpPr>
            <p:cNvPr id="2089" name="AutoShape 40"/>
            <p:cNvSpPr>
              <a:spLocks noChangeArrowheads="1"/>
            </p:cNvSpPr>
            <p:nvPr/>
          </p:nvSpPr>
          <p:spPr bwMode="auto">
            <a:xfrm>
              <a:off x="2576161" y="4280129"/>
              <a:ext cx="1143360" cy="293791"/>
            </a:xfrm>
            <a:prstGeom prst="roundRect">
              <a:avLst>
                <a:gd name="adj" fmla="val 486"/>
              </a:avLst>
            </a:prstGeom>
            <a:solidFill>
              <a:srgbClr val="FFFFFF"/>
            </a:solidFill>
            <a:ln w="9360">
              <a:solidFill>
                <a:srgbClr val="000000"/>
              </a:solidFill>
              <a:round/>
              <a:headEnd/>
              <a:tailEnd/>
            </a:ln>
          </p:spPr>
          <p:txBody>
            <a:bodyPr lIns="81639" tIns="48983" rIns="81639" bIns="40820" anchor="ctr" anchorCtr="1"/>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sz="900">
                  <a:solidFill>
                    <a:srgbClr val="000000"/>
                  </a:solidFill>
                </a:rPr>
                <a:t>Hydraulic conductivity</a:t>
              </a:r>
            </a:p>
          </p:txBody>
        </p:sp>
        <p:sp>
          <p:nvSpPr>
            <p:cNvPr id="2090" name="Line 41"/>
            <p:cNvSpPr>
              <a:spLocks noChangeShapeType="1"/>
            </p:cNvSpPr>
            <p:nvPr/>
          </p:nvSpPr>
          <p:spPr bwMode="auto">
            <a:xfrm>
              <a:off x="2057760" y="3102085"/>
              <a:ext cx="391680" cy="1441"/>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091" name="Text Box 42"/>
            <p:cNvSpPr txBox="1">
              <a:spLocks noChangeArrowheads="1"/>
            </p:cNvSpPr>
            <p:nvPr/>
          </p:nvSpPr>
          <p:spPr bwMode="auto">
            <a:xfrm>
              <a:off x="4409280" y="5062132"/>
              <a:ext cx="859680" cy="236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0820"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1100" b="1">
                  <a:solidFill>
                    <a:srgbClr val="000000"/>
                  </a:solidFill>
                </a:rPr>
                <a:t>Processes</a:t>
              </a:r>
            </a:p>
          </p:txBody>
        </p:sp>
        <p:cxnSp>
          <p:nvCxnSpPr>
            <p:cNvPr id="2092" name="AutoShape 45"/>
            <p:cNvCxnSpPr>
              <a:cxnSpLocks noChangeShapeType="1"/>
              <a:stCxn id="2075" idx="3"/>
              <a:endCxn id="2080" idx="1"/>
            </p:cNvCxnSpPr>
            <p:nvPr/>
          </p:nvCxnSpPr>
          <p:spPr bwMode="auto">
            <a:xfrm>
              <a:off x="5388480" y="1273094"/>
              <a:ext cx="881280" cy="260668"/>
            </a:xfrm>
            <a:prstGeom prst="straightConnector1">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93" name="AutoShape 46"/>
            <p:cNvCxnSpPr>
              <a:cxnSpLocks noChangeShapeType="1"/>
              <a:stCxn id="2074" idx="3"/>
              <a:endCxn id="2080" idx="1"/>
            </p:cNvCxnSpPr>
            <p:nvPr/>
          </p:nvCxnSpPr>
          <p:spPr bwMode="auto">
            <a:xfrm flipV="1">
              <a:off x="5388480" y="1535201"/>
              <a:ext cx="882720" cy="358598"/>
            </a:xfrm>
            <a:prstGeom prst="straightConnector1">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94" name="AutoShape 47"/>
            <p:cNvCxnSpPr>
              <a:cxnSpLocks noChangeShapeType="1"/>
              <a:stCxn id="2075" idx="3"/>
              <a:endCxn id="2079" idx="1"/>
            </p:cNvCxnSpPr>
            <p:nvPr/>
          </p:nvCxnSpPr>
          <p:spPr bwMode="auto">
            <a:xfrm>
              <a:off x="5388480" y="1273094"/>
              <a:ext cx="881280" cy="947619"/>
            </a:xfrm>
            <a:prstGeom prst="straightConnector1">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95" name="AutoShape 48"/>
            <p:cNvCxnSpPr>
              <a:cxnSpLocks noChangeShapeType="1"/>
              <a:stCxn id="2076" idx="3"/>
              <a:endCxn id="2079" idx="1"/>
            </p:cNvCxnSpPr>
            <p:nvPr/>
          </p:nvCxnSpPr>
          <p:spPr bwMode="auto">
            <a:xfrm flipV="1">
              <a:off x="5388480" y="2222154"/>
              <a:ext cx="881280" cy="407562"/>
            </a:xfrm>
            <a:prstGeom prst="straightConnector1">
              <a:avLst/>
            </a:prstGeom>
            <a:noFill/>
            <a:ln w="936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096" name="AutoShape 49"/>
            <p:cNvCxnSpPr>
              <a:cxnSpLocks noChangeShapeType="1"/>
              <a:stCxn id="2076" idx="3"/>
              <a:endCxn id="2080" idx="1"/>
            </p:cNvCxnSpPr>
            <p:nvPr/>
          </p:nvCxnSpPr>
          <p:spPr bwMode="auto">
            <a:xfrm flipV="1">
              <a:off x="5388480" y="1535201"/>
              <a:ext cx="881280" cy="1094515"/>
            </a:xfrm>
            <a:prstGeom prst="straightConnector1">
              <a:avLst/>
            </a:prstGeom>
            <a:noFill/>
            <a:ln w="936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097" name="AutoShape 50"/>
            <p:cNvCxnSpPr>
              <a:cxnSpLocks noChangeShapeType="1"/>
            </p:cNvCxnSpPr>
            <p:nvPr/>
          </p:nvCxnSpPr>
          <p:spPr bwMode="auto">
            <a:xfrm flipH="1" flipV="1">
              <a:off x="4008960" y="227544"/>
              <a:ext cx="2880" cy="426285"/>
            </a:xfrm>
            <a:prstGeom prst="straightConnector1">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98" name="AutoShape 51"/>
            <p:cNvCxnSpPr>
              <a:cxnSpLocks noChangeShapeType="1"/>
            </p:cNvCxnSpPr>
            <p:nvPr/>
          </p:nvCxnSpPr>
          <p:spPr bwMode="auto">
            <a:xfrm flipV="1">
              <a:off x="6835680" y="257788"/>
              <a:ext cx="5760" cy="396041"/>
            </a:xfrm>
            <a:prstGeom prst="straightConnector1">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cxnSp>
        <p:grpSp>
          <p:nvGrpSpPr>
            <p:cNvPr id="2099" name="Group 52"/>
            <p:cNvGrpSpPr>
              <a:grpSpLocks/>
            </p:cNvGrpSpPr>
            <p:nvPr/>
          </p:nvGrpSpPr>
          <p:grpSpPr bwMode="auto">
            <a:xfrm>
              <a:off x="1828800" y="5403455"/>
              <a:ext cx="4309920" cy="367239"/>
              <a:chOff x="1247" y="3752"/>
              <a:chExt cx="3016" cy="255"/>
            </a:xfrm>
          </p:grpSpPr>
          <p:sp>
            <p:nvSpPr>
              <p:cNvPr id="2112" name="Line 53"/>
              <p:cNvSpPr>
                <a:spLocks noChangeShapeType="1"/>
              </p:cNvSpPr>
              <p:nvPr/>
            </p:nvSpPr>
            <p:spPr bwMode="auto">
              <a:xfrm>
                <a:off x="1247" y="3855"/>
                <a:ext cx="2948" cy="1"/>
              </a:xfrm>
              <a:prstGeom prst="line">
                <a:avLst/>
              </a:prstGeom>
              <a:noFill/>
              <a:ln w="936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nl-BE"/>
              </a:p>
            </p:txBody>
          </p:sp>
          <p:sp>
            <p:nvSpPr>
              <p:cNvPr id="2113" name="Text Box 54"/>
              <p:cNvSpPr txBox="1">
                <a:spLocks noChangeArrowheads="1"/>
              </p:cNvSpPr>
              <p:nvPr/>
            </p:nvSpPr>
            <p:spPr bwMode="auto">
              <a:xfrm>
                <a:off x="1314" y="3752"/>
                <a:ext cx="2949"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nchor="ctr" anchorCtr="1">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endParaRPr lang="en-GB" sz="900">
                  <a:solidFill>
                    <a:srgbClr val="000000"/>
                  </a:solidFill>
                </a:endParaRPr>
              </a:p>
              <a:p>
                <a:pPr eaLnBrk="1"/>
                <a:r>
                  <a:rPr lang="en-GB" sz="900">
                    <a:solidFill>
                      <a:srgbClr val="000000"/>
                    </a:solidFill>
                  </a:rPr>
                  <a:t>Flooding (Sedimentation and burial)</a:t>
                </a:r>
              </a:p>
            </p:txBody>
          </p:sp>
        </p:grpSp>
        <p:sp>
          <p:nvSpPr>
            <p:cNvPr id="2100" name="Text Box 55"/>
            <p:cNvSpPr txBox="1">
              <a:spLocks noChangeArrowheads="1"/>
            </p:cNvSpPr>
            <p:nvPr/>
          </p:nvSpPr>
          <p:spPr bwMode="auto">
            <a:xfrm>
              <a:off x="4105441" y="335556"/>
              <a:ext cx="918720" cy="21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0820"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900">
                  <a:solidFill>
                    <a:srgbClr val="000000"/>
                  </a:solidFill>
                </a:rPr>
                <a:t>Soil respiration</a:t>
              </a:r>
            </a:p>
          </p:txBody>
        </p:sp>
        <p:sp>
          <p:nvSpPr>
            <p:cNvPr id="2101" name="Text Box 56"/>
            <p:cNvSpPr txBox="1">
              <a:spLocks noChangeArrowheads="1"/>
            </p:cNvSpPr>
            <p:nvPr/>
          </p:nvSpPr>
          <p:spPr bwMode="auto">
            <a:xfrm>
              <a:off x="6858721" y="349957"/>
              <a:ext cx="744480" cy="30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0820" rIns="81639"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eaLnBrk="1"/>
              <a:r>
                <a:rPr lang="en-GB" sz="900" dirty="0">
                  <a:solidFill>
                    <a:srgbClr val="000000"/>
                  </a:solidFill>
                </a:rPr>
                <a:t>Outgassing</a:t>
              </a:r>
            </a:p>
            <a:p>
              <a:pPr eaLnBrk="1"/>
              <a:r>
                <a:rPr lang="en-GB" sz="900" dirty="0">
                  <a:solidFill>
                    <a:srgbClr val="000000"/>
                  </a:solidFill>
                </a:rPr>
                <a:t>CO2, CH4</a:t>
              </a:r>
            </a:p>
          </p:txBody>
        </p:sp>
        <p:cxnSp>
          <p:nvCxnSpPr>
            <p:cNvPr id="2102" name="Straight Arrow Connector 14"/>
            <p:cNvCxnSpPr>
              <a:cxnSpLocks noChangeShapeType="1"/>
              <a:stCxn id="2077" idx="3"/>
            </p:cNvCxnSpPr>
            <p:nvPr/>
          </p:nvCxnSpPr>
          <p:spPr bwMode="auto">
            <a:xfrm flipV="1">
              <a:off x="5388480" y="2286960"/>
              <a:ext cx="881280" cy="1248612"/>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03" name="Straight Arrow Connector 16"/>
            <p:cNvCxnSpPr>
              <a:cxnSpLocks noChangeShapeType="1"/>
            </p:cNvCxnSpPr>
            <p:nvPr/>
          </p:nvCxnSpPr>
          <p:spPr bwMode="auto">
            <a:xfrm flipV="1">
              <a:off x="5388480" y="1633132"/>
              <a:ext cx="881280" cy="1893799"/>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104" name="TextBox 24"/>
            <p:cNvSpPr txBox="1">
              <a:spLocks noChangeArrowheads="1"/>
            </p:cNvSpPr>
            <p:nvPr/>
          </p:nvSpPr>
          <p:spPr bwMode="auto">
            <a:xfrm rot="1060672">
              <a:off x="5486045" y="1127815"/>
              <a:ext cx="722149" cy="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45" tIns="41473" rIns="82945" bIns="41473">
              <a:spAutoFit/>
            </a:bodyPr>
            <a:lstStyle/>
            <a:p>
              <a:r>
                <a:rPr lang="en-US" sz="700"/>
                <a:t>Decomposition</a:t>
              </a:r>
            </a:p>
            <a:p>
              <a:r>
                <a:rPr lang="en-US" sz="700"/>
                <a:t>complete</a:t>
              </a:r>
              <a:endParaRPr lang="nl-BE" sz="700"/>
            </a:p>
          </p:txBody>
        </p:sp>
        <p:sp>
          <p:nvSpPr>
            <p:cNvPr id="2105" name="TextBox 25"/>
            <p:cNvSpPr txBox="1">
              <a:spLocks noChangeArrowheads="1"/>
            </p:cNvSpPr>
            <p:nvPr/>
          </p:nvSpPr>
          <p:spPr bwMode="auto">
            <a:xfrm rot="2773288">
              <a:off x="5402906" y="1680833"/>
              <a:ext cx="742989" cy="29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945" tIns="41473" rIns="82945" bIns="41473">
              <a:spAutoFit/>
            </a:bodyPr>
            <a:lstStyle/>
            <a:p>
              <a:r>
                <a:rPr lang="en-US" sz="700"/>
                <a:t>Decomposition </a:t>
              </a:r>
            </a:p>
            <a:p>
              <a:r>
                <a:rPr lang="en-US" sz="700"/>
                <a:t>incomplete</a:t>
              </a:r>
              <a:endParaRPr lang="nl-BE" sz="700"/>
            </a:p>
          </p:txBody>
        </p:sp>
        <p:sp>
          <p:nvSpPr>
            <p:cNvPr id="2106" name="TextBox 1"/>
            <p:cNvSpPr txBox="1">
              <a:spLocks noChangeArrowheads="1"/>
            </p:cNvSpPr>
            <p:nvPr/>
          </p:nvSpPr>
          <p:spPr bwMode="auto">
            <a:xfrm>
              <a:off x="4245120" y="4087150"/>
              <a:ext cx="1143360" cy="776253"/>
            </a:xfrm>
            <a:prstGeom prst="rect">
              <a:avLst/>
            </a:prstGeom>
            <a:solidFill>
              <a:schemeClr val="bg1"/>
            </a:solidFill>
            <a:ln w="9525">
              <a:solidFill>
                <a:schemeClr val="tx1"/>
              </a:solidFill>
              <a:miter lim="800000"/>
              <a:headEnd/>
              <a:tailEnd/>
            </a:ln>
          </p:spPr>
          <p:txBody>
            <a:bodyPr lIns="82945" tIns="41473" rIns="82945" bIns="41473">
              <a:spAutoFit/>
            </a:bodyPr>
            <a:lstStyle/>
            <a:p>
              <a:pPr algn="ctr"/>
              <a:r>
                <a:rPr lang="en-US" sz="900" b="1"/>
                <a:t>Erosion</a:t>
              </a:r>
            </a:p>
            <a:p>
              <a:pPr algn="ctr"/>
              <a:r>
                <a:rPr lang="en-US" sz="900"/>
                <a:t>f(Veg. Cover, rooting depth, slope, soil texture, soil erodibility, runoff) </a:t>
              </a:r>
              <a:endParaRPr lang="nl-BE" sz="900"/>
            </a:p>
          </p:txBody>
        </p:sp>
        <p:cxnSp>
          <p:nvCxnSpPr>
            <p:cNvPr id="2107" name="Straight Arrow Connector 3"/>
            <p:cNvCxnSpPr>
              <a:cxnSpLocks noChangeShapeType="1"/>
              <a:stCxn id="2106" idx="3"/>
            </p:cNvCxnSpPr>
            <p:nvPr/>
          </p:nvCxnSpPr>
          <p:spPr bwMode="auto">
            <a:xfrm flipV="1">
              <a:off x="5388480" y="3299387"/>
              <a:ext cx="876960" cy="117589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108" name="Straight Arrow Connector 5"/>
            <p:cNvCxnSpPr>
              <a:cxnSpLocks noChangeShapeType="1"/>
              <a:stCxn id="2106" idx="3"/>
              <a:endCxn id="2082" idx="1"/>
            </p:cNvCxnSpPr>
            <p:nvPr/>
          </p:nvCxnSpPr>
          <p:spPr bwMode="auto">
            <a:xfrm flipV="1">
              <a:off x="5388480" y="3887689"/>
              <a:ext cx="881280" cy="587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109" name="Line 37"/>
            <p:cNvSpPr>
              <a:spLocks noChangeShapeType="1"/>
            </p:cNvSpPr>
            <p:nvPr/>
          </p:nvSpPr>
          <p:spPr bwMode="auto">
            <a:xfrm>
              <a:off x="3919681" y="4425585"/>
              <a:ext cx="326880" cy="144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nl-BE"/>
            </a:p>
          </p:txBody>
        </p:sp>
        <p:sp>
          <p:nvSpPr>
            <p:cNvPr id="2110" name="TextBox 71"/>
            <p:cNvSpPr txBox="1">
              <a:spLocks noChangeArrowheads="1"/>
            </p:cNvSpPr>
            <p:nvPr/>
          </p:nvSpPr>
          <p:spPr bwMode="auto">
            <a:xfrm>
              <a:off x="797760" y="3322429"/>
              <a:ext cx="1128960" cy="222255"/>
            </a:xfrm>
            <a:prstGeom prst="rect">
              <a:avLst/>
            </a:prstGeom>
            <a:solidFill>
              <a:schemeClr val="bg1"/>
            </a:solidFill>
            <a:ln w="9525">
              <a:solidFill>
                <a:srgbClr val="000000"/>
              </a:solidFill>
              <a:miter lim="800000"/>
              <a:headEnd/>
              <a:tailEnd/>
            </a:ln>
          </p:spPr>
          <p:txBody>
            <a:bodyPr lIns="82945" tIns="41473" rIns="82945" bIns="41473">
              <a:spAutoFit/>
            </a:bodyPr>
            <a:lstStyle/>
            <a:p>
              <a:pPr algn="ctr"/>
              <a:r>
                <a:rPr lang="en-US" sz="900"/>
                <a:t>Slow soil C</a:t>
              </a:r>
              <a:endParaRPr lang="nl-BE" sz="900"/>
            </a:p>
          </p:txBody>
        </p:sp>
      </p:grpSp>
      <p:sp>
        <p:nvSpPr>
          <p:cNvPr id="2111" name="64 CuadroTexto"/>
          <p:cNvSpPr txBox="1">
            <a:spLocks noChangeArrowheads="1"/>
          </p:cNvSpPr>
          <p:nvPr/>
        </p:nvSpPr>
        <p:spPr bwMode="auto">
          <a:xfrm>
            <a:off x="0" y="0"/>
            <a:ext cx="9144000" cy="637754"/>
          </a:xfrm>
          <a:prstGeom prst="rect">
            <a:avLst/>
          </a:prstGeom>
          <a:solidFill>
            <a:schemeClr val="accent6">
              <a:lumMod val="60000"/>
              <a:lumOff val="40000"/>
            </a:schemeClr>
          </a:solidFill>
          <a:ln w="9525">
            <a:noFill/>
            <a:miter lim="800000"/>
            <a:headEnd/>
            <a:tailEnd/>
          </a:ln>
          <a:extLst/>
        </p:spPr>
        <p:txBody>
          <a:bodyPr wrap="square" lIns="82945" tIns="41473" rIns="82945" bIns="41473">
            <a:spAutoFit/>
          </a:bodyPr>
          <a:lstStyle/>
          <a:p>
            <a:r>
              <a:rPr lang="es-ES" b="1" dirty="0">
                <a:solidFill>
                  <a:schemeClr val="tx1"/>
                </a:solidFill>
              </a:rPr>
              <a:t>General </a:t>
            </a:r>
            <a:r>
              <a:rPr lang="es-ES" b="1" dirty="0" err="1" smtClean="0">
                <a:solidFill>
                  <a:schemeClr val="tx1"/>
                </a:solidFill>
              </a:rPr>
              <a:t>scheme</a:t>
            </a:r>
            <a:r>
              <a:rPr lang="es-ES" b="1" dirty="0" smtClean="0">
                <a:solidFill>
                  <a:schemeClr val="tx1"/>
                </a:solidFill>
              </a:rPr>
              <a:t> of variables and </a:t>
            </a:r>
            <a:r>
              <a:rPr lang="es-ES" b="1" dirty="0" err="1" smtClean="0">
                <a:solidFill>
                  <a:schemeClr val="tx1"/>
                </a:solidFill>
              </a:rPr>
              <a:t>processes</a:t>
            </a:r>
            <a:r>
              <a:rPr lang="es-ES" b="1" dirty="0" smtClean="0">
                <a:solidFill>
                  <a:schemeClr val="tx1"/>
                </a:solidFill>
              </a:rPr>
              <a:t> </a:t>
            </a:r>
            <a:r>
              <a:rPr lang="es-ES" b="1" dirty="0" err="1" smtClean="0">
                <a:solidFill>
                  <a:schemeClr val="tx1"/>
                </a:solidFill>
              </a:rPr>
              <a:t>needed</a:t>
            </a:r>
            <a:r>
              <a:rPr lang="es-ES" b="1" dirty="0" smtClean="0">
                <a:solidFill>
                  <a:schemeClr val="tx1"/>
                </a:solidFill>
              </a:rPr>
              <a:t> in a </a:t>
            </a:r>
            <a:r>
              <a:rPr lang="es-ES" b="1" dirty="0" err="1" smtClean="0">
                <a:solidFill>
                  <a:schemeClr val="tx1"/>
                </a:solidFill>
              </a:rPr>
              <a:t>model</a:t>
            </a:r>
            <a:r>
              <a:rPr lang="es-ES" b="1" dirty="0" smtClean="0">
                <a:solidFill>
                  <a:schemeClr val="tx1"/>
                </a:solidFill>
              </a:rPr>
              <a:t> </a:t>
            </a:r>
            <a:r>
              <a:rPr lang="es-ES" b="1" dirty="0" err="1" smtClean="0">
                <a:solidFill>
                  <a:schemeClr val="tx1"/>
                </a:solidFill>
              </a:rPr>
              <a:t>for</a:t>
            </a:r>
            <a:r>
              <a:rPr lang="es-ES" b="1" dirty="0" smtClean="0">
                <a:solidFill>
                  <a:schemeClr val="tx1"/>
                </a:solidFill>
              </a:rPr>
              <a:t> DOC </a:t>
            </a:r>
            <a:r>
              <a:rPr lang="es-ES" b="1" dirty="0" err="1" smtClean="0">
                <a:solidFill>
                  <a:schemeClr val="tx1"/>
                </a:solidFill>
              </a:rPr>
              <a:t>production</a:t>
            </a:r>
            <a:r>
              <a:rPr lang="es-ES" b="1" dirty="0" smtClean="0">
                <a:solidFill>
                  <a:schemeClr val="tx1"/>
                </a:solidFill>
              </a:rPr>
              <a:t>  and </a:t>
            </a:r>
            <a:r>
              <a:rPr lang="es-ES" b="1" dirty="0" err="1" smtClean="0">
                <a:solidFill>
                  <a:schemeClr val="tx1"/>
                </a:solidFill>
              </a:rPr>
              <a:t>transport</a:t>
            </a:r>
            <a:r>
              <a:rPr lang="es-ES" b="1" dirty="0" smtClean="0">
                <a:solidFill>
                  <a:schemeClr val="tx1"/>
                </a:solidFill>
              </a:rPr>
              <a:t> in </a:t>
            </a:r>
            <a:r>
              <a:rPr lang="es-ES" b="1" dirty="0" err="1" smtClean="0">
                <a:solidFill>
                  <a:schemeClr val="tx1"/>
                </a:solidFill>
              </a:rPr>
              <a:t>soil</a:t>
            </a:r>
            <a:endParaRPr lang="es-ES" b="1" dirty="0">
              <a:solidFill>
                <a:schemeClr val="tx1"/>
              </a:solidFill>
            </a:endParaRPr>
          </a:p>
        </p:txBody>
      </p:sp>
    </p:spTree>
    <p:extLst>
      <p:ext uri="{BB962C8B-B14F-4D97-AF65-F5344CB8AC3E}">
        <p14:creationId xmlns:p14="http://schemas.microsoft.com/office/powerpoint/2010/main" val="112951025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8426"/>
          </a:xfrm>
          <a:solidFill>
            <a:schemeClr val="accent6">
              <a:lumMod val="60000"/>
              <a:lumOff val="40000"/>
            </a:schemeClr>
          </a:solidFill>
        </p:spPr>
        <p:txBody>
          <a:bodyPr>
            <a:normAutofit fontScale="90000"/>
          </a:bodyPr>
          <a:lstStyle/>
          <a:p>
            <a:r>
              <a:rPr lang="en-US" dirty="0" smtClean="0"/>
              <a:t>Methods and Analyses</a:t>
            </a:r>
            <a:endParaRPr lang="nl-BE" dirty="0"/>
          </a:p>
        </p:txBody>
      </p:sp>
      <p:sp>
        <p:nvSpPr>
          <p:cNvPr id="3" name="Content Placeholder 2"/>
          <p:cNvSpPr>
            <a:spLocks noGrp="1"/>
          </p:cNvSpPr>
          <p:nvPr>
            <p:ph idx="1"/>
          </p:nvPr>
        </p:nvSpPr>
        <p:spPr>
          <a:xfrm>
            <a:off x="399703" y="842368"/>
            <a:ext cx="8229600" cy="5869858"/>
          </a:xfrm>
        </p:spPr>
        <p:txBody>
          <a:bodyPr>
            <a:normAutofit fontScale="92500" lnSpcReduction="10000"/>
          </a:bodyPr>
          <a:lstStyle/>
          <a:p>
            <a:pPr marL="0" indent="0">
              <a:buNone/>
            </a:pPr>
            <a:r>
              <a:rPr lang="en-US" sz="2000" dirty="0" smtClean="0"/>
              <a:t>We will use the following ICP forest data for our analyses :</a:t>
            </a:r>
          </a:p>
          <a:p>
            <a:r>
              <a:rPr lang="en-US" sz="2000" dirty="0" smtClean="0"/>
              <a:t>Soil solution measurements</a:t>
            </a:r>
          </a:p>
          <a:p>
            <a:pPr marL="0" indent="0">
              <a:buNone/>
            </a:pPr>
            <a:r>
              <a:rPr lang="en-US" sz="2000" dirty="0"/>
              <a:t>	</a:t>
            </a:r>
            <a:r>
              <a:rPr lang="en-US" sz="2000" dirty="0" smtClean="0"/>
              <a:t>- DOC concentrations</a:t>
            </a:r>
          </a:p>
          <a:p>
            <a:pPr marL="0" indent="0">
              <a:buNone/>
            </a:pPr>
            <a:r>
              <a:rPr lang="en-US" sz="2000" dirty="0" smtClean="0"/>
              <a:t> 	- </a:t>
            </a:r>
            <a:r>
              <a:rPr lang="en-US" sz="2000" dirty="0"/>
              <a:t>Other </a:t>
            </a:r>
            <a:r>
              <a:rPr lang="en-US" sz="2000" dirty="0" smtClean="0"/>
              <a:t>ion </a:t>
            </a:r>
            <a:r>
              <a:rPr lang="en-US" sz="2000" dirty="0"/>
              <a:t>concentrations: Al, </a:t>
            </a:r>
            <a:r>
              <a:rPr lang="en-US" sz="2000" dirty="0" smtClean="0"/>
              <a:t>Fe, K</a:t>
            </a:r>
            <a:r>
              <a:rPr lang="en-US" sz="2000" dirty="0"/>
              <a:t>, Ca, Mg, </a:t>
            </a:r>
            <a:r>
              <a:rPr lang="en-US" sz="2000" dirty="0" smtClean="0"/>
              <a:t>N-NO3, N-NH4 </a:t>
            </a:r>
            <a:r>
              <a:rPr lang="en-US" sz="2000" dirty="0"/>
              <a:t>and S-SO4</a:t>
            </a:r>
          </a:p>
          <a:p>
            <a:pPr marL="0" indent="0">
              <a:buNone/>
            </a:pPr>
            <a:r>
              <a:rPr lang="en-US" sz="2000" dirty="0"/>
              <a:t>	</a:t>
            </a:r>
            <a:r>
              <a:rPr lang="en-US" sz="2000" dirty="0" smtClean="0"/>
              <a:t>- pH and conductivity</a:t>
            </a:r>
          </a:p>
          <a:p>
            <a:r>
              <a:rPr lang="en-US" sz="2000" dirty="0" smtClean="0"/>
              <a:t>Soil properties</a:t>
            </a:r>
          </a:p>
          <a:p>
            <a:pPr marL="0" indent="0">
              <a:buNone/>
            </a:pPr>
            <a:r>
              <a:rPr lang="en-US" sz="2000" dirty="0" smtClean="0"/>
              <a:t>	- Total Nitrogen, total organic carbon, pH, texture, Exchangeable and 	total </a:t>
            </a:r>
            <a:r>
              <a:rPr lang="en-US" sz="2000" dirty="0"/>
              <a:t>Al, Ca, Fe, K, </a:t>
            </a:r>
            <a:r>
              <a:rPr lang="en-US" sz="2000" dirty="0" smtClean="0"/>
              <a:t>Mg, Na, H+, P and bulk density.</a:t>
            </a:r>
          </a:p>
          <a:p>
            <a:r>
              <a:rPr lang="en-US" sz="2000" dirty="0" smtClean="0"/>
              <a:t>Meteorological measurements</a:t>
            </a:r>
          </a:p>
          <a:p>
            <a:pPr marL="0" indent="0">
              <a:buNone/>
            </a:pPr>
            <a:r>
              <a:rPr lang="en-US" sz="2000" dirty="0" smtClean="0"/>
              <a:t>	-Radiation, soil and air temperature, precipitation, matric potential and 	water content in the soil.</a:t>
            </a:r>
          </a:p>
          <a:p>
            <a:r>
              <a:rPr lang="en-US" sz="2000" dirty="0" smtClean="0"/>
              <a:t>Deposition measurements</a:t>
            </a:r>
          </a:p>
          <a:p>
            <a:pPr marL="0" indent="0">
              <a:buNone/>
            </a:pPr>
            <a:r>
              <a:rPr lang="en-GB" sz="2000" dirty="0" smtClean="0"/>
              <a:t>	- K</a:t>
            </a:r>
            <a:r>
              <a:rPr lang="en-GB" sz="2000" dirty="0"/>
              <a:t>, </a:t>
            </a:r>
            <a:r>
              <a:rPr lang="en-GB" sz="2000" dirty="0" err="1"/>
              <a:t>Ca</a:t>
            </a:r>
            <a:r>
              <a:rPr lang="en-GB" sz="2000" dirty="0"/>
              <a:t>, Mg, Na, N_NH4, </a:t>
            </a:r>
            <a:r>
              <a:rPr lang="en-GB" sz="2000" dirty="0" err="1"/>
              <a:t>Cl</a:t>
            </a:r>
            <a:r>
              <a:rPr lang="en-GB" sz="2000" dirty="0"/>
              <a:t>,  </a:t>
            </a:r>
            <a:r>
              <a:rPr lang="en-GB" sz="2000" dirty="0" smtClean="0"/>
              <a:t>NO3</a:t>
            </a:r>
            <a:r>
              <a:rPr lang="en-GB" sz="2000" dirty="0"/>
              <a:t>, </a:t>
            </a:r>
            <a:r>
              <a:rPr lang="en-GB" sz="2000" dirty="0" smtClean="0"/>
              <a:t>SO4</a:t>
            </a:r>
            <a:r>
              <a:rPr lang="en-GB" sz="2000" dirty="0"/>
              <a:t>, </a:t>
            </a:r>
            <a:r>
              <a:rPr lang="en-GB" sz="2000" dirty="0" smtClean="0"/>
              <a:t>N total</a:t>
            </a:r>
            <a:r>
              <a:rPr lang="en-GB" sz="2000" dirty="0"/>
              <a:t>, </a:t>
            </a:r>
            <a:r>
              <a:rPr lang="en-GB" sz="2000" dirty="0" smtClean="0"/>
              <a:t>DOC.</a:t>
            </a:r>
          </a:p>
          <a:p>
            <a:pPr marL="0" indent="0">
              <a:buNone/>
            </a:pPr>
            <a:endParaRPr lang="en-GB" sz="2000" dirty="0" smtClean="0"/>
          </a:p>
          <a:p>
            <a:pPr marL="0" indent="0">
              <a:buNone/>
            </a:pPr>
            <a:r>
              <a:rPr lang="en-US" sz="2000" dirty="0" smtClean="0"/>
              <a:t>These </a:t>
            </a:r>
            <a:r>
              <a:rPr lang="en-US" sz="2000" dirty="0"/>
              <a:t>ICP forests data will be combined with other </a:t>
            </a:r>
            <a:r>
              <a:rPr lang="en-US" sz="2000" dirty="0" smtClean="0"/>
              <a:t>DOC</a:t>
            </a:r>
            <a:r>
              <a:rPr lang="en-US" sz="2000" dirty="0"/>
              <a:t> </a:t>
            </a:r>
            <a:r>
              <a:rPr lang="en-US" sz="2000" dirty="0" smtClean="0"/>
              <a:t>and ancillary data </a:t>
            </a:r>
            <a:r>
              <a:rPr lang="en-US" sz="2000" dirty="0"/>
              <a:t>from published literature and datasets accessible on the </a:t>
            </a:r>
            <a:r>
              <a:rPr lang="en-US" sz="2000" dirty="0" smtClean="0"/>
              <a:t>internet to carry out </a:t>
            </a:r>
            <a:r>
              <a:rPr lang="en-GB" sz="2000" dirty="0" smtClean="0"/>
              <a:t>a </a:t>
            </a:r>
            <a:r>
              <a:rPr lang="en-GB" sz="2000" b="1" dirty="0"/>
              <a:t>meta-analysis</a:t>
            </a:r>
            <a:r>
              <a:rPr lang="en-GB" sz="2000" dirty="0"/>
              <a:t> </a:t>
            </a:r>
            <a:r>
              <a:rPr lang="en-GB" sz="2000" dirty="0" smtClean="0"/>
              <a:t>to </a:t>
            </a:r>
            <a:r>
              <a:rPr lang="en-GB" sz="2000" dirty="0"/>
              <a:t>link spatial and temporal variation in DOC concentration and fluxes to their respective drivers. </a:t>
            </a:r>
            <a:endParaRPr lang="en-US" sz="2000" dirty="0"/>
          </a:p>
        </p:txBody>
      </p:sp>
    </p:spTree>
    <p:extLst>
      <p:ext uri="{BB962C8B-B14F-4D97-AF65-F5344CB8AC3E}">
        <p14:creationId xmlns:p14="http://schemas.microsoft.com/office/powerpoint/2010/main" val="2655482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3315" y="951272"/>
            <a:ext cx="8229600" cy="2455606"/>
          </a:xfrm>
        </p:spPr>
        <p:txBody>
          <a:bodyPr>
            <a:normAutofit fontScale="92500"/>
          </a:bodyPr>
          <a:lstStyle/>
          <a:p>
            <a:r>
              <a:rPr lang="en-US" sz="2400" dirty="0" smtClean="0"/>
              <a:t>Some preliminary analyses that will be elaborated by including ICP forests data are:</a:t>
            </a:r>
            <a:endParaRPr lang="en-US" sz="2400" dirty="0"/>
          </a:p>
          <a:p>
            <a:pPr marL="0" indent="0">
              <a:buNone/>
            </a:pPr>
            <a:r>
              <a:rPr lang="en-US" sz="2400" dirty="0" smtClean="0"/>
              <a:t>- Investigate if there is a seasonal </a:t>
            </a:r>
            <a:r>
              <a:rPr lang="en-US" sz="2400" dirty="0"/>
              <a:t>pattern dominated by water balance consistent across forest sites in Europe. </a:t>
            </a:r>
          </a:p>
          <a:p>
            <a:pPr marL="0" indent="0">
              <a:buNone/>
            </a:pPr>
            <a:r>
              <a:rPr lang="en-US" sz="2400" dirty="0"/>
              <a:t>-Analyze [DOC] variations with soil depth, pH, ET and other factors that can explain DOC variability across ecosystems and time</a:t>
            </a:r>
            <a:r>
              <a:rPr lang="en-US" sz="2400" dirty="0" smtClean="0"/>
              <a:t>.</a:t>
            </a:r>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a:p>
          <a:p>
            <a:pPr marL="0" indent="0">
              <a:buNone/>
            </a:pPr>
            <a:endParaRPr lang="nl-BE" sz="2400" dirty="0"/>
          </a:p>
          <a:p>
            <a:endParaRPr lang="nl-BE"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846" y="3389365"/>
            <a:ext cx="3159038" cy="2369936"/>
          </a:xfrm>
          <a:prstGeom prst="rect">
            <a:avLst/>
          </a:prstGeom>
        </p:spPr>
      </p:pic>
      <p:sp>
        <p:nvSpPr>
          <p:cNvPr id="6" name="TextBox 5"/>
          <p:cNvSpPr txBox="1"/>
          <p:nvPr/>
        </p:nvSpPr>
        <p:spPr>
          <a:xfrm>
            <a:off x="766916" y="5797527"/>
            <a:ext cx="3013967" cy="646331"/>
          </a:xfrm>
          <a:prstGeom prst="rect">
            <a:avLst/>
          </a:prstGeom>
          <a:noFill/>
        </p:spPr>
        <p:txBody>
          <a:bodyPr wrap="none" rtlCol="0">
            <a:spAutoFit/>
          </a:bodyPr>
          <a:lstStyle/>
          <a:p>
            <a:r>
              <a:rPr lang="en-US" sz="1200" b="1" dirty="0" smtClean="0"/>
              <a:t>Figure 1: </a:t>
            </a:r>
            <a:r>
              <a:rPr lang="en-US" sz="1200" dirty="0" smtClean="0"/>
              <a:t>Preliminary analysis for DOC fluxes</a:t>
            </a:r>
          </a:p>
          <a:p>
            <a:r>
              <a:rPr lang="en-US" sz="1200" dirty="0" smtClean="0"/>
              <a:t> versus water balance </a:t>
            </a:r>
            <a:r>
              <a:rPr lang="en-US" sz="1200" dirty="0" err="1" smtClean="0"/>
              <a:t>differenciating</a:t>
            </a:r>
            <a:r>
              <a:rPr lang="en-US" sz="1200" dirty="0" smtClean="0"/>
              <a:t> mineral</a:t>
            </a:r>
          </a:p>
          <a:p>
            <a:r>
              <a:rPr lang="en-US" sz="1200" dirty="0" smtClean="0"/>
              <a:t> and organic soils</a:t>
            </a:r>
            <a:endParaRPr lang="nl-BE" sz="1200" dirty="0"/>
          </a:p>
        </p:txBody>
      </p:sp>
      <p:sp>
        <p:nvSpPr>
          <p:cNvPr id="7" name="TextBox 6"/>
          <p:cNvSpPr txBox="1"/>
          <p:nvPr/>
        </p:nvSpPr>
        <p:spPr>
          <a:xfrm>
            <a:off x="5032085" y="5759301"/>
            <a:ext cx="3500830" cy="646331"/>
          </a:xfrm>
          <a:prstGeom prst="rect">
            <a:avLst/>
          </a:prstGeom>
          <a:noFill/>
        </p:spPr>
        <p:txBody>
          <a:bodyPr wrap="none" rtlCol="0">
            <a:spAutoFit/>
          </a:bodyPr>
          <a:lstStyle/>
          <a:p>
            <a:r>
              <a:rPr lang="en-US" sz="1200" b="1" dirty="0" smtClean="0"/>
              <a:t>Figure 2: </a:t>
            </a:r>
            <a:r>
              <a:rPr lang="en-US" sz="1200" dirty="0" smtClean="0"/>
              <a:t>Preliminary analysis for DOC concentrations</a:t>
            </a:r>
          </a:p>
          <a:p>
            <a:r>
              <a:rPr lang="en-US" sz="1200" dirty="0" smtClean="0"/>
              <a:t> versus soil depth in forests: exponential decrease</a:t>
            </a:r>
          </a:p>
          <a:p>
            <a:r>
              <a:rPr lang="en-US" sz="1200" dirty="0" smtClean="0"/>
              <a:t> of DOC with depth</a:t>
            </a:r>
            <a:endParaRPr lang="nl-BE" sz="1200" dirty="0"/>
          </a:p>
        </p:txBody>
      </p:sp>
      <p:sp>
        <p:nvSpPr>
          <p:cNvPr id="8" name="Title 1"/>
          <p:cNvSpPr>
            <a:spLocks noGrp="1"/>
          </p:cNvSpPr>
          <p:nvPr>
            <p:ph type="title"/>
          </p:nvPr>
        </p:nvSpPr>
        <p:spPr>
          <a:xfrm>
            <a:off x="0" y="0"/>
            <a:ext cx="9144000" cy="678426"/>
          </a:xfrm>
          <a:solidFill>
            <a:schemeClr val="accent6">
              <a:lumMod val="60000"/>
              <a:lumOff val="40000"/>
            </a:schemeClr>
          </a:solidFill>
        </p:spPr>
        <p:txBody>
          <a:bodyPr>
            <a:normAutofit fontScale="90000"/>
          </a:bodyPr>
          <a:lstStyle/>
          <a:p>
            <a:r>
              <a:rPr lang="en-US" dirty="0" smtClean="0"/>
              <a:t>Methods and Analyses</a:t>
            </a:r>
            <a:endParaRPr lang="nl-BE"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2085" y="3428727"/>
            <a:ext cx="3157524" cy="2368800"/>
          </a:xfrm>
          <a:prstGeom prst="rect">
            <a:avLst/>
          </a:prstGeom>
        </p:spPr>
      </p:pic>
    </p:spTree>
    <p:extLst>
      <p:ext uri="{BB962C8B-B14F-4D97-AF65-F5344CB8AC3E}">
        <p14:creationId xmlns:p14="http://schemas.microsoft.com/office/powerpoint/2010/main" val="593468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81665"/>
          </a:xfrm>
          <a:solidFill>
            <a:schemeClr val="accent6">
              <a:lumMod val="60000"/>
              <a:lumOff val="40000"/>
            </a:schemeClr>
          </a:solidFill>
        </p:spPr>
        <p:txBody>
          <a:bodyPr>
            <a:normAutofit/>
          </a:bodyPr>
          <a:lstStyle/>
          <a:p>
            <a:r>
              <a:rPr lang="en-US" dirty="0" smtClean="0"/>
              <a:t>Expected products</a:t>
            </a:r>
            <a:endParaRPr lang="nl-BE" dirty="0"/>
          </a:p>
        </p:txBody>
      </p:sp>
      <p:sp>
        <p:nvSpPr>
          <p:cNvPr id="3" name="Content Placeholder 2"/>
          <p:cNvSpPr>
            <a:spLocks noGrp="1"/>
          </p:cNvSpPr>
          <p:nvPr>
            <p:ph idx="1"/>
          </p:nvPr>
        </p:nvSpPr>
        <p:spPr>
          <a:xfrm>
            <a:off x="457200" y="1194620"/>
            <a:ext cx="8229600" cy="4689986"/>
          </a:xfrm>
        </p:spPr>
        <p:txBody>
          <a:bodyPr>
            <a:normAutofit fontScale="85000" lnSpcReduction="20000"/>
          </a:bodyPr>
          <a:lstStyle/>
          <a:p>
            <a:r>
              <a:rPr lang="en-US" dirty="0" smtClean="0"/>
              <a:t>Quantitative relationships between DOC and its drivers of change for:</a:t>
            </a:r>
          </a:p>
          <a:p>
            <a:pPr marL="0" indent="0">
              <a:buNone/>
            </a:pPr>
            <a:r>
              <a:rPr lang="en-US" dirty="0"/>
              <a:t>	</a:t>
            </a:r>
            <a:r>
              <a:rPr lang="en-US" dirty="0" smtClean="0"/>
              <a:t>- Forests</a:t>
            </a:r>
          </a:p>
          <a:p>
            <a:pPr marL="0" indent="0">
              <a:buNone/>
            </a:pPr>
            <a:r>
              <a:rPr lang="en-US" dirty="0"/>
              <a:t>	</a:t>
            </a:r>
            <a:r>
              <a:rPr lang="en-US" dirty="0" smtClean="0"/>
              <a:t>- </a:t>
            </a:r>
            <a:r>
              <a:rPr lang="en-US" dirty="0" err="1" smtClean="0"/>
              <a:t>Peatlands</a:t>
            </a:r>
            <a:endParaRPr lang="en-US" dirty="0" smtClean="0"/>
          </a:p>
          <a:p>
            <a:pPr marL="0" indent="0">
              <a:buNone/>
            </a:pPr>
            <a:r>
              <a:rPr lang="en-US" dirty="0"/>
              <a:t>	</a:t>
            </a:r>
            <a:r>
              <a:rPr lang="en-US" dirty="0" smtClean="0"/>
              <a:t>- Grasslands</a:t>
            </a:r>
          </a:p>
          <a:p>
            <a:pPr marL="0" indent="0">
              <a:buNone/>
            </a:pPr>
            <a:endParaRPr lang="en-US" dirty="0"/>
          </a:p>
          <a:p>
            <a:r>
              <a:rPr lang="en-US" dirty="0" smtClean="0"/>
              <a:t>Specific parameters to be used for the module of DOC production and transport in soil that will be implemented in ORCHIDEE. </a:t>
            </a:r>
          </a:p>
          <a:p>
            <a:endParaRPr lang="en-US" dirty="0"/>
          </a:p>
          <a:p>
            <a:r>
              <a:rPr lang="en-US" dirty="0" smtClean="0"/>
              <a:t>Dataset to be used for posterior calibration and validation of the resulting model.</a:t>
            </a:r>
            <a:endParaRPr lang="nl-BE" dirty="0"/>
          </a:p>
        </p:txBody>
      </p:sp>
    </p:spTree>
    <p:extLst>
      <p:ext uri="{BB962C8B-B14F-4D97-AF65-F5344CB8AC3E}">
        <p14:creationId xmlns:p14="http://schemas.microsoft.com/office/powerpoint/2010/main" val="1874141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614</Words>
  <Application>Microsoft Office PowerPoint</Application>
  <PresentationFormat>Bildschirmpräsentation (4:3)</PresentationFormat>
  <Paragraphs>162</Paragraphs>
  <Slides>10</Slides>
  <Notes>1</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Office Theme</vt:lpstr>
      <vt:lpstr>Factors influencing DOC leaching: a meta-analysis to inform land surface models</vt:lpstr>
      <vt:lpstr>Background</vt:lpstr>
      <vt:lpstr>PowerPoint-Präsentation</vt:lpstr>
      <vt:lpstr>PowerPoint-Präsentation</vt:lpstr>
      <vt:lpstr>Objectives</vt:lpstr>
      <vt:lpstr>PowerPoint-Präsentation</vt:lpstr>
      <vt:lpstr>Methods and Analyses</vt:lpstr>
      <vt:lpstr>Methods and Analyses</vt:lpstr>
      <vt:lpstr>Expected products</vt:lpstr>
      <vt:lpstr>Open to collaboration</vt:lpstr>
    </vt:vector>
  </TitlesOfParts>
  <Company>UA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of the factors influencing DOC leaching from terrestrial ecosystems</dc:title>
  <dc:creator>Marta</dc:creator>
  <cp:lastModifiedBy>Richard Fischer (3)</cp:lastModifiedBy>
  <cp:revision>36</cp:revision>
  <dcterms:created xsi:type="dcterms:W3CDTF">2012-01-30T16:30:34Z</dcterms:created>
  <dcterms:modified xsi:type="dcterms:W3CDTF">2012-02-14T11:19:20Z</dcterms:modified>
</cp:coreProperties>
</file>