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11" r:id="rId3"/>
    <p:sldId id="308" r:id="rId4"/>
    <p:sldId id="309" r:id="rId5"/>
    <p:sldId id="310" r:id="rId6"/>
    <p:sldId id="294" r:id="rId7"/>
    <p:sldId id="281" r:id="rId8"/>
    <p:sldId id="302" r:id="rId9"/>
    <p:sldId id="295" r:id="rId10"/>
    <p:sldId id="296" r:id="rId11"/>
    <p:sldId id="306" r:id="rId12"/>
    <p:sldId id="307" r:id="rId13"/>
    <p:sldId id="297" r:id="rId14"/>
    <p:sldId id="298" r:id="rId15"/>
    <p:sldId id="299" r:id="rId16"/>
    <p:sldId id="300" r:id="rId17"/>
    <p:sldId id="301" r:id="rId18"/>
    <p:sldId id="303" r:id="rId19"/>
    <p:sldId id="282" r:id="rId20"/>
    <p:sldId id="283" r:id="rId21"/>
    <p:sldId id="284" r:id="rId22"/>
    <p:sldId id="285" r:id="rId23"/>
    <p:sldId id="286" r:id="rId24"/>
    <p:sldId id="287" r:id="rId25"/>
    <p:sldId id="305" r:id="rId26"/>
    <p:sldId id="304" r:id="rId27"/>
    <p:sldId id="288" r:id="rId28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2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24A0-0E8E-C445-B365-38156D19FC9F}" type="datetimeFigureOut">
              <a:rPr lang="it-IT" smtClean="0"/>
              <a:t>20/03/12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14BE-0996-A145-9A29-772807B67C0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433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24A0-0E8E-C445-B365-38156D19FC9F}" type="datetimeFigureOut">
              <a:rPr lang="it-IT" smtClean="0"/>
              <a:t>20/03/12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14BE-0996-A145-9A29-772807B67C0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7174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24A0-0E8E-C445-B365-38156D19FC9F}" type="datetimeFigureOut">
              <a:rPr lang="it-IT" smtClean="0"/>
              <a:t>20/03/12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14BE-0996-A145-9A29-772807B67C0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77029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it-IT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51413-6A87-F44E-B044-70AA80048F92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7183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24A0-0E8E-C445-B365-38156D19FC9F}" type="datetimeFigureOut">
              <a:rPr lang="it-IT" smtClean="0"/>
              <a:t>20/03/12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14BE-0996-A145-9A29-772807B67C0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4943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24A0-0E8E-C445-B365-38156D19FC9F}" type="datetimeFigureOut">
              <a:rPr lang="it-IT" smtClean="0"/>
              <a:t>20/03/12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14BE-0996-A145-9A29-772807B67C0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6723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24A0-0E8E-C445-B365-38156D19FC9F}" type="datetimeFigureOut">
              <a:rPr lang="it-IT" smtClean="0"/>
              <a:t>20/03/12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14BE-0996-A145-9A29-772807B67C0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18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24A0-0E8E-C445-B365-38156D19FC9F}" type="datetimeFigureOut">
              <a:rPr lang="it-IT" smtClean="0"/>
              <a:t>20/03/12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14BE-0996-A145-9A29-772807B67C0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7183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24A0-0E8E-C445-B365-38156D19FC9F}" type="datetimeFigureOut">
              <a:rPr lang="it-IT" smtClean="0"/>
              <a:t>20/03/12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14BE-0996-A145-9A29-772807B67C0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963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24A0-0E8E-C445-B365-38156D19FC9F}" type="datetimeFigureOut">
              <a:rPr lang="it-IT" smtClean="0"/>
              <a:t>20/03/12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14BE-0996-A145-9A29-772807B67C0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6097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24A0-0E8E-C445-B365-38156D19FC9F}" type="datetimeFigureOut">
              <a:rPr lang="it-IT" smtClean="0"/>
              <a:t>20/03/12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14BE-0996-A145-9A29-772807B67C0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4286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24A0-0E8E-C445-B365-38156D19FC9F}" type="datetimeFigureOut">
              <a:rPr lang="it-IT" smtClean="0"/>
              <a:t>20/03/12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14BE-0996-A145-9A29-772807B67C0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5725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024A0-0E8E-C445-B365-38156D19FC9F}" type="datetimeFigureOut">
              <a:rPr lang="it-IT" smtClean="0"/>
              <a:t>20/03/12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914BE-0996-A145-9A29-772807B67C0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5267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emf"/><Relationship Id="rId3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emf"/><Relationship Id="rId3" Type="http://schemas.openxmlformats.org/officeDocument/2006/relationships/image" Target="../media/image6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328615"/>
            <a:ext cx="7772400" cy="2271835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Arial"/>
                <a:cs typeface="Arial"/>
              </a:rPr>
              <a:t>Joint Expert Panel Meeting on </a:t>
            </a:r>
            <a:r>
              <a:rPr lang="en-US" sz="2000" dirty="0" smtClean="0">
                <a:latin typeface="Arial"/>
                <a:cs typeface="Arial"/>
              </a:rPr>
              <a:t/>
            </a:r>
            <a:br>
              <a:rPr lang="en-US" sz="2000" dirty="0" smtClean="0">
                <a:latin typeface="Arial"/>
                <a:cs typeface="Arial"/>
              </a:rPr>
            </a:br>
            <a:r>
              <a:rPr lang="en-US" sz="2000" dirty="0" smtClean="0">
                <a:latin typeface="Arial"/>
                <a:cs typeface="Arial"/>
              </a:rPr>
              <a:t>European </a:t>
            </a:r>
            <a:r>
              <a:rPr lang="en-US" sz="2000" dirty="0">
                <a:latin typeface="Arial"/>
                <a:cs typeface="Arial"/>
              </a:rPr>
              <a:t>Level Data </a:t>
            </a:r>
            <a:r>
              <a:rPr lang="en-US" sz="2000" dirty="0" smtClean="0">
                <a:latin typeface="Arial"/>
                <a:cs typeface="Arial"/>
              </a:rPr>
              <a:t>Evaluation</a:t>
            </a:r>
            <a:br>
              <a:rPr lang="en-US" sz="2000" dirty="0" smtClean="0">
                <a:latin typeface="Arial"/>
                <a:cs typeface="Arial"/>
              </a:rPr>
            </a:br>
            <a:r>
              <a:rPr lang="en-US" sz="2000" dirty="0" smtClean="0">
                <a:latin typeface="Arial"/>
                <a:cs typeface="Arial"/>
              </a:rPr>
              <a:t>Helsinki</a:t>
            </a:r>
            <a:r>
              <a:rPr lang="it-IT" sz="2000" dirty="0">
                <a:latin typeface="Arial"/>
                <a:cs typeface="Arial"/>
              </a:rPr>
              <a:t/>
            </a:r>
            <a:br>
              <a:rPr lang="it-IT" sz="2000" dirty="0">
                <a:latin typeface="Arial"/>
                <a:cs typeface="Arial"/>
              </a:rPr>
            </a:br>
            <a:r>
              <a:rPr lang="en-US" sz="2000" dirty="0" smtClean="0">
                <a:latin typeface="Arial"/>
                <a:cs typeface="Arial"/>
              </a:rPr>
              <a:t>20</a:t>
            </a:r>
            <a:r>
              <a:rPr lang="en-US" sz="2000" dirty="0">
                <a:latin typeface="Arial"/>
                <a:cs typeface="Arial"/>
              </a:rPr>
              <a:t>.-21. March 2012</a:t>
            </a:r>
            <a:r>
              <a:rPr lang="it-IT" sz="2000" dirty="0">
                <a:latin typeface="Arial"/>
                <a:cs typeface="Arial"/>
              </a:rPr>
              <a:t/>
            </a:r>
            <a:br>
              <a:rPr lang="it-IT" sz="2000" dirty="0">
                <a:latin typeface="Arial"/>
                <a:cs typeface="Arial"/>
              </a:rPr>
            </a:br>
            <a:r>
              <a:rPr lang="it-IT" sz="2000" dirty="0" smtClean="0">
                <a:latin typeface="Arial"/>
                <a:cs typeface="Arial"/>
              </a:rPr>
              <a:t/>
            </a:r>
            <a:br>
              <a:rPr lang="it-IT" sz="2000" dirty="0" smtClean="0">
                <a:latin typeface="Arial"/>
                <a:cs typeface="Arial"/>
              </a:rPr>
            </a:br>
            <a:r>
              <a:rPr lang="en-US" sz="4000" dirty="0">
                <a:latin typeface="Arial"/>
                <a:cs typeface="Arial"/>
              </a:rPr>
              <a:t>Evaluation strategy</a:t>
            </a:r>
            <a:r>
              <a:rPr lang="it-IT" sz="4000" dirty="0" smtClean="0">
                <a:effectLst/>
                <a:latin typeface="Arial"/>
                <a:cs typeface="Arial"/>
              </a:rPr>
              <a:t> </a:t>
            </a:r>
            <a:endParaRPr lang="it-IT" sz="4000" dirty="0">
              <a:latin typeface="Arial"/>
              <a:cs typeface="Arial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861646"/>
          </a:xfrm>
        </p:spPr>
        <p:txBody>
          <a:bodyPr>
            <a:normAutofit/>
          </a:bodyPr>
          <a:lstStyle/>
          <a:p>
            <a:r>
              <a:rPr lang="it-IT" sz="2000" dirty="0" smtClean="0">
                <a:solidFill>
                  <a:schemeClr val="tx1"/>
                </a:solidFill>
                <a:latin typeface="Arial"/>
                <a:cs typeface="Arial"/>
              </a:rPr>
              <a:t>Marco Ferretti</a:t>
            </a:r>
            <a:endParaRPr lang="it-IT" sz="200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730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aborazione alternativa 3"/>
          <p:cNvSpPr/>
          <p:nvPr/>
        </p:nvSpPr>
        <p:spPr>
          <a:xfrm>
            <a:off x="722927" y="1348164"/>
            <a:ext cx="2794000" cy="1953846"/>
          </a:xfrm>
          <a:prstGeom prst="flowChartAlternateProcess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>
                <a:solidFill>
                  <a:schemeClr val="tx1"/>
                </a:solidFill>
              </a:rPr>
              <a:t>“Data </a:t>
            </a:r>
            <a:r>
              <a:rPr lang="it-IT" sz="2800" dirty="0" err="1" smtClean="0">
                <a:solidFill>
                  <a:schemeClr val="tx1"/>
                </a:solidFill>
              </a:rPr>
              <a:t>collection</a:t>
            </a:r>
            <a:r>
              <a:rPr lang="it-IT" sz="2800" dirty="0" smtClean="0">
                <a:solidFill>
                  <a:schemeClr val="tx1"/>
                </a:solidFill>
              </a:rPr>
              <a:t>” community</a:t>
            </a:r>
            <a:endParaRPr lang="it-IT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964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aborazione alternativa 3"/>
          <p:cNvSpPr/>
          <p:nvPr/>
        </p:nvSpPr>
        <p:spPr>
          <a:xfrm>
            <a:off x="722927" y="1348164"/>
            <a:ext cx="2794000" cy="1953846"/>
          </a:xfrm>
          <a:prstGeom prst="flowChartAlternateProcess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>
                <a:solidFill>
                  <a:schemeClr val="tx1"/>
                </a:solidFill>
              </a:rPr>
              <a:t>“Data </a:t>
            </a:r>
            <a:r>
              <a:rPr lang="it-IT" sz="2800" dirty="0" err="1" smtClean="0">
                <a:solidFill>
                  <a:schemeClr val="tx1"/>
                </a:solidFill>
              </a:rPr>
              <a:t>collection</a:t>
            </a:r>
            <a:r>
              <a:rPr lang="it-IT" sz="2800" dirty="0" smtClean="0">
                <a:solidFill>
                  <a:schemeClr val="tx1"/>
                </a:solidFill>
              </a:rPr>
              <a:t>” community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5" name="Elaborazione alternativa 4"/>
          <p:cNvSpPr/>
          <p:nvPr/>
        </p:nvSpPr>
        <p:spPr>
          <a:xfrm>
            <a:off x="5955309" y="1348164"/>
            <a:ext cx="2794000" cy="1953846"/>
          </a:xfrm>
          <a:prstGeom prst="flowChartAlternateProcess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>
                <a:solidFill>
                  <a:schemeClr val="tx1"/>
                </a:solidFill>
              </a:rPr>
              <a:t>“Data </a:t>
            </a:r>
            <a:r>
              <a:rPr lang="it-IT" sz="2800" dirty="0" err="1" smtClean="0">
                <a:solidFill>
                  <a:schemeClr val="tx1"/>
                </a:solidFill>
              </a:rPr>
              <a:t>evaluation</a:t>
            </a:r>
            <a:r>
              <a:rPr lang="it-IT" sz="2800" dirty="0" smtClean="0">
                <a:solidFill>
                  <a:schemeClr val="tx1"/>
                </a:solidFill>
              </a:rPr>
              <a:t>” community</a:t>
            </a:r>
            <a:endParaRPr lang="it-IT" sz="2800" dirty="0">
              <a:solidFill>
                <a:schemeClr val="tx1"/>
              </a:solidFill>
            </a:endParaRPr>
          </a:p>
        </p:txBody>
      </p:sp>
      <p:cxnSp>
        <p:nvCxnSpPr>
          <p:cNvPr id="7" name="Connettore 2 6"/>
          <p:cNvCxnSpPr>
            <a:stCxn id="4" idx="3"/>
            <a:endCxn id="5" idx="1"/>
          </p:cNvCxnSpPr>
          <p:nvPr/>
        </p:nvCxnSpPr>
        <p:spPr>
          <a:xfrm>
            <a:off x="3516927" y="2325087"/>
            <a:ext cx="2438382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8400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aborazione alternativa 3"/>
          <p:cNvSpPr/>
          <p:nvPr/>
        </p:nvSpPr>
        <p:spPr>
          <a:xfrm>
            <a:off x="722927" y="1348164"/>
            <a:ext cx="2794000" cy="1953846"/>
          </a:xfrm>
          <a:prstGeom prst="flowChartAlternateProcess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>
                <a:solidFill>
                  <a:schemeClr val="tx1"/>
                </a:solidFill>
              </a:rPr>
              <a:t>“Data </a:t>
            </a:r>
            <a:r>
              <a:rPr lang="it-IT" sz="2800" dirty="0" err="1" smtClean="0">
                <a:solidFill>
                  <a:schemeClr val="tx1"/>
                </a:solidFill>
              </a:rPr>
              <a:t>collection</a:t>
            </a:r>
            <a:r>
              <a:rPr lang="it-IT" sz="2800" dirty="0" smtClean="0">
                <a:solidFill>
                  <a:schemeClr val="tx1"/>
                </a:solidFill>
              </a:rPr>
              <a:t>” community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5" name="Elaborazione alternativa 4"/>
          <p:cNvSpPr/>
          <p:nvPr/>
        </p:nvSpPr>
        <p:spPr>
          <a:xfrm>
            <a:off x="5955309" y="1348164"/>
            <a:ext cx="2794000" cy="1953846"/>
          </a:xfrm>
          <a:prstGeom prst="flowChartAlternateProcess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>
                <a:solidFill>
                  <a:schemeClr val="tx1"/>
                </a:solidFill>
              </a:rPr>
              <a:t>“Data </a:t>
            </a:r>
            <a:r>
              <a:rPr lang="it-IT" sz="2800" dirty="0" err="1" smtClean="0">
                <a:solidFill>
                  <a:schemeClr val="tx1"/>
                </a:solidFill>
              </a:rPr>
              <a:t>evaluation</a:t>
            </a:r>
            <a:r>
              <a:rPr lang="it-IT" sz="2800" dirty="0" smtClean="0">
                <a:solidFill>
                  <a:schemeClr val="tx1"/>
                </a:solidFill>
              </a:rPr>
              <a:t>” community</a:t>
            </a:r>
            <a:endParaRPr lang="it-IT" sz="2800" dirty="0">
              <a:solidFill>
                <a:schemeClr val="tx1"/>
              </a:solidFill>
            </a:endParaRPr>
          </a:p>
        </p:txBody>
      </p:sp>
      <p:cxnSp>
        <p:nvCxnSpPr>
          <p:cNvPr id="7" name="Connettore 2 6"/>
          <p:cNvCxnSpPr>
            <a:stCxn id="4" idx="3"/>
            <a:endCxn id="5" idx="1"/>
          </p:cNvCxnSpPr>
          <p:nvPr/>
        </p:nvCxnSpPr>
        <p:spPr>
          <a:xfrm>
            <a:off x="3516927" y="2325087"/>
            <a:ext cx="2438382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laborazione alternativa 7"/>
          <p:cNvSpPr/>
          <p:nvPr/>
        </p:nvSpPr>
        <p:spPr>
          <a:xfrm>
            <a:off x="3184780" y="4083517"/>
            <a:ext cx="3145683" cy="1953846"/>
          </a:xfrm>
          <a:prstGeom prst="flowChartAlternateProcess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err="1" smtClean="0">
                <a:solidFill>
                  <a:schemeClr val="tx1"/>
                </a:solidFill>
              </a:rPr>
              <a:t>Scientific</a:t>
            </a:r>
            <a:r>
              <a:rPr lang="it-IT" sz="2800" dirty="0" smtClean="0">
                <a:solidFill>
                  <a:schemeClr val="tx1"/>
                </a:solidFill>
              </a:rPr>
              <a:t> </a:t>
            </a:r>
            <a:r>
              <a:rPr lang="it-IT" sz="2800" dirty="0" err="1" smtClean="0">
                <a:solidFill>
                  <a:schemeClr val="tx1"/>
                </a:solidFill>
              </a:rPr>
              <a:t>acknowledgement</a:t>
            </a:r>
            <a:endParaRPr lang="it-IT" sz="2800" dirty="0">
              <a:solidFill>
                <a:schemeClr val="tx1"/>
              </a:solidFill>
            </a:endParaRPr>
          </a:p>
        </p:txBody>
      </p:sp>
      <p:cxnSp>
        <p:nvCxnSpPr>
          <p:cNvPr id="3" name="Connettore 7 2"/>
          <p:cNvCxnSpPr>
            <a:stCxn id="4" idx="2"/>
            <a:endCxn id="8" idx="1"/>
          </p:cNvCxnSpPr>
          <p:nvPr/>
        </p:nvCxnSpPr>
        <p:spPr>
          <a:xfrm rot="16200000" flipH="1">
            <a:off x="1773138" y="3648798"/>
            <a:ext cx="1758430" cy="1064853"/>
          </a:xfrm>
          <a:prstGeom prst="curvedConnector2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7 8"/>
          <p:cNvCxnSpPr>
            <a:stCxn id="5" idx="2"/>
            <a:endCxn id="8" idx="3"/>
          </p:cNvCxnSpPr>
          <p:nvPr/>
        </p:nvCxnSpPr>
        <p:spPr>
          <a:xfrm rot="5400000">
            <a:off x="5962171" y="3670302"/>
            <a:ext cx="1758430" cy="1021846"/>
          </a:xfrm>
          <a:prstGeom prst="curvedConnector2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8400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llout con freccia destra 4"/>
          <p:cNvSpPr/>
          <p:nvPr/>
        </p:nvSpPr>
        <p:spPr>
          <a:xfrm>
            <a:off x="107950" y="2822575"/>
            <a:ext cx="3024188" cy="1201738"/>
          </a:xfrm>
          <a:prstGeom prst="rightArrowCallou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>
                <a:solidFill>
                  <a:srgbClr val="000000"/>
                </a:solidFill>
              </a:rPr>
              <a:t>Revised</a:t>
            </a:r>
            <a:r>
              <a:rPr lang="it-IT" sz="2000" dirty="0">
                <a:solidFill>
                  <a:srgbClr val="000000"/>
                </a:solidFill>
              </a:rPr>
              <a:t> </a:t>
            </a:r>
          </a:p>
          <a:p>
            <a:pPr algn="ctr">
              <a:defRPr/>
            </a:pPr>
            <a:r>
              <a:rPr lang="it-IT" sz="2000" dirty="0" err="1">
                <a:solidFill>
                  <a:srgbClr val="000000"/>
                </a:solidFill>
              </a:rPr>
              <a:t>methods</a:t>
            </a:r>
            <a:endParaRPr lang="it-IT" sz="2000" dirty="0">
              <a:solidFill>
                <a:srgbClr val="000000"/>
              </a:solidFill>
            </a:endParaRPr>
          </a:p>
        </p:txBody>
      </p:sp>
      <p:sp>
        <p:nvSpPr>
          <p:cNvPr id="24" name="Callout con freccia destra 23"/>
          <p:cNvSpPr/>
          <p:nvPr/>
        </p:nvSpPr>
        <p:spPr>
          <a:xfrm>
            <a:off x="107950" y="4171950"/>
            <a:ext cx="3024188" cy="1201738"/>
          </a:xfrm>
          <a:prstGeom prst="rightArrowCallou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>
                <a:solidFill>
                  <a:srgbClr val="000000"/>
                </a:solidFill>
              </a:rPr>
              <a:t>Improved</a:t>
            </a:r>
            <a:r>
              <a:rPr lang="it-IT" sz="2000" dirty="0">
                <a:solidFill>
                  <a:srgbClr val="000000"/>
                </a:solidFill>
              </a:rPr>
              <a:t> and </a:t>
            </a:r>
            <a:r>
              <a:rPr lang="it-IT" sz="2000" dirty="0" err="1">
                <a:solidFill>
                  <a:srgbClr val="000000"/>
                </a:solidFill>
              </a:rPr>
              <a:t>documented</a:t>
            </a:r>
            <a:r>
              <a:rPr lang="it-IT" sz="2000" dirty="0">
                <a:solidFill>
                  <a:srgbClr val="000000"/>
                </a:solidFill>
              </a:rPr>
              <a:t> </a:t>
            </a:r>
            <a:r>
              <a:rPr lang="it-IT" sz="2000" dirty="0" err="1">
                <a:solidFill>
                  <a:srgbClr val="000000"/>
                </a:solidFill>
              </a:rPr>
              <a:t>quality</a:t>
            </a:r>
            <a:endParaRPr lang="it-IT" sz="2000" dirty="0">
              <a:solidFill>
                <a:srgbClr val="000000"/>
              </a:solidFill>
            </a:endParaRPr>
          </a:p>
        </p:txBody>
      </p:sp>
      <p:sp>
        <p:nvSpPr>
          <p:cNvPr id="25" name="Callout con freccia destra 24"/>
          <p:cNvSpPr/>
          <p:nvPr/>
        </p:nvSpPr>
        <p:spPr>
          <a:xfrm>
            <a:off x="107950" y="1431925"/>
            <a:ext cx="3024188" cy="1223963"/>
          </a:xfrm>
          <a:prstGeom prst="rightArrowCallou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>
                <a:solidFill>
                  <a:srgbClr val="000000"/>
                </a:solidFill>
              </a:rPr>
              <a:t>Infrastructures</a:t>
            </a:r>
            <a:endParaRPr lang="it-IT" sz="2000" dirty="0">
              <a:solidFill>
                <a:srgbClr val="000000"/>
              </a:solidFill>
            </a:endParaRPr>
          </a:p>
        </p:txBody>
      </p:sp>
      <p:sp>
        <p:nvSpPr>
          <p:cNvPr id="8" name="Elaborazione alternativa 7"/>
          <p:cNvSpPr/>
          <p:nvPr/>
        </p:nvSpPr>
        <p:spPr>
          <a:xfrm>
            <a:off x="3276600" y="1557338"/>
            <a:ext cx="2447925" cy="3673475"/>
          </a:xfrm>
          <a:prstGeom prst="flowChartAlternateProcess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dirty="0">
                <a:solidFill>
                  <a:srgbClr val="000000"/>
                </a:solidFill>
              </a:rPr>
              <a:t>Policy-</a:t>
            </a:r>
            <a:r>
              <a:rPr lang="it-IT" sz="2400" dirty="0" err="1">
                <a:solidFill>
                  <a:srgbClr val="000000"/>
                </a:solidFill>
              </a:rPr>
              <a:t>relevant</a:t>
            </a:r>
            <a:r>
              <a:rPr lang="it-IT" sz="2400" dirty="0">
                <a:solidFill>
                  <a:srgbClr val="000000"/>
                </a:solidFill>
              </a:rPr>
              <a:t>, </a:t>
            </a:r>
            <a:r>
              <a:rPr lang="it-IT" sz="2400" dirty="0" err="1">
                <a:solidFill>
                  <a:srgbClr val="000000"/>
                </a:solidFill>
              </a:rPr>
              <a:t>defensible</a:t>
            </a:r>
            <a:r>
              <a:rPr lang="it-IT" sz="2400" dirty="0">
                <a:solidFill>
                  <a:srgbClr val="000000"/>
                </a:solidFill>
              </a:rPr>
              <a:t>,</a:t>
            </a:r>
          </a:p>
          <a:p>
            <a:pPr algn="ctr">
              <a:defRPr/>
            </a:pPr>
            <a:r>
              <a:rPr lang="it-IT" sz="2400" dirty="0">
                <a:solidFill>
                  <a:srgbClr val="000000"/>
                </a:solidFill>
              </a:rPr>
              <a:t>and </a:t>
            </a:r>
            <a:r>
              <a:rPr lang="it-IT" sz="2400" dirty="0" err="1">
                <a:solidFill>
                  <a:srgbClr val="000000"/>
                </a:solidFill>
              </a:rPr>
              <a:t>scientifically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acknowledged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results</a:t>
            </a:r>
            <a:endParaRPr lang="it-IT" sz="2400" dirty="0">
              <a:solidFill>
                <a:srgbClr val="000000"/>
              </a:solidFill>
            </a:endParaRPr>
          </a:p>
        </p:txBody>
      </p:sp>
      <p:sp>
        <p:nvSpPr>
          <p:cNvPr id="6" name="Elaborazione alternativa 5"/>
          <p:cNvSpPr/>
          <p:nvPr/>
        </p:nvSpPr>
        <p:spPr>
          <a:xfrm>
            <a:off x="6732588" y="1557338"/>
            <a:ext cx="2303462" cy="3673475"/>
          </a:xfrm>
          <a:prstGeom prst="flowChartAlternateProcess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dirty="0" err="1">
                <a:solidFill>
                  <a:srgbClr val="000000"/>
                </a:solidFill>
              </a:rPr>
              <a:t>Scientific</a:t>
            </a:r>
            <a:r>
              <a:rPr lang="it-IT" sz="2400" dirty="0">
                <a:solidFill>
                  <a:srgbClr val="000000"/>
                </a:solidFill>
              </a:rPr>
              <a:t> </a:t>
            </a:r>
            <a:r>
              <a:rPr lang="it-IT" sz="2400" dirty="0" err="1">
                <a:solidFill>
                  <a:srgbClr val="000000"/>
                </a:solidFill>
              </a:rPr>
              <a:t>papers</a:t>
            </a:r>
            <a:r>
              <a:rPr lang="it-IT" sz="2400" dirty="0">
                <a:solidFill>
                  <a:srgbClr val="000000"/>
                </a:solidFill>
              </a:rPr>
              <a:t>, books, </a:t>
            </a:r>
            <a:r>
              <a:rPr lang="it-IT" sz="2400" dirty="0" err="1">
                <a:solidFill>
                  <a:srgbClr val="000000"/>
                </a:solidFill>
              </a:rPr>
              <a:t>events</a:t>
            </a:r>
            <a:endParaRPr lang="it-IT" sz="2400" dirty="0">
              <a:solidFill>
                <a:srgbClr val="000000"/>
              </a:solidFill>
            </a:endParaRPr>
          </a:p>
        </p:txBody>
      </p:sp>
      <p:sp>
        <p:nvSpPr>
          <p:cNvPr id="2" name="Freccia bidirezionale orizzontale 1"/>
          <p:cNvSpPr/>
          <p:nvPr/>
        </p:nvSpPr>
        <p:spPr>
          <a:xfrm>
            <a:off x="5746750" y="3284538"/>
            <a:ext cx="936625" cy="412750"/>
          </a:xfrm>
          <a:prstGeom prst="leftRightArrow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6027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aborazione alternativa 1"/>
          <p:cNvSpPr/>
          <p:nvPr/>
        </p:nvSpPr>
        <p:spPr>
          <a:xfrm>
            <a:off x="1331913" y="765175"/>
            <a:ext cx="2016125" cy="1150938"/>
          </a:xfrm>
          <a:prstGeom prst="flowChartAlternateProcess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 err="1">
                <a:solidFill>
                  <a:schemeClr val="tx1"/>
                </a:solidFill>
              </a:rPr>
              <a:t>Descriptive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evaluations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3" name="Elaborazione alternativa 32"/>
          <p:cNvSpPr/>
          <p:nvPr/>
        </p:nvSpPr>
        <p:spPr>
          <a:xfrm>
            <a:off x="1331913" y="3068638"/>
            <a:ext cx="2016125" cy="1152525"/>
          </a:xfrm>
          <a:prstGeom prst="flowChartAlternateProcess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>
                <a:solidFill>
                  <a:schemeClr val="tx1"/>
                </a:solidFill>
              </a:rPr>
              <a:t>Strategic </a:t>
            </a:r>
            <a:r>
              <a:rPr lang="it-IT" dirty="0" err="1">
                <a:solidFill>
                  <a:schemeClr val="tx1"/>
                </a:solidFill>
              </a:rPr>
              <a:t>evaluations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4" name="Elaborazione alternativa 33"/>
          <p:cNvSpPr/>
          <p:nvPr/>
        </p:nvSpPr>
        <p:spPr>
          <a:xfrm>
            <a:off x="3132138" y="1982788"/>
            <a:ext cx="2016125" cy="1009650"/>
          </a:xfrm>
          <a:prstGeom prst="flowChartAlternateProcess">
            <a:avLst/>
          </a:prstGeom>
          <a:solidFill>
            <a:srgbClr val="3366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 err="1">
                <a:solidFill>
                  <a:schemeClr val="tx1"/>
                </a:solidFill>
              </a:rPr>
              <a:t>Response</a:t>
            </a:r>
            <a:endParaRPr lang="it-IT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it-IT" dirty="0" err="1">
                <a:solidFill>
                  <a:schemeClr val="tx1"/>
                </a:solidFill>
              </a:rPr>
              <a:t>evaluations</a:t>
            </a:r>
          </a:p>
        </p:txBody>
      </p:sp>
      <p:cxnSp>
        <p:nvCxnSpPr>
          <p:cNvPr id="19" name="Connettore 7 18"/>
          <p:cNvCxnSpPr>
            <a:stCxn id="2" idx="3"/>
            <a:endCxn id="34" idx="0"/>
          </p:cNvCxnSpPr>
          <p:nvPr/>
        </p:nvCxnSpPr>
        <p:spPr>
          <a:xfrm>
            <a:off x="3348038" y="1339850"/>
            <a:ext cx="792162" cy="642938"/>
          </a:xfrm>
          <a:prstGeom prst="curved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7 22"/>
          <p:cNvCxnSpPr>
            <a:stCxn id="33" idx="3"/>
            <a:endCxn id="34" idx="2"/>
          </p:cNvCxnSpPr>
          <p:nvPr/>
        </p:nvCxnSpPr>
        <p:spPr>
          <a:xfrm flipV="1">
            <a:off x="3348038" y="2992438"/>
            <a:ext cx="792162" cy="652462"/>
          </a:xfrm>
          <a:prstGeom prst="curved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7 26"/>
          <p:cNvCxnSpPr>
            <a:stCxn id="2" idx="1"/>
            <a:endCxn id="33" idx="1"/>
          </p:cNvCxnSpPr>
          <p:nvPr/>
        </p:nvCxnSpPr>
        <p:spPr>
          <a:xfrm rot="10800000" flipV="1">
            <a:off x="1331913" y="1339850"/>
            <a:ext cx="12700" cy="2305050"/>
          </a:xfrm>
          <a:prstGeom prst="curvedConnector3">
            <a:avLst>
              <a:gd name="adj1" fmla="val 8011465"/>
            </a:avLst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/>
          <p:cNvSpPr txBox="1"/>
          <p:nvPr/>
        </p:nvSpPr>
        <p:spPr>
          <a:xfrm>
            <a:off x="3829563" y="6389070"/>
            <a:ext cx="5338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Arial"/>
                <a:cs typeface="Arial"/>
              </a:rPr>
              <a:t>Ferretti, </a:t>
            </a:r>
            <a:r>
              <a:rPr lang="it-IT" dirty="0" err="1" smtClean="0">
                <a:latin typeface="Arial"/>
                <a:cs typeface="Arial"/>
              </a:rPr>
              <a:t>Dobbertin</a:t>
            </a:r>
            <a:r>
              <a:rPr lang="it-IT" dirty="0" smtClean="0">
                <a:latin typeface="Arial"/>
                <a:cs typeface="Arial"/>
              </a:rPr>
              <a:t>, Hansen, </a:t>
            </a:r>
            <a:r>
              <a:rPr lang="it-IT" dirty="0" err="1" smtClean="0">
                <a:latin typeface="Arial"/>
                <a:cs typeface="Arial"/>
              </a:rPr>
              <a:t>Rautio</a:t>
            </a:r>
            <a:r>
              <a:rPr lang="it-IT" dirty="0" smtClean="0">
                <a:latin typeface="Arial"/>
                <a:cs typeface="Arial"/>
              </a:rPr>
              <a:t>, </a:t>
            </a:r>
            <a:r>
              <a:rPr lang="it-IT" dirty="0" err="1" smtClean="0">
                <a:latin typeface="Arial"/>
                <a:cs typeface="Arial"/>
              </a:rPr>
              <a:t>Seidling</a:t>
            </a:r>
            <a:r>
              <a:rPr lang="it-IT" dirty="0" smtClean="0">
                <a:latin typeface="Arial"/>
                <a:cs typeface="Arial"/>
              </a:rPr>
              <a:t>, 2011 </a:t>
            </a:r>
            <a:endParaRPr lang="it-IT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68618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aborazione alternativa 1"/>
          <p:cNvSpPr/>
          <p:nvPr/>
        </p:nvSpPr>
        <p:spPr>
          <a:xfrm>
            <a:off x="1331913" y="765175"/>
            <a:ext cx="2016125" cy="1150938"/>
          </a:xfrm>
          <a:prstGeom prst="flowChartAlternateProcess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 err="1">
                <a:solidFill>
                  <a:schemeClr val="tx1"/>
                </a:solidFill>
              </a:rPr>
              <a:t>Descriptive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evaluations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3" name="Elaborazione alternativa 32"/>
          <p:cNvSpPr/>
          <p:nvPr/>
        </p:nvSpPr>
        <p:spPr>
          <a:xfrm>
            <a:off x="1331913" y="3068638"/>
            <a:ext cx="2016125" cy="1152525"/>
          </a:xfrm>
          <a:prstGeom prst="flowChartAlternateProcess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>
                <a:solidFill>
                  <a:schemeClr val="tx1"/>
                </a:solidFill>
              </a:rPr>
              <a:t>Strategic </a:t>
            </a:r>
            <a:r>
              <a:rPr lang="it-IT" dirty="0" err="1">
                <a:solidFill>
                  <a:schemeClr val="tx1"/>
                </a:solidFill>
              </a:rPr>
              <a:t>evaluations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4" name="Elaborazione alternativa 33"/>
          <p:cNvSpPr/>
          <p:nvPr/>
        </p:nvSpPr>
        <p:spPr>
          <a:xfrm>
            <a:off x="3132138" y="1982788"/>
            <a:ext cx="2016125" cy="1009650"/>
          </a:xfrm>
          <a:prstGeom prst="flowChartAlternateProcess">
            <a:avLst/>
          </a:prstGeom>
          <a:solidFill>
            <a:srgbClr val="3366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 err="1">
                <a:solidFill>
                  <a:schemeClr val="tx1"/>
                </a:solidFill>
              </a:rPr>
              <a:t>Response</a:t>
            </a:r>
            <a:endParaRPr lang="it-IT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it-IT" dirty="0" err="1">
                <a:solidFill>
                  <a:schemeClr val="tx1"/>
                </a:solidFill>
              </a:rPr>
              <a:t>evaluations</a:t>
            </a:r>
          </a:p>
        </p:txBody>
      </p:sp>
      <p:sp>
        <p:nvSpPr>
          <p:cNvPr id="35" name="Elaborazione alternativa 34"/>
          <p:cNvSpPr/>
          <p:nvPr/>
        </p:nvSpPr>
        <p:spPr>
          <a:xfrm>
            <a:off x="4932363" y="765175"/>
            <a:ext cx="2016125" cy="1150938"/>
          </a:xfrm>
          <a:prstGeom prst="flowChartAlternateProcess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 err="1">
                <a:solidFill>
                  <a:schemeClr val="tx1"/>
                </a:solidFill>
              </a:rPr>
              <a:t>Traditional</a:t>
            </a:r>
            <a:r>
              <a:rPr lang="it-IT" dirty="0">
                <a:solidFill>
                  <a:schemeClr val="tx1"/>
                </a:solidFill>
              </a:rPr>
              <a:t> correlative </a:t>
            </a:r>
            <a:r>
              <a:rPr lang="it-IT" dirty="0" err="1">
                <a:solidFill>
                  <a:schemeClr val="tx1"/>
                </a:solidFill>
              </a:rPr>
              <a:t>studies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6" name="Elaborazione alternativa 35"/>
          <p:cNvSpPr/>
          <p:nvPr/>
        </p:nvSpPr>
        <p:spPr>
          <a:xfrm>
            <a:off x="4932363" y="3068638"/>
            <a:ext cx="2016125" cy="1152525"/>
          </a:xfrm>
          <a:prstGeom prst="flowChartAlternateProcess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>
                <a:solidFill>
                  <a:schemeClr val="tx1"/>
                </a:solidFill>
              </a:rPr>
              <a:t>Quasi-</a:t>
            </a:r>
            <a:r>
              <a:rPr lang="it-IT" dirty="0" err="1">
                <a:solidFill>
                  <a:schemeClr val="tx1"/>
                </a:solidFill>
              </a:rPr>
              <a:t>experimental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approach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8" name="Elaborazione alternativa 37"/>
          <p:cNvSpPr/>
          <p:nvPr/>
        </p:nvSpPr>
        <p:spPr>
          <a:xfrm>
            <a:off x="6804025" y="1954213"/>
            <a:ext cx="2016125" cy="1009650"/>
          </a:xfrm>
          <a:prstGeom prst="flowChartAlternateProcess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 err="1">
                <a:solidFill>
                  <a:schemeClr val="tx1"/>
                </a:solidFill>
              </a:rPr>
              <a:t>Process-oriented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studies</a:t>
            </a:r>
            <a:endParaRPr lang="it-IT" dirty="0">
              <a:solidFill>
                <a:schemeClr val="tx1"/>
              </a:solidFill>
            </a:endParaRPr>
          </a:p>
        </p:txBody>
      </p:sp>
      <p:cxnSp>
        <p:nvCxnSpPr>
          <p:cNvPr id="19" name="Connettore 7 18"/>
          <p:cNvCxnSpPr>
            <a:stCxn id="2" idx="3"/>
            <a:endCxn id="34" idx="0"/>
          </p:cNvCxnSpPr>
          <p:nvPr/>
        </p:nvCxnSpPr>
        <p:spPr>
          <a:xfrm>
            <a:off x="3348038" y="1339850"/>
            <a:ext cx="792162" cy="642938"/>
          </a:xfrm>
          <a:prstGeom prst="curved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7 22"/>
          <p:cNvCxnSpPr>
            <a:stCxn id="33" idx="3"/>
            <a:endCxn id="34" idx="2"/>
          </p:cNvCxnSpPr>
          <p:nvPr/>
        </p:nvCxnSpPr>
        <p:spPr>
          <a:xfrm flipV="1">
            <a:off x="3348038" y="2992438"/>
            <a:ext cx="792162" cy="652462"/>
          </a:xfrm>
          <a:prstGeom prst="curved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7 26"/>
          <p:cNvCxnSpPr>
            <a:stCxn id="2" idx="1"/>
            <a:endCxn id="33" idx="1"/>
          </p:cNvCxnSpPr>
          <p:nvPr/>
        </p:nvCxnSpPr>
        <p:spPr>
          <a:xfrm rot="10800000" flipV="1">
            <a:off x="1331913" y="1339850"/>
            <a:ext cx="12700" cy="2305050"/>
          </a:xfrm>
          <a:prstGeom prst="curvedConnector3">
            <a:avLst>
              <a:gd name="adj1" fmla="val 8011465"/>
            </a:avLst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nettore 7 54"/>
          <p:cNvCxnSpPr>
            <a:stCxn id="35" idx="1"/>
            <a:endCxn id="34" idx="0"/>
          </p:cNvCxnSpPr>
          <p:nvPr/>
        </p:nvCxnSpPr>
        <p:spPr>
          <a:xfrm rot="10800000" flipV="1">
            <a:off x="4140200" y="1339850"/>
            <a:ext cx="792163" cy="642938"/>
          </a:xfrm>
          <a:prstGeom prst="curved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Connettore 7 57"/>
          <p:cNvCxnSpPr>
            <a:stCxn id="36" idx="1"/>
            <a:endCxn id="34" idx="2"/>
          </p:cNvCxnSpPr>
          <p:nvPr/>
        </p:nvCxnSpPr>
        <p:spPr>
          <a:xfrm rot="10800000">
            <a:off x="4140200" y="2992438"/>
            <a:ext cx="792163" cy="652462"/>
          </a:xfrm>
          <a:prstGeom prst="curved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7 59"/>
          <p:cNvCxnSpPr>
            <a:stCxn id="36" idx="3"/>
            <a:endCxn id="38" idx="2"/>
          </p:cNvCxnSpPr>
          <p:nvPr/>
        </p:nvCxnSpPr>
        <p:spPr>
          <a:xfrm flipV="1">
            <a:off x="6948488" y="2963863"/>
            <a:ext cx="863600" cy="681037"/>
          </a:xfrm>
          <a:prstGeom prst="curvedConnector2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onnettore 7 61"/>
          <p:cNvCxnSpPr>
            <a:stCxn id="35" idx="3"/>
            <a:endCxn id="38" idx="0"/>
          </p:cNvCxnSpPr>
          <p:nvPr/>
        </p:nvCxnSpPr>
        <p:spPr>
          <a:xfrm>
            <a:off x="6948488" y="1339850"/>
            <a:ext cx="863600" cy="614363"/>
          </a:xfrm>
          <a:prstGeom prst="curvedConnector2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3829563" y="6389070"/>
            <a:ext cx="5338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Arial"/>
                <a:cs typeface="Arial"/>
              </a:rPr>
              <a:t>Ferretti, </a:t>
            </a:r>
            <a:r>
              <a:rPr lang="it-IT" dirty="0" err="1" smtClean="0">
                <a:latin typeface="Arial"/>
                <a:cs typeface="Arial"/>
              </a:rPr>
              <a:t>Dobbertin</a:t>
            </a:r>
            <a:r>
              <a:rPr lang="it-IT" dirty="0" smtClean="0">
                <a:latin typeface="Arial"/>
                <a:cs typeface="Arial"/>
              </a:rPr>
              <a:t>, Hansen, </a:t>
            </a:r>
            <a:r>
              <a:rPr lang="it-IT" dirty="0" err="1" smtClean="0">
                <a:latin typeface="Arial"/>
                <a:cs typeface="Arial"/>
              </a:rPr>
              <a:t>Rautio</a:t>
            </a:r>
            <a:r>
              <a:rPr lang="it-IT" dirty="0" smtClean="0">
                <a:latin typeface="Arial"/>
                <a:cs typeface="Arial"/>
              </a:rPr>
              <a:t>, </a:t>
            </a:r>
            <a:r>
              <a:rPr lang="it-IT" dirty="0" err="1" smtClean="0">
                <a:latin typeface="Arial"/>
                <a:cs typeface="Arial"/>
              </a:rPr>
              <a:t>Seidling</a:t>
            </a:r>
            <a:r>
              <a:rPr lang="it-IT" dirty="0" smtClean="0">
                <a:latin typeface="Arial"/>
                <a:cs typeface="Arial"/>
              </a:rPr>
              <a:t>, 2011 </a:t>
            </a:r>
            <a:endParaRPr lang="it-IT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35184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aborazione alternativa 1"/>
          <p:cNvSpPr/>
          <p:nvPr/>
        </p:nvSpPr>
        <p:spPr>
          <a:xfrm>
            <a:off x="1331913" y="765175"/>
            <a:ext cx="2016125" cy="1150938"/>
          </a:xfrm>
          <a:prstGeom prst="flowChartAlternateProcess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 err="1">
                <a:solidFill>
                  <a:schemeClr val="tx1"/>
                </a:solidFill>
              </a:rPr>
              <a:t>Descriptive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evaluations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3" name="Elaborazione alternativa 32"/>
          <p:cNvSpPr/>
          <p:nvPr/>
        </p:nvSpPr>
        <p:spPr>
          <a:xfrm>
            <a:off x="1331913" y="3068638"/>
            <a:ext cx="2016125" cy="1152525"/>
          </a:xfrm>
          <a:prstGeom prst="flowChartAlternateProcess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>
                <a:solidFill>
                  <a:schemeClr val="tx1"/>
                </a:solidFill>
              </a:rPr>
              <a:t>Strategic </a:t>
            </a:r>
            <a:r>
              <a:rPr lang="it-IT" dirty="0" err="1">
                <a:solidFill>
                  <a:schemeClr val="tx1"/>
                </a:solidFill>
              </a:rPr>
              <a:t>evaluations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4" name="Elaborazione alternativa 33"/>
          <p:cNvSpPr/>
          <p:nvPr/>
        </p:nvSpPr>
        <p:spPr>
          <a:xfrm>
            <a:off x="3132138" y="1982788"/>
            <a:ext cx="2016125" cy="1009650"/>
          </a:xfrm>
          <a:prstGeom prst="flowChartAlternateProcess">
            <a:avLst/>
          </a:prstGeom>
          <a:solidFill>
            <a:srgbClr val="3366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 err="1">
                <a:solidFill>
                  <a:schemeClr val="tx1"/>
                </a:solidFill>
              </a:rPr>
              <a:t>Response</a:t>
            </a:r>
            <a:endParaRPr lang="it-IT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it-IT" dirty="0" err="1">
                <a:solidFill>
                  <a:schemeClr val="tx1"/>
                </a:solidFill>
              </a:rPr>
              <a:t>evaluations</a:t>
            </a:r>
          </a:p>
        </p:txBody>
      </p:sp>
      <p:sp>
        <p:nvSpPr>
          <p:cNvPr id="35" name="Elaborazione alternativa 34"/>
          <p:cNvSpPr/>
          <p:nvPr/>
        </p:nvSpPr>
        <p:spPr>
          <a:xfrm>
            <a:off x="4932363" y="765175"/>
            <a:ext cx="2016125" cy="1150938"/>
          </a:xfrm>
          <a:prstGeom prst="flowChartAlternateProcess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 err="1">
                <a:solidFill>
                  <a:schemeClr val="tx1"/>
                </a:solidFill>
              </a:rPr>
              <a:t>Traditional</a:t>
            </a:r>
            <a:r>
              <a:rPr lang="it-IT" dirty="0">
                <a:solidFill>
                  <a:schemeClr val="tx1"/>
                </a:solidFill>
              </a:rPr>
              <a:t> correlative </a:t>
            </a:r>
            <a:r>
              <a:rPr lang="it-IT" dirty="0" err="1">
                <a:solidFill>
                  <a:schemeClr val="tx1"/>
                </a:solidFill>
              </a:rPr>
              <a:t>studies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6" name="Elaborazione alternativa 35"/>
          <p:cNvSpPr/>
          <p:nvPr/>
        </p:nvSpPr>
        <p:spPr>
          <a:xfrm>
            <a:off x="4932363" y="3068638"/>
            <a:ext cx="2016125" cy="1152525"/>
          </a:xfrm>
          <a:prstGeom prst="flowChartAlternateProcess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>
                <a:solidFill>
                  <a:schemeClr val="tx1"/>
                </a:solidFill>
              </a:rPr>
              <a:t>Quasi-</a:t>
            </a:r>
            <a:r>
              <a:rPr lang="it-IT" dirty="0" err="1">
                <a:solidFill>
                  <a:schemeClr val="tx1"/>
                </a:solidFill>
              </a:rPr>
              <a:t>experimental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approach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8" name="Elaborazione alternativa 37"/>
          <p:cNvSpPr/>
          <p:nvPr/>
        </p:nvSpPr>
        <p:spPr>
          <a:xfrm>
            <a:off x="6804025" y="1954213"/>
            <a:ext cx="2016125" cy="1009650"/>
          </a:xfrm>
          <a:prstGeom prst="flowChartAlternateProcess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 err="1">
                <a:solidFill>
                  <a:schemeClr val="tx1"/>
                </a:solidFill>
              </a:rPr>
              <a:t>Process-oriented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studies</a:t>
            </a:r>
            <a:endParaRPr lang="it-IT" dirty="0">
              <a:solidFill>
                <a:schemeClr val="tx1"/>
              </a:solidFill>
            </a:endParaRPr>
          </a:p>
        </p:txBody>
      </p:sp>
      <p:cxnSp>
        <p:nvCxnSpPr>
          <p:cNvPr id="19" name="Connettore 7 18"/>
          <p:cNvCxnSpPr>
            <a:stCxn id="2" idx="3"/>
            <a:endCxn id="34" idx="0"/>
          </p:cNvCxnSpPr>
          <p:nvPr/>
        </p:nvCxnSpPr>
        <p:spPr>
          <a:xfrm>
            <a:off x="3348038" y="1339850"/>
            <a:ext cx="792162" cy="642938"/>
          </a:xfrm>
          <a:prstGeom prst="curved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7 22"/>
          <p:cNvCxnSpPr>
            <a:stCxn id="33" idx="3"/>
            <a:endCxn id="34" idx="2"/>
          </p:cNvCxnSpPr>
          <p:nvPr/>
        </p:nvCxnSpPr>
        <p:spPr>
          <a:xfrm flipV="1">
            <a:off x="3348038" y="2992438"/>
            <a:ext cx="792162" cy="652462"/>
          </a:xfrm>
          <a:prstGeom prst="curved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7 26"/>
          <p:cNvCxnSpPr>
            <a:stCxn id="2" idx="1"/>
            <a:endCxn id="33" idx="1"/>
          </p:cNvCxnSpPr>
          <p:nvPr/>
        </p:nvCxnSpPr>
        <p:spPr>
          <a:xfrm rot="10800000" flipV="1">
            <a:off x="1331913" y="1339850"/>
            <a:ext cx="12700" cy="2305050"/>
          </a:xfrm>
          <a:prstGeom prst="curvedConnector3">
            <a:avLst>
              <a:gd name="adj1" fmla="val 8011465"/>
            </a:avLst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nettore 7 54"/>
          <p:cNvCxnSpPr>
            <a:stCxn id="35" idx="1"/>
            <a:endCxn id="34" idx="0"/>
          </p:cNvCxnSpPr>
          <p:nvPr/>
        </p:nvCxnSpPr>
        <p:spPr>
          <a:xfrm rot="10800000" flipV="1">
            <a:off x="4140200" y="1339850"/>
            <a:ext cx="792163" cy="642938"/>
          </a:xfrm>
          <a:prstGeom prst="curved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Connettore 7 57"/>
          <p:cNvCxnSpPr>
            <a:stCxn id="36" idx="1"/>
            <a:endCxn id="34" idx="2"/>
          </p:cNvCxnSpPr>
          <p:nvPr/>
        </p:nvCxnSpPr>
        <p:spPr>
          <a:xfrm rot="10800000">
            <a:off x="4140200" y="2992438"/>
            <a:ext cx="792163" cy="652462"/>
          </a:xfrm>
          <a:prstGeom prst="curved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7 59"/>
          <p:cNvCxnSpPr>
            <a:stCxn id="36" idx="3"/>
            <a:endCxn id="38" idx="2"/>
          </p:cNvCxnSpPr>
          <p:nvPr/>
        </p:nvCxnSpPr>
        <p:spPr>
          <a:xfrm flipV="1">
            <a:off x="6948488" y="2963863"/>
            <a:ext cx="863600" cy="681037"/>
          </a:xfrm>
          <a:prstGeom prst="curvedConnector2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onnettore 7 61"/>
          <p:cNvCxnSpPr>
            <a:stCxn id="35" idx="3"/>
            <a:endCxn id="38" idx="0"/>
          </p:cNvCxnSpPr>
          <p:nvPr/>
        </p:nvCxnSpPr>
        <p:spPr>
          <a:xfrm>
            <a:off x="6948488" y="1339850"/>
            <a:ext cx="863600" cy="614363"/>
          </a:xfrm>
          <a:prstGeom prst="curvedConnector2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Elaborazione alternativa 2"/>
          <p:cNvSpPr/>
          <p:nvPr/>
        </p:nvSpPr>
        <p:spPr>
          <a:xfrm>
            <a:off x="3078163" y="4941888"/>
            <a:ext cx="3059112" cy="1079500"/>
          </a:xfrm>
          <a:prstGeom prst="flowChartAlternateProcess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 err="1">
                <a:solidFill>
                  <a:srgbClr val="000000"/>
                </a:solidFill>
              </a:rPr>
              <a:t>Synthesis</a:t>
            </a:r>
            <a:r>
              <a:rPr lang="it-IT" dirty="0">
                <a:solidFill>
                  <a:srgbClr val="000000"/>
                </a:solidFill>
              </a:rPr>
              <a:t> </a:t>
            </a:r>
            <a:r>
              <a:rPr lang="it-IT" dirty="0" err="1">
                <a:solidFill>
                  <a:srgbClr val="000000"/>
                </a:solidFill>
              </a:rPr>
              <a:t>studies</a:t>
            </a:r>
            <a:r>
              <a:rPr lang="it-IT" dirty="0">
                <a:solidFill>
                  <a:srgbClr val="000000"/>
                </a:solidFill>
              </a:rPr>
              <a:t>/</a:t>
            </a:r>
            <a:r>
              <a:rPr lang="it-IT" dirty="0" err="1">
                <a:solidFill>
                  <a:srgbClr val="000000"/>
                </a:solidFill>
              </a:rPr>
              <a:t>Flag</a:t>
            </a:r>
            <a:r>
              <a:rPr lang="it-IT" dirty="0">
                <a:solidFill>
                  <a:srgbClr val="000000"/>
                </a:solidFill>
              </a:rPr>
              <a:t> </a:t>
            </a:r>
            <a:r>
              <a:rPr lang="it-IT" dirty="0" err="1">
                <a:solidFill>
                  <a:srgbClr val="000000"/>
                </a:solidFill>
              </a:rPr>
              <a:t>paper</a:t>
            </a: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26" name="Elaborazione alternativa 25"/>
          <p:cNvSpPr/>
          <p:nvPr/>
        </p:nvSpPr>
        <p:spPr>
          <a:xfrm>
            <a:off x="250825" y="549275"/>
            <a:ext cx="8713788" cy="4103688"/>
          </a:xfrm>
          <a:prstGeom prst="flowChartAlternateProcess">
            <a:avLst/>
          </a:prstGeom>
          <a:noFill/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cxnSp>
        <p:nvCxnSpPr>
          <p:cNvPr id="6" name="Connettore 2 5"/>
          <p:cNvCxnSpPr>
            <a:stCxn id="26" idx="2"/>
            <a:endCxn id="3" idx="0"/>
          </p:cNvCxnSpPr>
          <p:nvPr/>
        </p:nvCxnSpPr>
        <p:spPr>
          <a:xfrm>
            <a:off x="4608513" y="4652963"/>
            <a:ext cx="0" cy="288925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3829563" y="6389070"/>
            <a:ext cx="5338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Arial"/>
                <a:cs typeface="Arial"/>
              </a:rPr>
              <a:t>Ferretti, </a:t>
            </a:r>
            <a:r>
              <a:rPr lang="it-IT" dirty="0" err="1" smtClean="0">
                <a:latin typeface="Arial"/>
                <a:cs typeface="Arial"/>
              </a:rPr>
              <a:t>Dobbertin</a:t>
            </a:r>
            <a:r>
              <a:rPr lang="it-IT" dirty="0" smtClean="0">
                <a:latin typeface="Arial"/>
                <a:cs typeface="Arial"/>
              </a:rPr>
              <a:t>, Hansen, </a:t>
            </a:r>
            <a:r>
              <a:rPr lang="it-IT" dirty="0" err="1" smtClean="0">
                <a:latin typeface="Arial"/>
                <a:cs typeface="Arial"/>
              </a:rPr>
              <a:t>Rautio</a:t>
            </a:r>
            <a:r>
              <a:rPr lang="it-IT" dirty="0" smtClean="0">
                <a:latin typeface="Arial"/>
                <a:cs typeface="Arial"/>
              </a:rPr>
              <a:t>, </a:t>
            </a:r>
            <a:r>
              <a:rPr lang="it-IT" dirty="0" err="1" smtClean="0">
                <a:latin typeface="Arial"/>
                <a:cs typeface="Arial"/>
              </a:rPr>
              <a:t>Seidling</a:t>
            </a:r>
            <a:r>
              <a:rPr lang="it-IT" dirty="0" smtClean="0">
                <a:latin typeface="Arial"/>
                <a:cs typeface="Arial"/>
              </a:rPr>
              <a:t>, 2011 </a:t>
            </a:r>
            <a:endParaRPr lang="it-IT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5604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nettore 1 11"/>
          <p:cNvCxnSpPr/>
          <p:nvPr/>
        </p:nvCxnSpPr>
        <p:spPr>
          <a:xfrm>
            <a:off x="1042988" y="557213"/>
            <a:ext cx="0" cy="4103687"/>
          </a:xfrm>
          <a:prstGeom prst="line">
            <a:avLst/>
          </a:prstGeom>
          <a:ln>
            <a:solidFill>
              <a:srgbClr val="00000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1 36"/>
          <p:cNvCxnSpPr/>
          <p:nvPr/>
        </p:nvCxnSpPr>
        <p:spPr>
          <a:xfrm flipH="1">
            <a:off x="1042988" y="4660900"/>
            <a:ext cx="7489825" cy="0"/>
          </a:xfrm>
          <a:prstGeom prst="line">
            <a:avLst/>
          </a:prstGeom>
          <a:ln>
            <a:solidFill>
              <a:srgbClr val="00000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onnettore 14"/>
          <p:cNvSpPr/>
          <p:nvPr/>
        </p:nvSpPr>
        <p:spPr>
          <a:xfrm>
            <a:off x="2555875" y="3652838"/>
            <a:ext cx="287338" cy="288925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</p:txBody>
      </p:sp>
      <p:sp>
        <p:nvSpPr>
          <p:cNvPr id="39" name="Connettore 38"/>
          <p:cNvSpPr/>
          <p:nvPr/>
        </p:nvSpPr>
        <p:spPr>
          <a:xfrm>
            <a:off x="1331913" y="3725863"/>
            <a:ext cx="287337" cy="287337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</p:txBody>
      </p:sp>
      <p:sp>
        <p:nvSpPr>
          <p:cNvPr id="40" name="Connettore 39"/>
          <p:cNvSpPr/>
          <p:nvPr/>
        </p:nvSpPr>
        <p:spPr>
          <a:xfrm>
            <a:off x="1692275" y="3581400"/>
            <a:ext cx="287338" cy="28733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</p:txBody>
      </p:sp>
      <p:sp>
        <p:nvSpPr>
          <p:cNvPr id="41" name="Connettore 40"/>
          <p:cNvSpPr/>
          <p:nvPr/>
        </p:nvSpPr>
        <p:spPr>
          <a:xfrm>
            <a:off x="1692275" y="3941763"/>
            <a:ext cx="287338" cy="287337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</p:txBody>
      </p:sp>
      <p:sp>
        <p:nvSpPr>
          <p:cNvPr id="42" name="Connettore 41"/>
          <p:cNvSpPr/>
          <p:nvPr/>
        </p:nvSpPr>
        <p:spPr>
          <a:xfrm>
            <a:off x="1403350" y="3941763"/>
            <a:ext cx="288925" cy="287337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</p:txBody>
      </p:sp>
      <p:sp>
        <p:nvSpPr>
          <p:cNvPr id="43" name="Connettore 42"/>
          <p:cNvSpPr/>
          <p:nvPr/>
        </p:nvSpPr>
        <p:spPr>
          <a:xfrm>
            <a:off x="1979613" y="3725863"/>
            <a:ext cx="288925" cy="287337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</p:txBody>
      </p:sp>
      <p:sp>
        <p:nvSpPr>
          <p:cNvPr id="35849" name="CasellaDiTesto 15"/>
          <p:cNvSpPr txBox="1">
            <a:spLocks noChangeArrowheads="1"/>
          </p:cNvSpPr>
          <p:nvPr/>
        </p:nvSpPr>
        <p:spPr bwMode="auto">
          <a:xfrm>
            <a:off x="4140200" y="4733925"/>
            <a:ext cx="8572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it-IT"/>
              <a:t>Time</a:t>
            </a:r>
          </a:p>
        </p:txBody>
      </p:sp>
      <p:sp>
        <p:nvSpPr>
          <p:cNvPr id="45" name="Connettore 44"/>
          <p:cNvSpPr/>
          <p:nvPr/>
        </p:nvSpPr>
        <p:spPr>
          <a:xfrm>
            <a:off x="2268538" y="3805238"/>
            <a:ext cx="287337" cy="288925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</p:txBody>
      </p:sp>
      <p:sp>
        <p:nvSpPr>
          <p:cNvPr id="46" name="Connettore 45"/>
          <p:cNvSpPr/>
          <p:nvPr/>
        </p:nvSpPr>
        <p:spPr>
          <a:xfrm>
            <a:off x="3924300" y="2141538"/>
            <a:ext cx="936625" cy="863600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</p:txBody>
      </p:sp>
      <p:sp>
        <p:nvSpPr>
          <p:cNvPr id="47" name="Connettore 46"/>
          <p:cNvSpPr/>
          <p:nvPr/>
        </p:nvSpPr>
        <p:spPr>
          <a:xfrm>
            <a:off x="3132138" y="2068513"/>
            <a:ext cx="719137" cy="649287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</p:txBody>
      </p:sp>
      <p:sp>
        <p:nvSpPr>
          <p:cNvPr id="49" name="Connettore 48"/>
          <p:cNvSpPr/>
          <p:nvPr/>
        </p:nvSpPr>
        <p:spPr>
          <a:xfrm>
            <a:off x="6443663" y="989013"/>
            <a:ext cx="1584325" cy="1511300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</p:txBody>
      </p:sp>
      <p:sp>
        <p:nvSpPr>
          <p:cNvPr id="35854" name="CasellaDiTesto 50"/>
          <p:cNvSpPr txBox="1">
            <a:spLocks noChangeArrowheads="1"/>
          </p:cNvSpPr>
          <p:nvPr/>
        </p:nvSpPr>
        <p:spPr bwMode="auto">
          <a:xfrm rot="-5400000">
            <a:off x="-1203324" y="2341562"/>
            <a:ext cx="37449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it-IT"/>
              <a:t>Degree of data integration</a:t>
            </a:r>
          </a:p>
        </p:txBody>
      </p:sp>
      <p:sp>
        <p:nvSpPr>
          <p:cNvPr id="35855" name="CasellaDiTesto 51"/>
          <p:cNvSpPr txBox="1">
            <a:spLocks noChangeArrowheads="1"/>
          </p:cNvSpPr>
          <p:nvPr/>
        </p:nvSpPr>
        <p:spPr bwMode="auto">
          <a:xfrm>
            <a:off x="1116013" y="477838"/>
            <a:ext cx="2232025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it-IT" sz="2000"/>
              <a:t>Descriptive and strategic evaluations</a:t>
            </a:r>
          </a:p>
        </p:txBody>
      </p:sp>
      <p:sp>
        <p:nvSpPr>
          <p:cNvPr id="35856" name="CasellaDiTesto 52"/>
          <p:cNvSpPr txBox="1">
            <a:spLocks noChangeArrowheads="1"/>
          </p:cNvSpPr>
          <p:nvPr/>
        </p:nvSpPr>
        <p:spPr bwMode="auto">
          <a:xfrm>
            <a:off x="3132138" y="412750"/>
            <a:ext cx="22320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it-IT" sz="2000"/>
              <a:t>Response</a:t>
            </a:r>
          </a:p>
          <a:p>
            <a:pPr algn="ctr" eaLnBrk="1" hangingPunct="1"/>
            <a:r>
              <a:rPr lang="it-IT" sz="2000"/>
              <a:t>evaluations</a:t>
            </a:r>
          </a:p>
        </p:txBody>
      </p:sp>
      <p:sp>
        <p:nvSpPr>
          <p:cNvPr id="35857" name="CasellaDiTesto 53"/>
          <p:cNvSpPr txBox="1">
            <a:spLocks noChangeArrowheads="1"/>
          </p:cNvSpPr>
          <p:nvPr/>
        </p:nvSpPr>
        <p:spPr bwMode="auto">
          <a:xfrm>
            <a:off x="6011863" y="404813"/>
            <a:ext cx="2232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it-IT" sz="2000"/>
              <a:t>Synthesis study</a:t>
            </a:r>
          </a:p>
        </p:txBody>
      </p:sp>
      <p:cxnSp>
        <p:nvCxnSpPr>
          <p:cNvPr id="3" name="Connettore 2 2"/>
          <p:cNvCxnSpPr/>
          <p:nvPr/>
        </p:nvCxnSpPr>
        <p:spPr>
          <a:xfrm>
            <a:off x="2843213" y="4013200"/>
            <a:ext cx="5329237" cy="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/>
          <p:cNvCxnSpPr/>
          <p:nvPr/>
        </p:nvCxnSpPr>
        <p:spPr>
          <a:xfrm>
            <a:off x="5508625" y="3149600"/>
            <a:ext cx="2663825" cy="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7 12"/>
          <p:cNvCxnSpPr/>
          <p:nvPr/>
        </p:nvCxnSpPr>
        <p:spPr>
          <a:xfrm flipV="1">
            <a:off x="2268538" y="2860675"/>
            <a:ext cx="1295400" cy="720725"/>
          </a:xfrm>
          <a:prstGeom prst="curvedConnector3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Connettore 43"/>
          <p:cNvSpPr/>
          <p:nvPr/>
        </p:nvSpPr>
        <p:spPr>
          <a:xfrm>
            <a:off x="4643438" y="2933700"/>
            <a:ext cx="576262" cy="503238"/>
          </a:xfrm>
          <a:prstGeom prst="flowChartConnector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</p:txBody>
      </p:sp>
      <p:cxnSp>
        <p:nvCxnSpPr>
          <p:cNvPr id="50" name="Connettore 7 49"/>
          <p:cNvCxnSpPr/>
          <p:nvPr/>
        </p:nvCxnSpPr>
        <p:spPr>
          <a:xfrm flipV="1">
            <a:off x="5003800" y="1565275"/>
            <a:ext cx="1296988" cy="719138"/>
          </a:xfrm>
          <a:prstGeom prst="curvedConnector3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863" name="CasellaDiTesto 1"/>
          <p:cNvSpPr txBox="1">
            <a:spLocks noChangeArrowheads="1"/>
          </p:cNvSpPr>
          <p:nvPr/>
        </p:nvSpPr>
        <p:spPr bwMode="auto">
          <a:xfrm>
            <a:off x="0" y="5387493"/>
            <a:ext cx="9144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i="1" dirty="0"/>
              <a:t>Evaluations placed within the context of a strategic publication process and a time perspective. Each type of evaluation may result into several papers (circles). The diameter is proportional to the possible IF of target journals.</a:t>
            </a:r>
            <a:r>
              <a:rPr lang="it-IT" sz="1800" dirty="0"/>
              <a:t> </a:t>
            </a:r>
          </a:p>
        </p:txBody>
      </p:sp>
      <p:sp>
        <p:nvSpPr>
          <p:cNvPr id="25" name="CasellaDiTesto 24"/>
          <p:cNvSpPr txBox="1"/>
          <p:nvPr/>
        </p:nvSpPr>
        <p:spPr>
          <a:xfrm>
            <a:off x="3829563" y="6389070"/>
            <a:ext cx="5338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Arial"/>
                <a:cs typeface="Arial"/>
              </a:rPr>
              <a:t>Ferretti, </a:t>
            </a:r>
            <a:r>
              <a:rPr lang="it-IT" dirty="0" err="1" smtClean="0">
                <a:latin typeface="Arial"/>
                <a:cs typeface="Arial"/>
              </a:rPr>
              <a:t>Dobbertin</a:t>
            </a:r>
            <a:r>
              <a:rPr lang="it-IT" dirty="0" smtClean="0">
                <a:latin typeface="Arial"/>
                <a:cs typeface="Arial"/>
              </a:rPr>
              <a:t>, Hansen, </a:t>
            </a:r>
            <a:r>
              <a:rPr lang="it-IT" dirty="0" err="1" smtClean="0">
                <a:latin typeface="Arial"/>
                <a:cs typeface="Arial"/>
              </a:rPr>
              <a:t>Rautio</a:t>
            </a:r>
            <a:r>
              <a:rPr lang="it-IT" dirty="0" smtClean="0">
                <a:latin typeface="Arial"/>
                <a:cs typeface="Arial"/>
              </a:rPr>
              <a:t>, </a:t>
            </a:r>
            <a:r>
              <a:rPr lang="it-IT" dirty="0" err="1" smtClean="0">
                <a:latin typeface="Arial"/>
                <a:cs typeface="Arial"/>
              </a:rPr>
              <a:t>Seidling</a:t>
            </a:r>
            <a:r>
              <a:rPr lang="it-IT" dirty="0" smtClean="0">
                <a:latin typeface="Arial"/>
                <a:cs typeface="Arial"/>
              </a:rPr>
              <a:t>, 2011 </a:t>
            </a:r>
            <a:endParaRPr lang="it-IT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5717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egnaposto contenuto 3"/>
          <p:cNvSpPr>
            <a:spLocks noGrp="1"/>
          </p:cNvSpPr>
          <p:nvPr>
            <p:ph sz="half" idx="1"/>
          </p:nvPr>
        </p:nvSpPr>
        <p:spPr>
          <a:xfrm>
            <a:off x="457200" y="1350963"/>
            <a:ext cx="8002588" cy="4525962"/>
          </a:xfrm>
        </p:spPr>
        <p:txBody>
          <a:bodyPr/>
          <a:lstStyle/>
          <a:p>
            <a:r>
              <a:rPr lang="it-IT" dirty="0" smtClean="0">
                <a:solidFill>
                  <a:srgbClr val="D9D9D9"/>
                </a:solidFill>
                <a:latin typeface="Arial" charset="0"/>
              </a:rPr>
              <a:t>Evaluation </a:t>
            </a:r>
            <a:r>
              <a:rPr lang="it-IT" u="sng" dirty="0" smtClean="0">
                <a:solidFill>
                  <a:srgbClr val="D9D9D9"/>
                </a:solidFill>
                <a:latin typeface="Arial" charset="0"/>
              </a:rPr>
              <a:t>AND</a:t>
            </a:r>
            <a:r>
              <a:rPr lang="it-IT" dirty="0" smtClean="0">
                <a:solidFill>
                  <a:srgbClr val="D9D9D9"/>
                </a:solidFill>
                <a:latin typeface="Arial" charset="0"/>
              </a:rPr>
              <a:t> </a:t>
            </a:r>
            <a:r>
              <a:rPr lang="it-IT" dirty="0" err="1" smtClean="0">
                <a:solidFill>
                  <a:srgbClr val="D9D9D9"/>
                </a:solidFill>
                <a:latin typeface="Arial" charset="0"/>
              </a:rPr>
              <a:t>publication</a:t>
            </a:r>
            <a:r>
              <a:rPr lang="it-IT" dirty="0" smtClean="0">
                <a:solidFill>
                  <a:srgbClr val="D9D9D9"/>
                </a:solidFill>
                <a:latin typeface="Arial" charset="0"/>
              </a:rPr>
              <a:t> </a:t>
            </a:r>
            <a:r>
              <a:rPr lang="it-IT" dirty="0" err="1" smtClean="0">
                <a:solidFill>
                  <a:srgbClr val="D9D9D9"/>
                </a:solidFill>
                <a:latin typeface="Arial" charset="0"/>
              </a:rPr>
              <a:t>strategy</a:t>
            </a:r>
            <a:r>
              <a:rPr lang="it-IT" dirty="0" smtClean="0">
                <a:solidFill>
                  <a:srgbClr val="D9D9D9"/>
                </a:solidFill>
                <a:latin typeface="Arial" charset="0"/>
              </a:rPr>
              <a:t>: </a:t>
            </a:r>
            <a:r>
              <a:rPr lang="it-IT" dirty="0" err="1" smtClean="0">
                <a:solidFill>
                  <a:srgbClr val="D9D9D9"/>
                </a:solidFill>
                <a:latin typeface="Arial" charset="0"/>
              </a:rPr>
              <a:t>basis</a:t>
            </a:r>
            <a:endParaRPr lang="it-IT" dirty="0" smtClean="0">
              <a:solidFill>
                <a:srgbClr val="D9D9D9"/>
              </a:solidFill>
              <a:latin typeface="Arial" charset="0"/>
            </a:endParaRPr>
          </a:p>
          <a:p>
            <a:r>
              <a:rPr lang="it-IT" dirty="0" err="1" smtClean="0">
                <a:latin typeface="Arial" charset="0"/>
              </a:rPr>
              <a:t>Proposed</a:t>
            </a:r>
            <a:r>
              <a:rPr lang="it-IT" dirty="0" smtClean="0">
                <a:latin typeface="Arial" charset="0"/>
              </a:rPr>
              <a:t> </a:t>
            </a:r>
            <a:r>
              <a:rPr lang="it-IT" dirty="0" err="1" smtClean="0">
                <a:latin typeface="Arial" charset="0"/>
              </a:rPr>
              <a:t>evaluations</a:t>
            </a:r>
            <a:endParaRPr lang="it-IT" dirty="0">
              <a:latin typeface="Arial" charset="0"/>
            </a:endParaRPr>
          </a:p>
        </p:txBody>
      </p:sp>
      <p:sp>
        <p:nvSpPr>
          <p:cNvPr id="20482" name="Text Box 21"/>
          <p:cNvSpPr txBox="1"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3600" b="1"/>
              <a:t>Talk outline</a:t>
            </a:r>
          </a:p>
        </p:txBody>
      </p:sp>
    </p:spTree>
    <p:extLst>
      <p:ext uri="{BB962C8B-B14F-4D97-AF65-F5344CB8AC3E}">
        <p14:creationId xmlns:p14="http://schemas.microsoft.com/office/powerpoint/2010/main" val="4162640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96" y="1508356"/>
            <a:ext cx="4216400" cy="49784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6898" y="1680308"/>
            <a:ext cx="4140200" cy="331274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>
                <a:latin typeface="Arial"/>
                <a:cs typeface="Arial"/>
              </a:rPr>
              <a:t>Suggested</a:t>
            </a: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dirty="0" err="1" smtClean="0">
                <a:latin typeface="Arial"/>
                <a:cs typeface="Arial"/>
              </a:rPr>
              <a:t>topics</a:t>
            </a:r>
            <a:endParaRPr lang="it-IT" dirty="0">
              <a:latin typeface="Arial"/>
              <a:cs typeface="Arial"/>
            </a:endParaRPr>
          </a:p>
        </p:txBody>
      </p:sp>
      <p:sp>
        <p:nvSpPr>
          <p:cNvPr id="3" name="Parentesi graffa chiusa 2"/>
          <p:cNvSpPr/>
          <p:nvPr/>
        </p:nvSpPr>
        <p:spPr>
          <a:xfrm>
            <a:off x="4394200" y="1508356"/>
            <a:ext cx="450474" cy="4978399"/>
          </a:xfrm>
          <a:prstGeom prst="rightBrac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0127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1" name="Text Box 11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3600" b="1" dirty="0" smtClean="0"/>
              <a:t>Do we want data evaluation?</a:t>
            </a:r>
            <a:endParaRPr lang="en-US" sz="3600" b="1" dirty="0"/>
          </a:p>
        </p:txBody>
      </p:sp>
      <p:sp>
        <p:nvSpPr>
          <p:cNvPr id="40992" name="CasellaDiTesto 8"/>
          <p:cNvSpPr txBox="1">
            <a:spLocks noChangeArrowheads="1"/>
          </p:cNvSpPr>
          <p:nvPr/>
        </p:nvSpPr>
        <p:spPr bwMode="auto">
          <a:xfrm>
            <a:off x="-2252663" y="4267200"/>
            <a:ext cx="185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it-IT" sz="1800"/>
          </a:p>
        </p:txBody>
      </p:sp>
    </p:spTree>
    <p:extLst>
      <p:ext uri="{BB962C8B-B14F-4D97-AF65-F5344CB8AC3E}">
        <p14:creationId xmlns:p14="http://schemas.microsoft.com/office/powerpoint/2010/main" val="81223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0" y="1397000"/>
            <a:ext cx="5829300" cy="4064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40182"/>
            <a:ext cx="8229600" cy="1143000"/>
          </a:xfrm>
        </p:spPr>
        <p:txBody>
          <a:bodyPr/>
          <a:lstStyle/>
          <a:p>
            <a:r>
              <a:rPr lang="it-IT" dirty="0" err="1" smtClean="0">
                <a:latin typeface="Arial"/>
                <a:cs typeface="Arial"/>
              </a:rPr>
              <a:t>Category</a:t>
            </a:r>
            <a:r>
              <a:rPr lang="it-IT" dirty="0" smtClean="0">
                <a:latin typeface="Arial"/>
                <a:cs typeface="Arial"/>
              </a:rPr>
              <a:t> of </a:t>
            </a:r>
            <a:r>
              <a:rPr lang="it-IT" dirty="0" err="1" smtClean="0">
                <a:latin typeface="Arial"/>
                <a:cs typeface="Arial"/>
              </a:rPr>
              <a:t>study</a:t>
            </a:r>
            <a:endParaRPr lang="it-IT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7268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08369"/>
            <a:ext cx="4597400" cy="410210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6600" y="1508369"/>
            <a:ext cx="4597400" cy="4102100"/>
          </a:xfrm>
          <a:prstGeom prst="rect">
            <a:avLst/>
          </a:prstGeom>
        </p:spPr>
      </p:pic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xfrm>
            <a:off x="457200" y="4018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dirty="0" err="1" smtClean="0">
                <a:latin typeface="Arial"/>
                <a:cs typeface="Arial"/>
              </a:rPr>
              <a:t>Stressor</a:t>
            </a:r>
            <a:r>
              <a:rPr lang="it-IT" dirty="0" smtClean="0">
                <a:latin typeface="Arial"/>
                <a:cs typeface="Arial"/>
              </a:rPr>
              <a:t> and </a:t>
            </a:r>
            <a:r>
              <a:rPr lang="it-IT" dirty="0" err="1" smtClean="0">
                <a:latin typeface="Arial"/>
                <a:cs typeface="Arial"/>
              </a:rPr>
              <a:t>responses</a:t>
            </a: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dirty="0" err="1" smtClean="0">
                <a:latin typeface="Arial"/>
                <a:cs typeface="Arial"/>
              </a:rPr>
              <a:t>considered</a:t>
            </a:r>
            <a:endParaRPr lang="it-IT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9446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0644"/>
            <a:ext cx="8229600" cy="1143000"/>
          </a:xfrm>
        </p:spPr>
        <p:txBody>
          <a:bodyPr/>
          <a:lstStyle/>
          <a:p>
            <a:r>
              <a:rPr lang="it-IT" dirty="0" smtClean="0">
                <a:latin typeface="Arial"/>
                <a:cs typeface="Arial"/>
              </a:rPr>
              <a:t>S&amp;R in </a:t>
            </a:r>
            <a:r>
              <a:rPr lang="it-IT" dirty="0" err="1" smtClean="0">
                <a:latin typeface="Arial"/>
                <a:cs typeface="Arial"/>
              </a:rPr>
              <a:t>response</a:t>
            </a: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dirty="0" err="1" smtClean="0">
                <a:latin typeface="Arial"/>
                <a:cs typeface="Arial"/>
              </a:rPr>
              <a:t>studies</a:t>
            </a:r>
            <a:endParaRPr lang="it-IT" dirty="0">
              <a:latin typeface="Arial"/>
              <a:cs typeface="Arial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6936" y="1127354"/>
            <a:ext cx="6546013" cy="5300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70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>
                <a:latin typeface="Arial"/>
                <a:cs typeface="Arial"/>
              </a:rPr>
              <a:t>Hypothesis</a:t>
            </a:r>
            <a:endParaRPr lang="it-IT" dirty="0">
              <a:latin typeface="Arial"/>
              <a:cs typeface="Arial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4171" y="1817077"/>
            <a:ext cx="5812206" cy="4093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450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40182"/>
            <a:ext cx="8229600" cy="1143000"/>
          </a:xfrm>
        </p:spPr>
        <p:txBody>
          <a:bodyPr/>
          <a:lstStyle/>
          <a:p>
            <a:r>
              <a:rPr lang="it-IT" dirty="0" smtClean="0">
                <a:latin typeface="Arial"/>
                <a:cs typeface="Arial"/>
              </a:rPr>
              <a:t>General notes and </a:t>
            </a:r>
            <a:r>
              <a:rPr lang="it-IT" dirty="0" err="1" smtClean="0">
                <a:latin typeface="Arial"/>
                <a:cs typeface="Arial"/>
              </a:rPr>
              <a:t>questions</a:t>
            </a:r>
            <a:endParaRPr lang="it-IT" dirty="0">
              <a:latin typeface="Arial"/>
              <a:cs typeface="Arial"/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457200" y="1367692"/>
            <a:ext cx="8432800" cy="4758471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it-IT" sz="2400" dirty="0" smtClean="0">
                <a:latin typeface="Arial"/>
                <a:cs typeface="Arial"/>
              </a:rPr>
              <a:t>Data </a:t>
            </a:r>
            <a:r>
              <a:rPr lang="it-IT" sz="2400" dirty="0" err="1" smtClean="0">
                <a:latin typeface="Arial"/>
                <a:cs typeface="Arial"/>
              </a:rPr>
              <a:t>integration</a:t>
            </a:r>
            <a:r>
              <a:rPr lang="it-IT" sz="2400" dirty="0" smtClean="0">
                <a:latin typeface="Arial"/>
                <a:cs typeface="Arial"/>
              </a:rPr>
              <a:t>. How </a:t>
            </a:r>
            <a:r>
              <a:rPr lang="it-IT" sz="2400" dirty="0" err="1" smtClean="0">
                <a:latin typeface="Arial"/>
                <a:cs typeface="Arial"/>
              </a:rPr>
              <a:t>it</a:t>
            </a:r>
            <a:r>
              <a:rPr lang="it-IT" sz="2400" dirty="0" smtClean="0">
                <a:latin typeface="Arial"/>
                <a:cs typeface="Arial"/>
              </a:rPr>
              <a:t> </a:t>
            </a:r>
            <a:r>
              <a:rPr lang="it-IT" sz="2400" dirty="0" err="1" smtClean="0">
                <a:latin typeface="Arial"/>
                <a:cs typeface="Arial"/>
              </a:rPr>
              <a:t>is</a:t>
            </a:r>
            <a:r>
              <a:rPr lang="it-IT" sz="2400" dirty="0" smtClean="0">
                <a:latin typeface="Arial"/>
                <a:cs typeface="Arial"/>
              </a:rPr>
              <a:t> </a:t>
            </a:r>
            <a:r>
              <a:rPr lang="it-IT" sz="2400" dirty="0" err="1" smtClean="0">
                <a:latin typeface="Arial"/>
                <a:cs typeface="Arial"/>
              </a:rPr>
              <a:t>possible</a:t>
            </a:r>
            <a:r>
              <a:rPr lang="it-IT" sz="2400" dirty="0" smtClean="0">
                <a:latin typeface="Arial"/>
                <a:cs typeface="Arial"/>
              </a:rPr>
              <a:t> to </a:t>
            </a:r>
            <a:r>
              <a:rPr lang="it-IT" sz="2400" dirty="0" err="1" smtClean="0">
                <a:latin typeface="Arial"/>
                <a:cs typeface="Arial"/>
              </a:rPr>
              <a:t>evaluate</a:t>
            </a:r>
            <a:r>
              <a:rPr lang="it-IT" sz="2400" dirty="0" smtClean="0">
                <a:latin typeface="Arial"/>
                <a:cs typeface="Arial"/>
              </a:rPr>
              <a:t> </a:t>
            </a:r>
            <a:r>
              <a:rPr lang="it-IT" sz="2400" dirty="0" err="1" smtClean="0">
                <a:latin typeface="Arial"/>
                <a:cs typeface="Arial"/>
              </a:rPr>
              <a:t>response</a:t>
            </a:r>
            <a:r>
              <a:rPr lang="it-IT" sz="2400" dirty="0" smtClean="0">
                <a:latin typeface="Arial"/>
                <a:cs typeface="Arial"/>
              </a:rPr>
              <a:t> to </a:t>
            </a:r>
            <a:r>
              <a:rPr lang="it-IT" sz="2400" dirty="0" err="1" smtClean="0">
                <a:latin typeface="Arial"/>
                <a:cs typeface="Arial"/>
              </a:rPr>
              <a:t>one</a:t>
            </a:r>
            <a:r>
              <a:rPr lang="it-IT" sz="2400" dirty="0" smtClean="0">
                <a:latin typeface="Arial"/>
                <a:cs typeface="Arial"/>
              </a:rPr>
              <a:t> </a:t>
            </a:r>
            <a:r>
              <a:rPr lang="it-IT" sz="2400" dirty="0" err="1" smtClean="0">
                <a:latin typeface="Arial"/>
                <a:cs typeface="Arial"/>
              </a:rPr>
              <a:t>factor</a:t>
            </a:r>
            <a:r>
              <a:rPr lang="it-IT" sz="2400" dirty="0" smtClean="0">
                <a:latin typeface="Arial"/>
                <a:cs typeface="Arial"/>
              </a:rPr>
              <a:t> </a:t>
            </a:r>
            <a:r>
              <a:rPr lang="it-IT" sz="2400" dirty="0" err="1" smtClean="0">
                <a:latin typeface="Arial"/>
                <a:cs typeface="Arial"/>
              </a:rPr>
              <a:t>without</a:t>
            </a:r>
            <a:r>
              <a:rPr lang="it-IT" sz="2400" dirty="0" smtClean="0">
                <a:latin typeface="Arial"/>
                <a:cs typeface="Arial"/>
              </a:rPr>
              <a:t> </a:t>
            </a:r>
            <a:r>
              <a:rPr lang="it-IT" sz="2400" dirty="0" err="1" smtClean="0">
                <a:latin typeface="Arial"/>
                <a:cs typeface="Arial"/>
              </a:rPr>
              <a:t>considering</a:t>
            </a:r>
            <a:r>
              <a:rPr lang="it-IT" sz="2400" dirty="0" smtClean="0">
                <a:latin typeface="Arial"/>
                <a:cs typeface="Arial"/>
              </a:rPr>
              <a:t> the </a:t>
            </a:r>
            <a:r>
              <a:rPr lang="it-IT" sz="2400" dirty="0" err="1" smtClean="0">
                <a:latin typeface="Arial"/>
                <a:cs typeface="Arial"/>
              </a:rPr>
              <a:t>possible</a:t>
            </a:r>
            <a:r>
              <a:rPr lang="it-IT" sz="2400" dirty="0" smtClean="0">
                <a:latin typeface="Arial"/>
                <a:cs typeface="Arial"/>
              </a:rPr>
              <a:t> </a:t>
            </a:r>
            <a:r>
              <a:rPr lang="it-IT" sz="2400" dirty="0" err="1" smtClean="0">
                <a:latin typeface="Arial"/>
                <a:cs typeface="Arial"/>
              </a:rPr>
              <a:t>effects</a:t>
            </a:r>
            <a:r>
              <a:rPr lang="it-IT" sz="2400" dirty="0" smtClean="0">
                <a:latin typeface="Arial"/>
                <a:cs typeface="Arial"/>
              </a:rPr>
              <a:t> of </a:t>
            </a:r>
            <a:r>
              <a:rPr lang="it-IT" sz="2400" dirty="0" err="1" smtClean="0">
                <a:latin typeface="Arial"/>
                <a:cs typeface="Arial"/>
              </a:rPr>
              <a:t>other</a:t>
            </a:r>
            <a:r>
              <a:rPr lang="it-IT" sz="2400" dirty="0" smtClean="0">
                <a:latin typeface="Arial"/>
                <a:cs typeface="Arial"/>
              </a:rPr>
              <a:t> </a:t>
            </a:r>
            <a:r>
              <a:rPr lang="it-IT" sz="2400" dirty="0" err="1" smtClean="0">
                <a:latin typeface="Arial"/>
                <a:cs typeface="Arial"/>
              </a:rPr>
              <a:t>factors</a:t>
            </a:r>
            <a:r>
              <a:rPr lang="it-IT" sz="2400" dirty="0" smtClean="0">
                <a:latin typeface="Arial"/>
                <a:cs typeface="Arial"/>
              </a:rPr>
              <a:t>?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it-IT" sz="2400" dirty="0" err="1" smtClean="0">
                <a:latin typeface="Arial"/>
                <a:cs typeface="Arial"/>
              </a:rPr>
              <a:t>Outputs</a:t>
            </a:r>
            <a:r>
              <a:rPr lang="it-IT" sz="2400" dirty="0">
                <a:latin typeface="Arial"/>
                <a:cs typeface="Arial"/>
              </a:rPr>
              <a:t>.</a:t>
            </a:r>
            <a:r>
              <a:rPr lang="it-IT" sz="2400" dirty="0" smtClean="0">
                <a:latin typeface="Arial"/>
                <a:cs typeface="Arial"/>
              </a:rPr>
              <a:t> </a:t>
            </a:r>
            <a:r>
              <a:rPr lang="it-IT" sz="2400" dirty="0" err="1" smtClean="0">
                <a:latin typeface="Arial"/>
                <a:cs typeface="Arial"/>
              </a:rPr>
              <a:t>They</a:t>
            </a:r>
            <a:r>
              <a:rPr lang="it-IT" sz="2400" dirty="0" smtClean="0">
                <a:latin typeface="Arial"/>
                <a:cs typeface="Arial"/>
              </a:rPr>
              <a:t> are </a:t>
            </a:r>
            <a:r>
              <a:rPr lang="it-IT" sz="2400" dirty="0" err="1" smtClean="0">
                <a:latin typeface="Arial"/>
                <a:cs typeface="Arial"/>
              </a:rPr>
              <a:t>not</a:t>
            </a:r>
            <a:r>
              <a:rPr lang="it-IT" sz="2400" dirty="0" smtClean="0">
                <a:latin typeface="Arial"/>
                <a:cs typeface="Arial"/>
              </a:rPr>
              <a:t> </a:t>
            </a:r>
            <a:r>
              <a:rPr lang="it-IT" sz="2400" dirty="0" err="1" smtClean="0">
                <a:latin typeface="Arial"/>
                <a:cs typeface="Arial"/>
              </a:rPr>
              <a:t>always</a:t>
            </a:r>
            <a:r>
              <a:rPr lang="it-IT" sz="2400" dirty="0" smtClean="0">
                <a:latin typeface="Arial"/>
                <a:cs typeface="Arial"/>
              </a:rPr>
              <a:t> </a:t>
            </a:r>
            <a:r>
              <a:rPr lang="it-IT" sz="2400" dirty="0" err="1" smtClean="0">
                <a:latin typeface="Arial"/>
                <a:cs typeface="Arial"/>
              </a:rPr>
              <a:t>clear</a:t>
            </a:r>
            <a:r>
              <a:rPr lang="it-IT" sz="2400" dirty="0" smtClean="0">
                <a:latin typeface="Arial"/>
                <a:cs typeface="Arial"/>
              </a:rPr>
              <a:t>. </a:t>
            </a:r>
            <a:r>
              <a:rPr lang="it-IT" sz="2400" dirty="0" err="1" smtClean="0">
                <a:latin typeface="Arial"/>
                <a:cs typeface="Arial"/>
              </a:rPr>
              <a:t>Let’s</a:t>
            </a:r>
            <a:r>
              <a:rPr lang="it-IT" sz="2400" dirty="0" smtClean="0">
                <a:latin typeface="Arial"/>
                <a:cs typeface="Arial"/>
              </a:rPr>
              <a:t> put </a:t>
            </a:r>
            <a:r>
              <a:rPr lang="it-IT" sz="2400" dirty="0" err="1" smtClean="0">
                <a:latin typeface="Arial"/>
                <a:cs typeface="Arial"/>
              </a:rPr>
              <a:t>emphasis</a:t>
            </a:r>
            <a:r>
              <a:rPr lang="it-IT" sz="2400" dirty="0" smtClean="0">
                <a:latin typeface="Arial"/>
                <a:cs typeface="Arial"/>
              </a:rPr>
              <a:t> on </a:t>
            </a:r>
            <a:r>
              <a:rPr lang="it-IT" sz="2400" dirty="0" err="1" smtClean="0">
                <a:latin typeface="Arial"/>
                <a:cs typeface="Arial"/>
              </a:rPr>
              <a:t>journals</a:t>
            </a:r>
            <a:r>
              <a:rPr lang="it-IT" sz="2400" dirty="0" smtClean="0">
                <a:latin typeface="Arial"/>
                <a:cs typeface="Arial"/>
              </a:rPr>
              <a:t> with IF!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it-IT" sz="2400" dirty="0" smtClean="0">
                <a:latin typeface="Arial"/>
                <a:cs typeface="Arial"/>
              </a:rPr>
              <a:t>Time schedule. </a:t>
            </a:r>
            <a:r>
              <a:rPr lang="it-IT" sz="2400" dirty="0" err="1" smtClean="0">
                <a:latin typeface="Arial"/>
                <a:cs typeface="Arial"/>
              </a:rPr>
              <a:t>Is</a:t>
            </a:r>
            <a:r>
              <a:rPr lang="it-IT" sz="2400" dirty="0" smtClean="0">
                <a:latin typeface="Arial"/>
                <a:cs typeface="Arial"/>
              </a:rPr>
              <a:t> </a:t>
            </a:r>
            <a:r>
              <a:rPr lang="it-IT" sz="2400" dirty="0" err="1" smtClean="0">
                <a:latin typeface="Arial"/>
                <a:cs typeface="Arial"/>
              </a:rPr>
              <a:t>it</a:t>
            </a:r>
            <a:r>
              <a:rPr lang="it-IT" sz="2400" dirty="0" smtClean="0">
                <a:latin typeface="Arial"/>
                <a:cs typeface="Arial"/>
              </a:rPr>
              <a:t> </a:t>
            </a:r>
            <a:r>
              <a:rPr lang="it-IT" sz="2400" dirty="0" err="1" smtClean="0">
                <a:latin typeface="Arial"/>
                <a:cs typeface="Arial"/>
              </a:rPr>
              <a:t>possible</a:t>
            </a:r>
            <a:r>
              <a:rPr lang="it-IT" sz="2400" dirty="0" smtClean="0">
                <a:latin typeface="Arial"/>
                <a:cs typeface="Arial"/>
              </a:rPr>
              <a:t> to </a:t>
            </a:r>
            <a:r>
              <a:rPr lang="it-IT" sz="2400" dirty="0" err="1" smtClean="0">
                <a:latin typeface="Arial"/>
                <a:cs typeface="Arial"/>
              </a:rPr>
              <a:t>have</a:t>
            </a:r>
            <a:r>
              <a:rPr lang="it-IT" sz="2400" dirty="0" smtClean="0">
                <a:latin typeface="Arial"/>
                <a:cs typeface="Arial"/>
              </a:rPr>
              <a:t> an indicative time schedule?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it-IT" sz="2400" dirty="0" smtClean="0">
                <a:latin typeface="Arial"/>
                <a:cs typeface="Arial"/>
              </a:rPr>
              <a:t>Policy. Common </a:t>
            </a:r>
            <a:r>
              <a:rPr lang="it-IT" sz="2400" dirty="0" err="1" smtClean="0">
                <a:latin typeface="Arial"/>
                <a:cs typeface="Arial"/>
              </a:rPr>
              <a:t>key-words</a:t>
            </a:r>
            <a:r>
              <a:rPr lang="it-IT" sz="2400" dirty="0" smtClean="0">
                <a:latin typeface="Arial"/>
                <a:cs typeface="Arial"/>
              </a:rPr>
              <a:t> and </a:t>
            </a:r>
            <a:r>
              <a:rPr lang="it-IT" sz="2400" dirty="0" err="1" smtClean="0">
                <a:latin typeface="Arial"/>
                <a:cs typeface="Arial"/>
              </a:rPr>
              <a:t>acknowledgement</a:t>
            </a:r>
            <a:r>
              <a:rPr lang="it-IT" sz="2400" dirty="0" smtClean="0">
                <a:latin typeface="Arial"/>
                <a:cs typeface="Arial"/>
              </a:rPr>
              <a:t> </a:t>
            </a:r>
            <a:r>
              <a:rPr lang="it-IT" sz="2400" dirty="0" err="1" smtClean="0">
                <a:latin typeface="Arial"/>
                <a:cs typeface="Arial"/>
              </a:rPr>
              <a:t>strategy</a:t>
            </a:r>
            <a:endParaRPr lang="it-IT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8333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611385"/>
            <a:ext cx="9007231" cy="4425428"/>
          </a:xfrm>
          <a:prstGeom prst="rect">
            <a:avLst/>
          </a:prstGeom>
        </p:spPr>
      </p:pic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457200" y="11833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dirty="0" err="1" smtClean="0">
                <a:latin typeface="Arial"/>
                <a:cs typeface="Arial"/>
              </a:rPr>
              <a:t>Forest</a:t>
            </a: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dirty="0" err="1" smtClean="0">
                <a:latin typeface="Arial"/>
                <a:cs typeface="Arial"/>
              </a:rPr>
              <a:t>research</a:t>
            </a: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dirty="0" err="1" smtClean="0">
                <a:latin typeface="Arial"/>
                <a:cs typeface="Arial"/>
              </a:rPr>
              <a:t>issues</a:t>
            </a:r>
            <a:r>
              <a:rPr lang="it-IT" dirty="0" smtClean="0">
                <a:latin typeface="Arial"/>
                <a:cs typeface="Arial"/>
              </a:rPr>
              <a:t>, 1979-2009 </a:t>
            </a:r>
            <a:r>
              <a:rPr lang="it-IT" sz="2200" dirty="0" smtClean="0">
                <a:latin typeface="Arial"/>
                <a:cs typeface="Arial"/>
              </a:rPr>
              <a:t>(ISI Web of Science, </a:t>
            </a:r>
            <a:r>
              <a:rPr lang="it-IT" sz="2200" dirty="0" err="1" smtClean="0">
                <a:latin typeface="Arial"/>
                <a:cs typeface="Arial"/>
              </a:rPr>
              <a:t>Forestry</a:t>
            </a:r>
            <a:r>
              <a:rPr lang="it-IT" sz="2200" dirty="0" smtClean="0">
                <a:latin typeface="Arial"/>
                <a:cs typeface="Arial"/>
              </a:rPr>
              <a:t> </a:t>
            </a:r>
            <a:r>
              <a:rPr lang="it-IT" sz="2200" dirty="0" err="1" smtClean="0">
                <a:latin typeface="Arial"/>
                <a:cs typeface="Arial"/>
              </a:rPr>
              <a:t>Journals</a:t>
            </a:r>
            <a:r>
              <a:rPr lang="it-IT" sz="2200" dirty="0" smtClean="0">
                <a:latin typeface="Arial"/>
                <a:cs typeface="Arial"/>
              </a:rPr>
              <a:t> with IF &gt;0.918, </a:t>
            </a:r>
            <a:br>
              <a:rPr lang="it-IT" sz="2200" dirty="0" smtClean="0">
                <a:latin typeface="Arial"/>
                <a:cs typeface="Arial"/>
              </a:rPr>
            </a:br>
            <a:r>
              <a:rPr lang="it-IT" sz="2200" dirty="0" err="1" smtClean="0">
                <a:latin typeface="Arial"/>
                <a:cs typeface="Arial"/>
              </a:rPr>
              <a:t>Kaennel</a:t>
            </a:r>
            <a:r>
              <a:rPr lang="it-IT" sz="2200" dirty="0" smtClean="0">
                <a:latin typeface="Arial"/>
                <a:cs typeface="Arial"/>
              </a:rPr>
              <a:t> </a:t>
            </a:r>
            <a:r>
              <a:rPr lang="it-IT" sz="2200" dirty="0" err="1">
                <a:latin typeface="Arial"/>
                <a:cs typeface="Arial"/>
              </a:rPr>
              <a:t>Dobbertin</a:t>
            </a:r>
            <a:r>
              <a:rPr lang="it-IT" sz="2200" dirty="0">
                <a:latin typeface="Arial"/>
                <a:cs typeface="Arial"/>
              </a:rPr>
              <a:t> and </a:t>
            </a:r>
            <a:r>
              <a:rPr lang="it-IT" sz="2200" dirty="0" err="1">
                <a:latin typeface="Arial"/>
                <a:cs typeface="Arial"/>
              </a:rPr>
              <a:t>Nobis</a:t>
            </a:r>
            <a:r>
              <a:rPr lang="it-IT" sz="2200" dirty="0">
                <a:latin typeface="Arial"/>
                <a:cs typeface="Arial"/>
              </a:rPr>
              <a:t>, </a:t>
            </a:r>
            <a:r>
              <a:rPr lang="it-IT" sz="2200" dirty="0" smtClean="0">
                <a:latin typeface="Arial"/>
                <a:cs typeface="Arial"/>
              </a:rPr>
              <a:t>2010)</a:t>
            </a:r>
            <a:endParaRPr lang="it-IT" sz="2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9094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dirty="0" err="1" smtClean="0">
                <a:latin typeface="Arial"/>
                <a:cs typeface="Arial"/>
              </a:rPr>
              <a:t>Proposal</a:t>
            </a:r>
            <a:r>
              <a:rPr lang="it-IT" sz="3600" dirty="0" smtClean="0">
                <a:latin typeface="Arial"/>
                <a:cs typeface="Arial"/>
              </a:rPr>
              <a:t> for a </a:t>
            </a:r>
            <a:r>
              <a:rPr lang="it-IT" sz="3600" dirty="0" err="1" smtClean="0">
                <a:latin typeface="Arial"/>
                <a:cs typeface="Arial"/>
              </a:rPr>
              <a:t>real</a:t>
            </a:r>
            <a:r>
              <a:rPr lang="it-IT" sz="3600" dirty="0" smtClean="0">
                <a:latin typeface="Arial"/>
                <a:cs typeface="Arial"/>
              </a:rPr>
              <a:t> </a:t>
            </a:r>
            <a:r>
              <a:rPr lang="it-IT" sz="3600" dirty="0" err="1" smtClean="0">
                <a:latin typeface="Arial"/>
                <a:cs typeface="Arial"/>
              </a:rPr>
              <a:t>strategic</a:t>
            </a:r>
            <a:r>
              <a:rPr lang="it-IT" sz="3600" dirty="0" smtClean="0">
                <a:latin typeface="Arial"/>
                <a:cs typeface="Arial"/>
              </a:rPr>
              <a:t>, </a:t>
            </a:r>
            <a:br>
              <a:rPr lang="it-IT" sz="3600" dirty="0" smtClean="0">
                <a:latin typeface="Arial"/>
                <a:cs typeface="Arial"/>
              </a:rPr>
            </a:br>
            <a:r>
              <a:rPr lang="it-IT" sz="3600" dirty="0" smtClean="0">
                <a:latin typeface="Arial"/>
                <a:cs typeface="Arial"/>
              </a:rPr>
              <a:t>co-operative </a:t>
            </a:r>
            <a:r>
              <a:rPr lang="it-IT" sz="3600" dirty="0" err="1" smtClean="0">
                <a:latin typeface="Arial"/>
                <a:cs typeface="Arial"/>
              </a:rPr>
              <a:t>evaluation</a:t>
            </a:r>
            <a:r>
              <a:rPr lang="it-IT" sz="3600" dirty="0" smtClean="0">
                <a:latin typeface="Arial"/>
                <a:cs typeface="Arial"/>
              </a:rPr>
              <a:t>: the </a:t>
            </a:r>
            <a:r>
              <a:rPr lang="it-IT" sz="3600" dirty="0" err="1" smtClean="0">
                <a:latin typeface="Arial"/>
                <a:cs typeface="Arial"/>
              </a:rPr>
              <a:t>value</a:t>
            </a:r>
            <a:r>
              <a:rPr lang="it-IT" sz="3600" dirty="0" smtClean="0">
                <a:latin typeface="Arial"/>
                <a:cs typeface="Arial"/>
              </a:rPr>
              <a:t> of long-</a:t>
            </a:r>
            <a:r>
              <a:rPr lang="it-IT" sz="3600" dirty="0" err="1" smtClean="0">
                <a:latin typeface="Arial"/>
                <a:cs typeface="Arial"/>
              </a:rPr>
              <a:t>term</a:t>
            </a:r>
            <a:r>
              <a:rPr lang="it-IT" sz="3600" dirty="0" smtClean="0">
                <a:latin typeface="Arial"/>
                <a:cs typeface="Arial"/>
              </a:rPr>
              <a:t> </a:t>
            </a:r>
            <a:r>
              <a:rPr lang="it-IT" sz="3600" dirty="0" err="1" smtClean="0">
                <a:latin typeface="Arial"/>
                <a:cs typeface="Arial"/>
              </a:rPr>
              <a:t>harmonized</a:t>
            </a:r>
            <a:r>
              <a:rPr lang="it-IT" sz="3600" dirty="0" smtClean="0">
                <a:latin typeface="Arial"/>
                <a:cs typeface="Arial"/>
              </a:rPr>
              <a:t> </a:t>
            </a:r>
            <a:r>
              <a:rPr lang="it-IT" sz="3600" dirty="0" err="1" smtClean="0">
                <a:latin typeface="Arial"/>
                <a:cs typeface="Arial"/>
              </a:rPr>
              <a:t>monitoring</a:t>
            </a:r>
            <a:endParaRPr lang="it-IT" sz="3600" dirty="0">
              <a:latin typeface="Arial"/>
              <a:cs typeface="Arial"/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2323106"/>
            <a:ext cx="8229600" cy="3186737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2400" dirty="0" smtClean="0">
                <a:latin typeface="Arial"/>
                <a:cs typeface="Arial"/>
              </a:rPr>
              <a:t>In </a:t>
            </a:r>
            <a:r>
              <a:rPr lang="it-IT" sz="2400" dirty="0" err="1" smtClean="0">
                <a:latin typeface="Arial"/>
                <a:cs typeface="Arial"/>
              </a:rPr>
              <a:t>terms</a:t>
            </a:r>
            <a:r>
              <a:rPr lang="it-IT" sz="2400" dirty="0" smtClean="0">
                <a:latin typeface="Arial"/>
                <a:cs typeface="Arial"/>
              </a:rPr>
              <a:t> of </a:t>
            </a:r>
            <a:r>
              <a:rPr lang="it-IT" sz="2400" dirty="0" err="1" smtClean="0">
                <a:latin typeface="Arial"/>
                <a:cs typeface="Arial"/>
              </a:rPr>
              <a:t>improved</a:t>
            </a:r>
            <a:r>
              <a:rPr lang="it-IT" sz="2400" dirty="0" smtClean="0">
                <a:latin typeface="Arial"/>
                <a:cs typeface="Arial"/>
              </a:rPr>
              <a:t> and </a:t>
            </a:r>
            <a:r>
              <a:rPr lang="it-IT" sz="2400" dirty="0" err="1" smtClean="0">
                <a:latin typeface="Arial"/>
                <a:cs typeface="Arial"/>
              </a:rPr>
              <a:t>quality</a:t>
            </a:r>
            <a:r>
              <a:rPr lang="it-IT" sz="2400" dirty="0" smtClean="0">
                <a:latin typeface="Arial"/>
                <a:cs typeface="Arial"/>
              </a:rPr>
              <a:t> </a:t>
            </a:r>
            <a:r>
              <a:rPr lang="it-IT" sz="2400" dirty="0" err="1" smtClean="0">
                <a:latin typeface="Arial"/>
                <a:cs typeface="Arial"/>
              </a:rPr>
              <a:t>assured</a:t>
            </a:r>
            <a:r>
              <a:rPr lang="it-IT" sz="2400" dirty="0" smtClean="0">
                <a:latin typeface="Arial"/>
                <a:cs typeface="Arial"/>
              </a:rPr>
              <a:t>, </a:t>
            </a:r>
            <a:r>
              <a:rPr lang="it-IT" sz="2400" dirty="0" err="1" smtClean="0">
                <a:latin typeface="Arial"/>
                <a:cs typeface="Arial"/>
              </a:rPr>
              <a:t>documented</a:t>
            </a:r>
            <a:r>
              <a:rPr lang="it-IT" sz="2400" dirty="0" smtClean="0">
                <a:latin typeface="Arial"/>
                <a:cs typeface="Arial"/>
              </a:rPr>
              <a:t> </a:t>
            </a:r>
            <a:r>
              <a:rPr lang="it-IT" sz="2400" dirty="0" err="1" smtClean="0">
                <a:latin typeface="Arial"/>
                <a:cs typeface="Arial"/>
              </a:rPr>
              <a:t>knowledge</a:t>
            </a:r>
            <a:endParaRPr lang="it-IT" sz="2400" dirty="0" smtClean="0">
              <a:latin typeface="Arial"/>
              <a:cs typeface="Arial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2400" dirty="0" smtClean="0">
                <a:latin typeface="Arial"/>
                <a:cs typeface="Arial"/>
              </a:rPr>
              <a:t>In </a:t>
            </a:r>
            <a:r>
              <a:rPr lang="it-IT" sz="2400" dirty="0" err="1" smtClean="0">
                <a:latin typeface="Arial"/>
                <a:cs typeface="Arial"/>
              </a:rPr>
              <a:t>terms</a:t>
            </a:r>
            <a:r>
              <a:rPr lang="it-IT" sz="2400" dirty="0" smtClean="0">
                <a:latin typeface="Arial"/>
                <a:cs typeface="Arial"/>
              </a:rPr>
              <a:t> of </a:t>
            </a:r>
            <a:r>
              <a:rPr lang="it-IT" sz="2400" dirty="0" err="1" smtClean="0">
                <a:latin typeface="Arial"/>
                <a:cs typeface="Arial"/>
              </a:rPr>
              <a:t>contribution</a:t>
            </a:r>
            <a:r>
              <a:rPr lang="it-IT" sz="2400" dirty="0" smtClean="0">
                <a:latin typeface="Arial"/>
                <a:cs typeface="Arial"/>
              </a:rPr>
              <a:t> to science (e.g. </a:t>
            </a:r>
            <a:r>
              <a:rPr lang="it-IT" sz="2400" dirty="0" err="1" smtClean="0">
                <a:latin typeface="Arial"/>
                <a:cs typeface="Arial"/>
              </a:rPr>
              <a:t>papers</a:t>
            </a:r>
            <a:r>
              <a:rPr lang="it-IT" sz="2400" dirty="0" smtClean="0">
                <a:latin typeface="Arial"/>
                <a:cs typeface="Arial"/>
              </a:rPr>
              <a:t> </a:t>
            </a:r>
            <a:r>
              <a:rPr lang="it-IT" sz="2400" dirty="0" err="1" smtClean="0">
                <a:latin typeface="Arial"/>
                <a:cs typeface="Arial"/>
              </a:rPr>
              <a:t>originated</a:t>
            </a:r>
            <a:r>
              <a:rPr lang="it-IT" sz="2400" dirty="0" smtClean="0">
                <a:latin typeface="Arial"/>
                <a:cs typeface="Arial"/>
              </a:rPr>
              <a:t> by ICP </a:t>
            </a:r>
            <a:r>
              <a:rPr lang="it-IT" sz="2400" dirty="0" err="1" smtClean="0">
                <a:latin typeface="Arial"/>
                <a:cs typeface="Arial"/>
              </a:rPr>
              <a:t>Forests</a:t>
            </a:r>
            <a:r>
              <a:rPr lang="it-IT" sz="2400" dirty="0" smtClean="0">
                <a:latin typeface="Arial"/>
                <a:cs typeface="Arial"/>
              </a:rPr>
              <a:t> </a:t>
            </a:r>
            <a:r>
              <a:rPr lang="it-IT" sz="2400" dirty="0" err="1" smtClean="0">
                <a:latin typeface="Arial"/>
                <a:cs typeface="Arial"/>
              </a:rPr>
              <a:t>monitoring</a:t>
            </a:r>
            <a:r>
              <a:rPr lang="it-IT" sz="2400" dirty="0" smtClean="0">
                <a:latin typeface="Arial"/>
                <a:cs typeface="Arial"/>
              </a:rPr>
              <a:t> data)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latin typeface="Arial"/>
                <a:cs typeface="Arial"/>
              </a:rPr>
              <a:t>In </a:t>
            </a:r>
            <a:r>
              <a:rPr lang="it-IT" sz="2400" dirty="0" err="1">
                <a:latin typeface="Arial"/>
                <a:cs typeface="Arial"/>
              </a:rPr>
              <a:t>terms</a:t>
            </a:r>
            <a:r>
              <a:rPr lang="it-IT" sz="2400" dirty="0">
                <a:latin typeface="Arial"/>
                <a:cs typeface="Arial"/>
              </a:rPr>
              <a:t> of </a:t>
            </a:r>
            <a:r>
              <a:rPr lang="it-IT" sz="2400" dirty="0" err="1">
                <a:latin typeface="Arial"/>
                <a:cs typeface="Arial"/>
              </a:rPr>
              <a:t>infrastructure</a:t>
            </a:r>
            <a:r>
              <a:rPr lang="it-IT" sz="2400" dirty="0">
                <a:latin typeface="Arial"/>
                <a:cs typeface="Arial"/>
              </a:rPr>
              <a:t>: </a:t>
            </a:r>
            <a:r>
              <a:rPr lang="it-IT" sz="2400" dirty="0" err="1">
                <a:latin typeface="Arial"/>
                <a:cs typeface="Arial"/>
              </a:rPr>
              <a:t>databases</a:t>
            </a:r>
            <a:r>
              <a:rPr lang="it-IT" sz="2400" dirty="0">
                <a:latin typeface="Arial"/>
                <a:cs typeface="Arial"/>
              </a:rPr>
              <a:t>, plots and </a:t>
            </a:r>
            <a:r>
              <a:rPr lang="it-IT" sz="2400" dirty="0" err="1">
                <a:latin typeface="Arial"/>
                <a:cs typeface="Arial"/>
              </a:rPr>
              <a:t>their</a:t>
            </a:r>
            <a:r>
              <a:rPr lang="it-IT" sz="2400" dirty="0">
                <a:latin typeface="Arial"/>
                <a:cs typeface="Arial"/>
              </a:rPr>
              <a:t> </a:t>
            </a:r>
            <a:r>
              <a:rPr lang="it-IT" sz="2400" dirty="0" err="1" smtClean="0">
                <a:latin typeface="Arial"/>
                <a:cs typeface="Arial"/>
              </a:rPr>
              <a:t>relevance</a:t>
            </a:r>
            <a:r>
              <a:rPr lang="it-IT" sz="2400" dirty="0" smtClean="0">
                <a:latin typeface="Arial"/>
                <a:cs typeface="Arial"/>
              </a:rPr>
              <a:t> and </a:t>
            </a:r>
            <a:r>
              <a:rPr lang="it-IT" sz="2400" u="sng" dirty="0" err="1" smtClean="0">
                <a:latin typeface="Arial"/>
                <a:cs typeface="Arial"/>
              </a:rPr>
              <a:t>representativity</a:t>
            </a:r>
            <a:r>
              <a:rPr lang="it-IT" sz="2400" dirty="0" smtClean="0">
                <a:latin typeface="Arial"/>
                <a:cs typeface="Arial"/>
              </a:rPr>
              <a:t> for </a:t>
            </a:r>
            <a:r>
              <a:rPr lang="it-IT" sz="2400" dirty="0" err="1" smtClean="0">
                <a:latin typeface="Arial"/>
                <a:cs typeface="Arial"/>
              </a:rPr>
              <a:t>European</a:t>
            </a:r>
            <a:r>
              <a:rPr lang="it-IT" sz="2400" dirty="0" smtClean="0">
                <a:latin typeface="Arial"/>
                <a:cs typeface="Arial"/>
              </a:rPr>
              <a:t> </a:t>
            </a:r>
            <a:r>
              <a:rPr lang="it-IT" sz="2400" dirty="0" err="1" smtClean="0">
                <a:latin typeface="Arial"/>
                <a:cs typeface="Arial"/>
              </a:rPr>
              <a:t>forest</a:t>
            </a:r>
            <a:r>
              <a:rPr lang="it-IT" sz="2400" dirty="0" smtClean="0">
                <a:latin typeface="Arial"/>
                <a:cs typeface="Arial"/>
              </a:rPr>
              <a:t> </a:t>
            </a:r>
            <a:r>
              <a:rPr lang="it-IT" sz="2400" dirty="0" err="1" smtClean="0">
                <a:latin typeface="Arial"/>
                <a:cs typeface="Arial"/>
              </a:rPr>
              <a:t>research</a:t>
            </a:r>
            <a:r>
              <a:rPr lang="it-IT" sz="2400" dirty="0" smtClean="0">
                <a:latin typeface="Arial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75471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971550"/>
            <a:ext cx="3600450" cy="495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2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013" y="1406525"/>
            <a:ext cx="3708400" cy="3957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43" name="Text Box 28"/>
          <p:cNvSpPr txBox="1">
            <a:spLocks noChangeArrowheads="1"/>
          </p:cNvSpPr>
          <p:nvPr/>
        </p:nvSpPr>
        <p:spPr bwMode="auto">
          <a:xfrm>
            <a:off x="4733925" y="5456238"/>
            <a:ext cx="11334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200" b="1"/>
              <a:t>(FIMCI, 2003)</a:t>
            </a:r>
          </a:p>
        </p:txBody>
      </p:sp>
      <p:sp>
        <p:nvSpPr>
          <p:cNvPr id="61444" name="Rettangolo 6"/>
          <p:cNvSpPr>
            <a:spLocks noChangeArrowheads="1"/>
          </p:cNvSpPr>
          <p:nvPr/>
        </p:nvSpPr>
        <p:spPr bwMode="auto">
          <a:xfrm>
            <a:off x="696913" y="5661025"/>
            <a:ext cx="26225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1400" b="1"/>
              <a:t>http://www.carboeurope.org/</a:t>
            </a:r>
          </a:p>
        </p:txBody>
      </p:sp>
      <p:sp>
        <p:nvSpPr>
          <p:cNvPr id="61445" name="Text Box 22"/>
          <p:cNvSpPr txBox="1"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3600" b="1" dirty="0" err="1" smtClean="0">
                <a:solidFill>
                  <a:srgbClr val="000000"/>
                </a:solidFill>
              </a:rPr>
              <a:t>Representativity</a:t>
            </a:r>
            <a:r>
              <a:rPr lang="en-US" sz="3600" b="1" dirty="0" smtClean="0">
                <a:solidFill>
                  <a:srgbClr val="000000"/>
                </a:solidFill>
              </a:rPr>
              <a:t>?</a:t>
            </a:r>
            <a:endParaRPr lang="en-US" sz="3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459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egnaposto tabella 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510245655"/>
              </p:ext>
            </p:extLst>
          </p:nvPr>
        </p:nvGraphicFramePr>
        <p:xfrm>
          <a:off x="481735" y="836613"/>
          <a:ext cx="8081482" cy="1615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7188"/>
                <a:gridCol w="2813539"/>
                <a:gridCol w="2740755"/>
              </a:tblGrid>
              <a:tr h="701124">
                <a:tc>
                  <a:txBody>
                    <a:bodyPr/>
                    <a:lstStyle/>
                    <a:p>
                      <a:r>
                        <a:rPr lang="it-IT" sz="2000" dirty="0" err="1" smtClean="0">
                          <a:solidFill>
                            <a:schemeClr val="bg1"/>
                          </a:solidFill>
                        </a:rPr>
                        <a:t>Occasion</a:t>
                      </a:r>
                      <a:endParaRPr lang="it-IT" sz="2000" dirty="0">
                        <a:solidFill>
                          <a:schemeClr val="bg1"/>
                        </a:solidFill>
                      </a:endParaRPr>
                    </a:p>
                  </a:txBody>
                  <a:tcPr marL="91441" marR="91441" marT="45726" marB="45726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err="1" smtClean="0">
                          <a:solidFill>
                            <a:schemeClr val="bg1"/>
                          </a:solidFill>
                        </a:rPr>
                        <a:t>Issue</a:t>
                      </a:r>
                      <a:endParaRPr lang="it-IT" sz="2000" dirty="0">
                        <a:solidFill>
                          <a:schemeClr val="bg1"/>
                        </a:solidFill>
                      </a:endParaRPr>
                    </a:p>
                  </a:txBody>
                  <a:tcPr marL="91441" marR="91441" marT="45726" marB="45726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err="1" smtClean="0">
                          <a:solidFill>
                            <a:schemeClr val="bg1"/>
                          </a:solidFill>
                        </a:rPr>
                        <a:t>Atmosphere</a:t>
                      </a:r>
                      <a:endParaRPr lang="it-IT" sz="2000" dirty="0">
                        <a:solidFill>
                          <a:schemeClr val="bg1"/>
                        </a:solidFill>
                      </a:endParaRPr>
                    </a:p>
                  </a:txBody>
                  <a:tcPr marL="91441" marR="91441" marT="45726" marB="45726">
                    <a:solidFill>
                      <a:schemeClr val="tx1"/>
                    </a:solidFill>
                  </a:tcPr>
                </a:tc>
              </a:tr>
              <a:tr h="640157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Arial" charset="0"/>
                        </a:rPr>
                        <a:t>PCG meeting in Rome, </a:t>
                      </a:r>
                      <a:r>
                        <a:rPr lang="it-IT" dirty="0" err="1" smtClean="0">
                          <a:latin typeface="Arial" charset="0"/>
                        </a:rPr>
                        <a:t>Oct</a:t>
                      </a:r>
                      <a:r>
                        <a:rPr lang="it-IT" dirty="0" smtClean="0">
                          <a:latin typeface="Arial" charset="0"/>
                        </a:rPr>
                        <a:t>. 2010</a:t>
                      </a:r>
                      <a:endParaRPr lang="it-IT" dirty="0">
                        <a:latin typeface="Arial" charset="0"/>
                      </a:endParaRP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err="1" smtClean="0">
                          <a:solidFill>
                            <a:srgbClr val="000000"/>
                          </a:solidFill>
                          <a:latin typeface="Arial" charset="0"/>
                        </a:rPr>
                        <a:t>Firts</a:t>
                      </a:r>
                      <a:r>
                        <a:rPr lang="it-IT" sz="1800" dirty="0" smtClean="0">
                          <a:solidFill>
                            <a:srgbClr val="000000"/>
                          </a:solidFill>
                          <a:latin typeface="Arial" charset="0"/>
                        </a:rPr>
                        <a:t> </a:t>
                      </a:r>
                      <a:r>
                        <a:rPr lang="it-IT" sz="1800" dirty="0" err="1" smtClean="0">
                          <a:solidFill>
                            <a:srgbClr val="000000"/>
                          </a:solidFill>
                          <a:latin typeface="Arial" charset="0"/>
                        </a:rPr>
                        <a:t>suggestion</a:t>
                      </a:r>
                      <a:r>
                        <a:rPr lang="it-IT" sz="1800" dirty="0" smtClean="0">
                          <a:solidFill>
                            <a:srgbClr val="000000"/>
                          </a:solidFill>
                          <a:latin typeface="Arial" charset="0"/>
                        </a:rPr>
                        <a:t> for an</a:t>
                      </a:r>
                      <a:r>
                        <a:rPr lang="it-IT" sz="1800" baseline="0" dirty="0" smtClean="0">
                          <a:solidFill>
                            <a:srgbClr val="000000"/>
                          </a:solidFill>
                          <a:latin typeface="Arial" charset="0"/>
                        </a:rPr>
                        <a:t> ad-hoc </a:t>
                      </a:r>
                      <a:r>
                        <a:rPr lang="it-IT" sz="1800" baseline="0" dirty="0" err="1" smtClean="0">
                          <a:solidFill>
                            <a:srgbClr val="000000"/>
                          </a:solidFill>
                          <a:latin typeface="Arial" charset="0"/>
                        </a:rPr>
                        <a:t>group</a:t>
                      </a:r>
                      <a:r>
                        <a:rPr lang="it-IT" sz="1800" baseline="0" dirty="0" smtClean="0">
                          <a:solidFill>
                            <a:srgbClr val="000000"/>
                          </a:solidFill>
                          <a:latin typeface="Arial" charset="0"/>
                        </a:rPr>
                        <a:t> on data </a:t>
                      </a:r>
                      <a:r>
                        <a:rPr lang="it-IT" sz="1800" baseline="0" dirty="0" err="1" smtClean="0">
                          <a:solidFill>
                            <a:srgbClr val="000000"/>
                          </a:solidFill>
                          <a:latin typeface="Arial" charset="0"/>
                        </a:rPr>
                        <a:t>evaluation</a:t>
                      </a:r>
                      <a:endParaRPr lang="it-IT" sz="1800" dirty="0">
                        <a:solidFill>
                          <a:srgbClr val="000000"/>
                        </a:solidFill>
                      </a:endParaRP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 err="1" smtClean="0">
                          <a:solidFill>
                            <a:srgbClr val="000000"/>
                          </a:solidFill>
                        </a:rPr>
                        <a:t>Schepticism</a:t>
                      </a:r>
                      <a:endParaRPr lang="it-IT" sz="1800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0991" name="Text Box 11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3600" b="1" dirty="0" smtClean="0"/>
              <a:t>Do we want data evaluation?</a:t>
            </a:r>
            <a:endParaRPr lang="en-US" sz="3600" b="1" dirty="0"/>
          </a:p>
        </p:txBody>
      </p:sp>
      <p:sp>
        <p:nvSpPr>
          <p:cNvPr id="40992" name="CasellaDiTesto 8"/>
          <p:cNvSpPr txBox="1">
            <a:spLocks noChangeArrowheads="1"/>
          </p:cNvSpPr>
          <p:nvPr/>
        </p:nvSpPr>
        <p:spPr bwMode="auto">
          <a:xfrm>
            <a:off x="-2252663" y="4267200"/>
            <a:ext cx="185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it-IT" sz="1800"/>
          </a:p>
        </p:txBody>
      </p:sp>
    </p:spTree>
    <p:extLst>
      <p:ext uri="{BB962C8B-B14F-4D97-AF65-F5344CB8AC3E}">
        <p14:creationId xmlns:p14="http://schemas.microsoft.com/office/powerpoint/2010/main" val="2179523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egnaposto tabella 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749297002"/>
              </p:ext>
            </p:extLst>
          </p:nvPr>
        </p:nvGraphicFramePr>
        <p:xfrm>
          <a:off x="481735" y="836613"/>
          <a:ext cx="8081482" cy="25300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7188"/>
                <a:gridCol w="2813539"/>
                <a:gridCol w="2740755"/>
              </a:tblGrid>
              <a:tr h="701124">
                <a:tc>
                  <a:txBody>
                    <a:bodyPr/>
                    <a:lstStyle/>
                    <a:p>
                      <a:r>
                        <a:rPr lang="it-IT" sz="2000" dirty="0" err="1" smtClean="0">
                          <a:solidFill>
                            <a:schemeClr val="bg1"/>
                          </a:solidFill>
                        </a:rPr>
                        <a:t>Occasion</a:t>
                      </a:r>
                      <a:endParaRPr lang="it-IT" sz="2000" dirty="0">
                        <a:solidFill>
                          <a:schemeClr val="bg1"/>
                        </a:solidFill>
                      </a:endParaRPr>
                    </a:p>
                  </a:txBody>
                  <a:tcPr marL="91441" marR="91441" marT="45726" marB="45726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err="1" smtClean="0">
                          <a:solidFill>
                            <a:schemeClr val="bg1"/>
                          </a:solidFill>
                        </a:rPr>
                        <a:t>Issue</a:t>
                      </a:r>
                      <a:endParaRPr lang="it-IT" sz="2000" dirty="0">
                        <a:solidFill>
                          <a:schemeClr val="bg1"/>
                        </a:solidFill>
                      </a:endParaRPr>
                    </a:p>
                  </a:txBody>
                  <a:tcPr marL="91441" marR="91441" marT="45726" marB="45726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err="1" smtClean="0">
                          <a:solidFill>
                            <a:schemeClr val="bg1"/>
                          </a:solidFill>
                        </a:rPr>
                        <a:t>Atmosphere</a:t>
                      </a:r>
                      <a:endParaRPr lang="it-IT" sz="2000" dirty="0">
                        <a:solidFill>
                          <a:schemeClr val="bg1"/>
                        </a:solidFill>
                      </a:endParaRPr>
                    </a:p>
                  </a:txBody>
                  <a:tcPr marL="91441" marR="91441" marT="45726" marB="45726">
                    <a:solidFill>
                      <a:schemeClr val="tx1"/>
                    </a:solidFill>
                  </a:tcPr>
                </a:tc>
              </a:tr>
              <a:tr h="640157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Arial" charset="0"/>
                        </a:rPr>
                        <a:t>PCG meeting in Rome, </a:t>
                      </a:r>
                      <a:r>
                        <a:rPr lang="it-IT" dirty="0" err="1" smtClean="0">
                          <a:latin typeface="Arial" charset="0"/>
                        </a:rPr>
                        <a:t>Oct</a:t>
                      </a:r>
                      <a:r>
                        <a:rPr lang="it-IT" dirty="0" smtClean="0">
                          <a:latin typeface="Arial" charset="0"/>
                        </a:rPr>
                        <a:t>. 2010</a:t>
                      </a:r>
                      <a:endParaRPr lang="it-IT" dirty="0">
                        <a:latin typeface="Arial" charset="0"/>
                      </a:endParaRP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err="1" smtClean="0">
                          <a:solidFill>
                            <a:srgbClr val="000000"/>
                          </a:solidFill>
                          <a:latin typeface="Arial" charset="0"/>
                        </a:rPr>
                        <a:t>Firts</a:t>
                      </a:r>
                      <a:r>
                        <a:rPr lang="it-IT" sz="1800" dirty="0" smtClean="0">
                          <a:solidFill>
                            <a:srgbClr val="000000"/>
                          </a:solidFill>
                          <a:latin typeface="Arial" charset="0"/>
                        </a:rPr>
                        <a:t> </a:t>
                      </a:r>
                      <a:r>
                        <a:rPr lang="it-IT" sz="1800" dirty="0" err="1" smtClean="0">
                          <a:solidFill>
                            <a:srgbClr val="000000"/>
                          </a:solidFill>
                          <a:latin typeface="Arial" charset="0"/>
                        </a:rPr>
                        <a:t>suggestion</a:t>
                      </a:r>
                      <a:r>
                        <a:rPr lang="it-IT" sz="1800" dirty="0" smtClean="0">
                          <a:solidFill>
                            <a:srgbClr val="000000"/>
                          </a:solidFill>
                          <a:latin typeface="Arial" charset="0"/>
                        </a:rPr>
                        <a:t> for an</a:t>
                      </a:r>
                      <a:r>
                        <a:rPr lang="it-IT" sz="1800" baseline="0" dirty="0" smtClean="0">
                          <a:solidFill>
                            <a:srgbClr val="000000"/>
                          </a:solidFill>
                          <a:latin typeface="Arial" charset="0"/>
                        </a:rPr>
                        <a:t> ad-hoc </a:t>
                      </a:r>
                      <a:r>
                        <a:rPr lang="it-IT" sz="1800" baseline="0" dirty="0" err="1" smtClean="0">
                          <a:solidFill>
                            <a:srgbClr val="000000"/>
                          </a:solidFill>
                          <a:latin typeface="Arial" charset="0"/>
                        </a:rPr>
                        <a:t>group</a:t>
                      </a:r>
                      <a:r>
                        <a:rPr lang="it-IT" sz="1800" baseline="0" dirty="0" smtClean="0">
                          <a:solidFill>
                            <a:srgbClr val="000000"/>
                          </a:solidFill>
                          <a:latin typeface="Arial" charset="0"/>
                        </a:rPr>
                        <a:t> on data </a:t>
                      </a:r>
                      <a:r>
                        <a:rPr lang="it-IT" sz="1800" baseline="0" dirty="0" err="1" smtClean="0">
                          <a:solidFill>
                            <a:srgbClr val="000000"/>
                          </a:solidFill>
                          <a:latin typeface="Arial" charset="0"/>
                        </a:rPr>
                        <a:t>evaluation</a:t>
                      </a:r>
                      <a:endParaRPr lang="it-IT" sz="1800" dirty="0">
                        <a:solidFill>
                          <a:srgbClr val="000000"/>
                        </a:solidFill>
                      </a:endParaRP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 err="1" smtClean="0">
                          <a:solidFill>
                            <a:srgbClr val="000000"/>
                          </a:solidFill>
                        </a:rPr>
                        <a:t>Schepticism</a:t>
                      </a:r>
                      <a:endParaRPr lang="it-IT" sz="1800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914510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Arial" charset="0"/>
                        </a:rPr>
                        <a:t>PCG </a:t>
                      </a:r>
                      <a:r>
                        <a:rPr lang="it-IT" dirty="0" err="1" smtClean="0">
                          <a:latin typeface="Arial" charset="0"/>
                        </a:rPr>
                        <a:t>meetings</a:t>
                      </a:r>
                      <a:r>
                        <a:rPr lang="it-IT" dirty="0" smtClean="0">
                          <a:latin typeface="Arial" charset="0"/>
                        </a:rPr>
                        <a:t> in </a:t>
                      </a:r>
                      <a:r>
                        <a:rPr lang="it-IT" dirty="0" err="1" smtClean="0">
                          <a:latin typeface="Arial" charset="0"/>
                        </a:rPr>
                        <a:t>Wien</a:t>
                      </a:r>
                      <a:r>
                        <a:rPr lang="it-IT" dirty="0" smtClean="0">
                          <a:latin typeface="Arial" charset="0"/>
                        </a:rPr>
                        <a:t>, </a:t>
                      </a:r>
                      <a:r>
                        <a:rPr lang="it-IT" dirty="0" err="1" smtClean="0">
                          <a:latin typeface="Arial" charset="0"/>
                        </a:rPr>
                        <a:t>Feb</a:t>
                      </a:r>
                      <a:r>
                        <a:rPr lang="it-IT" dirty="0" smtClean="0">
                          <a:latin typeface="Arial" charset="0"/>
                        </a:rPr>
                        <a:t>. 2011</a:t>
                      </a:r>
                      <a:endParaRPr lang="it-IT" dirty="0">
                        <a:latin typeface="Arial" charset="0"/>
                      </a:endParaRP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err="1" smtClean="0">
                          <a:solidFill>
                            <a:schemeClr val="dk1"/>
                          </a:solidFill>
                          <a:latin typeface="Arial" charset="0"/>
                        </a:rPr>
                        <a:t>Draft</a:t>
                      </a:r>
                      <a:r>
                        <a:rPr lang="it-IT" sz="1800" baseline="0" dirty="0" smtClean="0">
                          <a:solidFill>
                            <a:schemeClr val="dk1"/>
                          </a:solidFill>
                          <a:latin typeface="Arial" charset="0"/>
                        </a:rPr>
                        <a:t> </a:t>
                      </a:r>
                      <a:r>
                        <a:rPr lang="it-IT" sz="1800" baseline="0" dirty="0" err="1" smtClean="0">
                          <a:solidFill>
                            <a:schemeClr val="dk1"/>
                          </a:solidFill>
                          <a:latin typeface="Arial" charset="0"/>
                        </a:rPr>
                        <a:t>proposal</a:t>
                      </a:r>
                      <a:endParaRPr lang="it-IT" sz="1800" dirty="0">
                        <a:solidFill>
                          <a:srgbClr val="000000"/>
                        </a:solidFill>
                      </a:endParaRP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 smtClean="0">
                          <a:solidFill>
                            <a:srgbClr val="000000"/>
                          </a:solidFill>
                        </a:rPr>
                        <a:t> Mixed feelings</a:t>
                      </a: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0991" name="Text Box 11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3600" b="1" dirty="0" smtClean="0"/>
              <a:t>Do we want data evaluation?</a:t>
            </a:r>
            <a:endParaRPr lang="en-US" sz="3600" b="1" dirty="0"/>
          </a:p>
        </p:txBody>
      </p:sp>
      <p:sp>
        <p:nvSpPr>
          <p:cNvPr id="40992" name="CasellaDiTesto 8"/>
          <p:cNvSpPr txBox="1">
            <a:spLocks noChangeArrowheads="1"/>
          </p:cNvSpPr>
          <p:nvPr/>
        </p:nvSpPr>
        <p:spPr bwMode="auto">
          <a:xfrm>
            <a:off x="-2252663" y="4267200"/>
            <a:ext cx="185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it-IT" sz="1800"/>
          </a:p>
        </p:txBody>
      </p:sp>
    </p:spTree>
    <p:extLst>
      <p:ext uri="{BB962C8B-B14F-4D97-AF65-F5344CB8AC3E}">
        <p14:creationId xmlns:p14="http://schemas.microsoft.com/office/powerpoint/2010/main" val="2179523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egnaposto tabella 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056717509"/>
              </p:ext>
            </p:extLst>
          </p:nvPr>
        </p:nvGraphicFramePr>
        <p:xfrm>
          <a:off x="481735" y="836613"/>
          <a:ext cx="8081482" cy="37189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7188"/>
                <a:gridCol w="2813539"/>
                <a:gridCol w="2740755"/>
              </a:tblGrid>
              <a:tr h="701124">
                <a:tc>
                  <a:txBody>
                    <a:bodyPr/>
                    <a:lstStyle/>
                    <a:p>
                      <a:r>
                        <a:rPr lang="it-IT" sz="2000" dirty="0" err="1" smtClean="0">
                          <a:solidFill>
                            <a:schemeClr val="bg1"/>
                          </a:solidFill>
                        </a:rPr>
                        <a:t>Occasion</a:t>
                      </a:r>
                      <a:endParaRPr lang="it-IT" sz="2000" dirty="0">
                        <a:solidFill>
                          <a:schemeClr val="bg1"/>
                        </a:solidFill>
                      </a:endParaRPr>
                    </a:p>
                  </a:txBody>
                  <a:tcPr marL="91441" marR="91441" marT="45726" marB="45726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err="1" smtClean="0">
                          <a:solidFill>
                            <a:schemeClr val="bg1"/>
                          </a:solidFill>
                        </a:rPr>
                        <a:t>Issue</a:t>
                      </a:r>
                      <a:endParaRPr lang="it-IT" sz="2000" dirty="0">
                        <a:solidFill>
                          <a:schemeClr val="bg1"/>
                        </a:solidFill>
                      </a:endParaRPr>
                    </a:p>
                  </a:txBody>
                  <a:tcPr marL="91441" marR="91441" marT="45726" marB="45726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err="1" smtClean="0">
                          <a:solidFill>
                            <a:schemeClr val="bg1"/>
                          </a:solidFill>
                        </a:rPr>
                        <a:t>Atmosphere</a:t>
                      </a:r>
                      <a:endParaRPr lang="it-IT" sz="2000" dirty="0">
                        <a:solidFill>
                          <a:schemeClr val="bg1"/>
                        </a:solidFill>
                      </a:endParaRPr>
                    </a:p>
                  </a:txBody>
                  <a:tcPr marL="91441" marR="91441" marT="45726" marB="45726">
                    <a:solidFill>
                      <a:schemeClr val="tx1"/>
                    </a:solidFill>
                  </a:tcPr>
                </a:tc>
              </a:tr>
              <a:tr h="640157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Arial" charset="0"/>
                        </a:rPr>
                        <a:t>PCG meeting in Rome, </a:t>
                      </a:r>
                      <a:r>
                        <a:rPr lang="it-IT" dirty="0" err="1" smtClean="0">
                          <a:latin typeface="Arial" charset="0"/>
                        </a:rPr>
                        <a:t>Oct</a:t>
                      </a:r>
                      <a:r>
                        <a:rPr lang="it-IT" dirty="0" smtClean="0">
                          <a:latin typeface="Arial" charset="0"/>
                        </a:rPr>
                        <a:t>. 2010</a:t>
                      </a:r>
                      <a:endParaRPr lang="it-IT" dirty="0">
                        <a:latin typeface="Arial" charset="0"/>
                      </a:endParaRP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err="1" smtClean="0">
                          <a:solidFill>
                            <a:srgbClr val="000000"/>
                          </a:solidFill>
                          <a:latin typeface="Arial" charset="0"/>
                        </a:rPr>
                        <a:t>Firts</a:t>
                      </a:r>
                      <a:r>
                        <a:rPr lang="it-IT" sz="1800" dirty="0" smtClean="0">
                          <a:solidFill>
                            <a:srgbClr val="000000"/>
                          </a:solidFill>
                          <a:latin typeface="Arial" charset="0"/>
                        </a:rPr>
                        <a:t> </a:t>
                      </a:r>
                      <a:r>
                        <a:rPr lang="it-IT" sz="1800" dirty="0" err="1" smtClean="0">
                          <a:solidFill>
                            <a:srgbClr val="000000"/>
                          </a:solidFill>
                          <a:latin typeface="Arial" charset="0"/>
                        </a:rPr>
                        <a:t>suggestion</a:t>
                      </a:r>
                      <a:r>
                        <a:rPr lang="it-IT" sz="1800" dirty="0" smtClean="0">
                          <a:solidFill>
                            <a:srgbClr val="000000"/>
                          </a:solidFill>
                          <a:latin typeface="Arial" charset="0"/>
                        </a:rPr>
                        <a:t> for an</a:t>
                      </a:r>
                      <a:r>
                        <a:rPr lang="it-IT" sz="1800" baseline="0" dirty="0" smtClean="0">
                          <a:solidFill>
                            <a:srgbClr val="000000"/>
                          </a:solidFill>
                          <a:latin typeface="Arial" charset="0"/>
                        </a:rPr>
                        <a:t> ad-hoc </a:t>
                      </a:r>
                      <a:r>
                        <a:rPr lang="it-IT" sz="1800" baseline="0" dirty="0" err="1" smtClean="0">
                          <a:solidFill>
                            <a:srgbClr val="000000"/>
                          </a:solidFill>
                          <a:latin typeface="Arial" charset="0"/>
                        </a:rPr>
                        <a:t>group</a:t>
                      </a:r>
                      <a:r>
                        <a:rPr lang="it-IT" sz="1800" baseline="0" dirty="0" smtClean="0">
                          <a:solidFill>
                            <a:srgbClr val="000000"/>
                          </a:solidFill>
                          <a:latin typeface="Arial" charset="0"/>
                        </a:rPr>
                        <a:t> on data </a:t>
                      </a:r>
                      <a:r>
                        <a:rPr lang="it-IT" sz="1800" baseline="0" dirty="0" err="1" smtClean="0">
                          <a:solidFill>
                            <a:srgbClr val="000000"/>
                          </a:solidFill>
                          <a:latin typeface="Arial" charset="0"/>
                        </a:rPr>
                        <a:t>evaluation</a:t>
                      </a:r>
                      <a:endParaRPr lang="it-IT" sz="1800" dirty="0">
                        <a:solidFill>
                          <a:srgbClr val="000000"/>
                        </a:solidFill>
                      </a:endParaRP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 err="1" smtClean="0">
                          <a:solidFill>
                            <a:srgbClr val="000000"/>
                          </a:solidFill>
                        </a:rPr>
                        <a:t>Schepticism</a:t>
                      </a:r>
                      <a:endParaRPr lang="it-IT" sz="1800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914510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Arial" charset="0"/>
                        </a:rPr>
                        <a:t>PCG </a:t>
                      </a:r>
                      <a:r>
                        <a:rPr lang="it-IT" dirty="0" err="1" smtClean="0">
                          <a:latin typeface="Arial" charset="0"/>
                        </a:rPr>
                        <a:t>meetings</a:t>
                      </a:r>
                      <a:r>
                        <a:rPr lang="it-IT" dirty="0" smtClean="0">
                          <a:latin typeface="Arial" charset="0"/>
                        </a:rPr>
                        <a:t> in </a:t>
                      </a:r>
                      <a:r>
                        <a:rPr lang="it-IT" dirty="0" err="1" smtClean="0">
                          <a:latin typeface="Arial" charset="0"/>
                        </a:rPr>
                        <a:t>Wien</a:t>
                      </a:r>
                      <a:r>
                        <a:rPr lang="it-IT" dirty="0" smtClean="0">
                          <a:latin typeface="Arial" charset="0"/>
                        </a:rPr>
                        <a:t>, </a:t>
                      </a:r>
                      <a:r>
                        <a:rPr lang="it-IT" dirty="0" err="1" smtClean="0">
                          <a:latin typeface="Arial" charset="0"/>
                        </a:rPr>
                        <a:t>Feb</a:t>
                      </a:r>
                      <a:r>
                        <a:rPr lang="it-IT" dirty="0" smtClean="0">
                          <a:latin typeface="Arial" charset="0"/>
                        </a:rPr>
                        <a:t>. 2011</a:t>
                      </a:r>
                      <a:endParaRPr lang="it-IT" dirty="0">
                        <a:latin typeface="Arial" charset="0"/>
                      </a:endParaRP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err="1" smtClean="0">
                          <a:solidFill>
                            <a:schemeClr val="dk1"/>
                          </a:solidFill>
                          <a:latin typeface="Arial" charset="0"/>
                        </a:rPr>
                        <a:t>Draft</a:t>
                      </a:r>
                      <a:r>
                        <a:rPr lang="it-IT" sz="1800" baseline="0" dirty="0" smtClean="0">
                          <a:solidFill>
                            <a:schemeClr val="dk1"/>
                          </a:solidFill>
                          <a:latin typeface="Arial" charset="0"/>
                        </a:rPr>
                        <a:t> </a:t>
                      </a:r>
                      <a:r>
                        <a:rPr lang="it-IT" sz="1800" baseline="0" dirty="0" err="1" smtClean="0">
                          <a:solidFill>
                            <a:schemeClr val="dk1"/>
                          </a:solidFill>
                          <a:latin typeface="Arial" charset="0"/>
                        </a:rPr>
                        <a:t>proposal</a:t>
                      </a:r>
                      <a:endParaRPr lang="it-IT" sz="1800" dirty="0">
                        <a:solidFill>
                          <a:srgbClr val="000000"/>
                        </a:solidFill>
                      </a:endParaRP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 smtClean="0">
                          <a:solidFill>
                            <a:srgbClr val="000000"/>
                          </a:solidFill>
                        </a:rPr>
                        <a:t> Mixed feelings</a:t>
                      </a: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188863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Arial" charset="0"/>
                        </a:rPr>
                        <a:t>Task Force in </a:t>
                      </a:r>
                      <a:r>
                        <a:rPr lang="it-IT" dirty="0" err="1" smtClean="0">
                          <a:latin typeface="Arial" charset="0"/>
                        </a:rPr>
                        <a:t>Copenhagen</a:t>
                      </a:r>
                      <a:r>
                        <a:rPr lang="it-IT" dirty="0" smtClean="0">
                          <a:latin typeface="Arial" charset="0"/>
                        </a:rPr>
                        <a:t>, 2011</a:t>
                      </a: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>
                          <a:latin typeface="Arial" charset="0"/>
                        </a:rPr>
                        <a:t>Discussion</a:t>
                      </a:r>
                      <a:r>
                        <a:rPr lang="it-IT" dirty="0" smtClean="0">
                          <a:latin typeface="Arial" charset="0"/>
                        </a:rPr>
                        <a:t> </a:t>
                      </a:r>
                      <a:r>
                        <a:rPr lang="it-IT" dirty="0" err="1" smtClean="0">
                          <a:latin typeface="Arial" charset="0"/>
                        </a:rPr>
                        <a:t>paper</a:t>
                      </a:r>
                      <a:endParaRPr lang="it-IT" dirty="0" smtClean="0">
                        <a:latin typeface="Arial" charset="0"/>
                      </a:endParaRP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err="1" smtClean="0">
                          <a:solidFill>
                            <a:srgbClr val="000000"/>
                          </a:solidFill>
                        </a:rPr>
                        <a:t>Silent</a:t>
                      </a:r>
                      <a:r>
                        <a:rPr lang="it-IT" sz="180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it-IT" sz="1800" dirty="0" err="1" smtClean="0">
                          <a:solidFill>
                            <a:srgbClr val="000000"/>
                          </a:solidFill>
                        </a:rPr>
                        <a:t>agreement</a:t>
                      </a:r>
                      <a:endParaRPr lang="it-IT" sz="1800" dirty="0">
                        <a:solidFill>
                          <a:srgbClr val="000000"/>
                        </a:solidFill>
                      </a:endParaRP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0991" name="Text Box 11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3600" b="1" dirty="0" smtClean="0"/>
              <a:t>Do we want data evaluation?</a:t>
            </a:r>
            <a:endParaRPr lang="en-US" sz="3600" b="1" dirty="0"/>
          </a:p>
        </p:txBody>
      </p:sp>
      <p:sp>
        <p:nvSpPr>
          <p:cNvPr id="40992" name="CasellaDiTesto 8"/>
          <p:cNvSpPr txBox="1">
            <a:spLocks noChangeArrowheads="1"/>
          </p:cNvSpPr>
          <p:nvPr/>
        </p:nvSpPr>
        <p:spPr bwMode="auto">
          <a:xfrm>
            <a:off x="-2252663" y="4267200"/>
            <a:ext cx="185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it-IT" sz="1800"/>
          </a:p>
        </p:txBody>
      </p:sp>
    </p:spTree>
    <p:extLst>
      <p:ext uri="{BB962C8B-B14F-4D97-AF65-F5344CB8AC3E}">
        <p14:creationId xmlns:p14="http://schemas.microsoft.com/office/powerpoint/2010/main" val="2179523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egnaposto tabella 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929014561"/>
              </p:ext>
            </p:extLst>
          </p:nvPr>
        </p:nvGraphicFramePr>
        <p:xfrm>
          <a:off x="481735" y="836613"/>
          <a:ext cx="8081482" cy="490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7188"/>
                <a:gridCol w="2813539"/>
                <a:gridCol w="2740755"/>
              </a:tblGrid>
              <a:tr h="701124">
                <a:tc>
                  <a:txBody>
                    <a:bodyPr/>
                    <a:lstStyle/>
                    <a:p>
                      <a:r>
                        <a:rPr lang="it-IT" sz="2000" dirty="0" err="1" smtClean="0">
                          <a:solidFill>
                            <a:schemeClr val="bg1"/>
                          </a:solidFill>
                        </a:rPr>
                        <a:t>Occasion</a:t>
                      </a:r>
                      <a:endParaRPr lang="it-IT" sz="2000" dirty="0">
                        <a:solidFill>
                          <a:schemeClr val="bg1"/>
                        </a:solidFill>
                      </a:endParaRPr>
                    </a:p>
                  </a:txBody>
                  <a:tcPr marL="91441" marR="91441" marT="45726" marB="45726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err="1" smtClean="0">
                          <a:solidFill>
                            <a:schemeClr val="bg1"/>
                          </a:solidFill>
                        </a:rPr>
                        <a:t>Issue</a:t>
                      </a:r>
                      <a:endParaRPr lang="it-IT" sz="2000" dirty="0">
                        <a:solidFill>
                          <a:schemeClr val="bg1"/>
                        </a:solidFill>
                      </a:endParaRPr>
                    </a:p>
                  </a:txBody>
                  <a:tcPr marL="91441" marR="91441" marT="45726" marB="45726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err="1" smtClean="0">
                          <a:solidFill>
                            <a:schemeClr val="bg1"/>
                          </a:solidFill>
                        </a:rPr>
                        <a:t>Atmosphere</a:t>
                      </a:r>
                      <a:endParaRPr lang="it-IT" sz="2000" dirty="0">
                        <a:solidFill>
                          <a:schemeClr val="bg1"/>
                        </a:solidFill>
                      </a:endParaRPr>
                    </a:p>
                  </a:txBody>
                  <a:tcPr marL="91441" marR="91441" marT="45726" marB="45726">
                    <a:solidFill>
                      <a:schemeClr val="tx1"/>
                    </a:solidFill>
                  </a:tcPr>
                </a:tc>
              </a:tr>
              <a:tr h="640157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Arial" charset="0"/>
                        </a:rPr>
                        <a:t>PCG meeting in Rome, </a:t>
                      </a:r>
                      <a:r>
                        <a:rPr lang="it-IT" dirty="0" err="1" smtClean="0">
                          <a:latin typeface="Arial" charset="0"/>
                        </a:rPr>
                        <a:t>Oct</a:t>
                      </a:r>
                      <a:r>
                        <a:rPr lang="it-IT" dirty="0" smtClean="0">
                          <a:latin typeface="Arial" charset="0"/>
                        </a:rPr>
                        <a:t>. 2010</a:t>
                      </a:r>
                      <a:endParaRPr lang="it-IT" dirty="0">
                        <a:latin typeface="Arial" charset="0"/>
                      </a:endParaRP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err="1" smtClean="0">
                          <a:solidFill>
                            <a:srgbClr val="000000"/>
                          </a:solidFill>
                          <a:latin typeface="Arial" charset="0"/>
                        </a:rPr>
                        <a:t>Firts</a:t>
                      </a:r>
                      <a:r>
                        <a:rPr lang="it-IT" sz="1800" dirty="0" smtClean="0">
                          <a:solidFill>
                            <a:srgbClr val="000000"/>
                          </a:solidFill>
                          <a:latin typeface="Arial" charset="0"/>
                        </a:rPr>
                        <a:t> </a:t>
                      </a:r>
                      <a:r>
                        <a:rPr lang="it-IT" sz="1800" dirty="0" err="1" smtClean="0">
                          <a:solidFill>
                            <a:srgbClr val="000000"/>
                          </a:solidFill>
                          <a:latin typeface="Arial" charset="0"/>
                        </a:rPr>
                        <a:t>suggestion</a:t>
                      </a:r>
                      <a:r>
                        <a:rPr lang="it-IT" sz="1800" dirty="0" smtClean="0">
                          <a:solidFill>
                            <a:srgbClr val="000000"/>
                          </a:solidFill>
                          <a:latin typeface="Arial" charset="0"/>
                        </a:rPr>
                        <a:t> for an</a:t>
                      </a:r>
                      <a:r>
                        <a:rPr lang="it-IT" sz="1800" baseline="0" dirty="0" smtClean="0">
                          <a:solidFill>
                            <a:srgbClr val="000000"/>
                          </a:solidFill>
                          <a:latin typeface="Arial" charset="0"/>
                        </a:rPr>
                        <a:t> ad-hoc </a:t>
                      </a:r>
                      <a:r>
                        <a:rPr lang="it-IT" sz="1800" baseline="0" dirty="0" err="1" smtClean="0">
                          <a:solidFill>
                            <a:srgbClr val="000000"/>
                          </a:solidFill>
                          <a:latin typeface="Arial" charset="0"/>
                        </a:rPr>
                        <a:t>group</a:t>
                      </a:r>
                      <a:r>
                        <a:rPr lang="it-IT" sz="1800" baseline="0" dirty="0" smtClean="0">
                          <a:solidFill>
                            <a:srgbClr val="000000"/>
                          </a:solidFill>
                          <a:latin typeface="Arial" charset="0"/>
                        </a:rPr>
                        <a:t> on data </a:t>
                      </a:r>
                      <a:r>
                        <a:rPr lang="it-IT" sz="1800" baseline="0" dirty="0" err="1" smtClean="0">
                          <a:solidFill>
                            <a:srgbClr val="000000"/>
                          </a:solidFill>
                          <a:latin typeface="Arial" charset="0"/>
                        </a:rPr>
                        <a:t>evaluation</a:t>
                      </a:r>
                      <a:endParaRPr lang="it-IT" sz="1800" dirty="0">
                        <a:solidFill>
                          <a:srgbClr val="000000"/>
                        </a:solidFill>
                      </a:endParaRP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 err="1" smtClean="0">
                          <a:solidFill>
                            <a:srgbClr val="000000"/>
                          </a:solidFill>
                        </a:rPr>
                        <a:t>Schepticism</a:t>
                      </a:r>
                      <a:endParaRPr lang="it-IT" sz="1800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914510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Arial" charset="0"/>
                        </a:rPr>
                        <a:t>PCG </a:t>
                      </a:r>
                      <a:r>
                        <a:rPr lang="it-IT" dirty="0" err="1" smtClean="0">
                          <a:latin typeface="Arial" charset="0"/>
                        </a:rPr>
                        <a:t>meetings</a:t>
                      </a:r>
                      <a:r>
                        <a:rPr lang="it-IT" dirty="0" smtClean="0">
                          <a:latin typeface="Arial" charset="0"/>
                        </a:rPr>
                        <a:t> in </a:t>
                      </a:r>
                      <a:r>
                        <a:rPr lang="it-IT" dirty="0" err="1" smtClean="0">
                          <a:latin typeface="Arial" charset="0"/>
                        </a:rPr>
                        <a:t>Wien</a:t>
                      </a:r>
                      <a:r>
                        <a:rPr lang="it-IT" dirty="0" smtClean="0">
                          <a:latin typeface="Arial" charset="0"/>
                        </a:rPr>
                        <a:t>, </a:t>
                      </a:r>
                      <a:r>
                        <a:rPr lang="it-IT" dirty="0" err="1" smtClean="0">
                          <a:latin typeface="Arial" charset="0"/>
                        </a:rPr>
                        <a:t>Feb</a:t>
                      </a:r>
                      <a:r>
                        <a:rPr lang="it-IT" dirty="0" smtClean="0">
                          <a:latin typeface="Arial" charset="0"/>
                        </a:rPr>
                        <a:t>. 2011</a:t>
                      </a:r>
                      <a:endParaRPr lang="it-IT" dirty="0">
                        <a:latin typeface="Arial" charset="0"/>
                      </a:endParaRP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err="1" smtClean="0">
                          <a:solidFill>
                            <a:schemeClr val="dk1"/>
                          </a:solidFill>
                          <a:latin typeface="Arial" charset="0"/>
                        </a:rPr>
                        <a:t>Draft</a:t>
                      </a:r>
                      <a:r>
                        <a:rPr lang="it-IT" sz="1800" baseline="0" dirty="0" smtClean="0">
                          <a:solidFill>
                            <a:schemeClr val="dk1"/>
                          </a:solidFill>
                          <a:latin typeface="Arial" charset="0"/>
                        </a:rPr>
                        <a:t> </a:t>
                      </a:r>
                      <a:r>
                        <a:rPr lang="it-IT" sz="1800" baseline="0" dirty="0" err="1" smtClean="0">
                          <a:solidFill>
                            <a:schemeClr val="dk1"/>
                          </a:solidFill>
                          <a:latin typeface="Arial" charset="0"/>
                        </a:rPr>
                        <a:t>proposal</a:t>
                      </a:r>
                      <a:endParaRPr lang="it-IT" sz="1800" dirty="0">
                        <a:solidFill>
                          <a:srgbClr val="000000"/>
                        </a:solidFill>
                      </a:endParaRP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 smtClean="0">
                          <a:solidFill>
                            <a:srgbClr val="000000"/>
                          </a:solidFill>
                        </a:rPr>
                        <a:t> Mixed feelings</a:t>
                      </a: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188863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Arial" charset="0"/>
                        </a:rPr>
                        <a:t>Task Force in </a:t>
                      </a:r>
                      <a:r>
                        <a:rPr lang="it-IT" dirty="0" err="1" smtClean="0">
                          <a:latin typeface="Arial" charset="0"/>
                        </a:rPr>
                        <a:t>Copenhagen</a:t>
                      </a:r>
                      <a:r>
                        <a:rPr lang="it-IT" dirty="0" smtClean="0">
                          <a:latin typeface="Arial" charset="0"/>
                        </a:rPr>
                        <a:t>, 2011</a:t>
                      </a: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>
                          <a:latin typeface="Arial" charset="0"/>
                        </a:rPr>
                        <a:t>Discussion</a:t>
                      </a:r>
                      <a:r>
                        <a:rPr lang="it-IT" dirty="0" smtClean="0">
                          <a:latin typeface="Arial" charset="0"/>
                        </a:rPr>
                        <a:t> </a:t>
                      </a:r>
                      <a:r>
                        <a:rPr lang="it-IT" dirty="0" err="1" smtClean="0">
                          <a:latin typeface="Arial" charset="0"/>
                        </a:rPr>
                        <a:t>paper</a:t>
                      </a:r>
                      <a:endParaRPr lang="it-IT" dirty="0" smtClean="0">
                        <a:latin typeface="Arial" charset="0"/>
                      </a:endParaRP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err="1" smtClean="0">
                          <a:solidFill>
                            <a:srgbClr val="000000"/>
                          </a:solidFill>
                        </a:rPr>
                        <a:t>Silent</a:t>
                      </a:r>
                      <a:r>
                        <a:rPr lang="it-IT" sz="180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it-IT" sz="1800" dirty="0" err="1" smtClean="0">
                          <a:solidFill>
                            <a:srgbClr val="000000"/>
                          </a:solidFill>
                        </a:rPr>
                        <a:t>agreement</a:t>
                      </a:r>
                      <a:endParaRPr lang="it-IT" sz="1800" dirty="0">
                        <a:solidFill>
                          <a:srgbClr val="000000"/>
                        </a:solidFill>
                      </a:endParaRP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91451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err="1" smtClean="0">
                          <a:latin typeface="Arial" charset="0"/>
                        </a:rPr>
                        <a:t>European</a:t>
                      </a:r>
                      <a:r>
                        <a:rPr lang="it-IT" dirty="0" smtClean="0">
                          <a:latin typeface="Arial" charset="0"/>
                        </a:rPr>
                        <a:t> Data Evaluation, </a:t>
                      </a:r>
                      <a:r>
                        <a:rPr lang="it-IT" dirty="0" err="1" smtClean="0">
                          <a:latin typeface="Arial" charset="0"/>
                        </a:rPr>
                        <a:t>Helsinky</a:t>
                      </a:r>
                      <a:r>
                        <a:rPr lang="it-IT" dirty="0" smtClean="0">
                          <a:latin typeface="Arial" charset="0"/>
                        </a:rPr>
                        <a:t>, March 2012</a:t>
                      </a:r>
                    </a:p>
                    <a:p>
                      <a:r>
                        <a:rPr lang="it-IT" sz="1800" b="0" dirty="0" smtClean="0">
                          <a:latin typeface="Arial" charset="0"/>
                        </a:rPr>
                        <a:t>. </a:t>
                      </a:r>
                      <a:endParaRPr lang="it-IT" sz="1800" b="0" dirty="0">
                        <a:solidFill>
                          <a:srgbClr val="000000"/>
                        </a:solidFill>
                      </a:endParaRP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000000"/>
                          </a:solidFill>
                        </a:rPr>
                        <a:t>Evaluation </a:t>
                      </a:r>
                      <a:r>
                        <a:rPr lang="it-IT" sz="1800" dirty="0" err="1" smtClean="0">
                          <a:solidFill>
                            <a:srgbClr val="000000"/>
                          </a:solidFill>
                        </a:rPr>
                        <a:t>proposals</a:t>
                      </a:r>
                      <a:endParaRPr lang="it-IT" sz="1800" dirty="0">
                        <a:solidFill>
                          <a:srgbClr val="000000"/>
                        </a:solidFill>
                      </a:endParaRP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000000"/>
                          </a:solidFill>
                        </a:rPr>
                        <a:t>?</a:t>
                      </a:r>
                      <a:endParaRPr lang="it-IT" sz="1800" dirty="0">
                        <a:solidFill>
                          <a:srgbClr val="000000"/>
                        </a:solidFill>
                      </a:endParaRPr>
                    </a:p>
                  </a:txBody>
                  <a:tcPr marL="91441" marR="91441" marT="45726" marB="457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0991" name="Text Box 11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3600" b="1" dirty="0" smtClean="0"/>
              <a:t>Do we want data evaluation?</a:t>
            </a:r>
            <a:endParaRPr lang="en-US" sz="3600" b="1" dirty="0"/>
          </a:p>
        </p:txBody>
      </p:sp>
      <p:sp>
        <p:nvSpPr>
          <p:cNvPr id="40992" name="CasellaDiTesto 8"/>
          <p:cNvSpPr txBox="1">
            <a:spLocks noChangeArrowheads="1"/>
          </p:cNvSpPr>
          <p:nvPr/>
        </p:nvSpPr>
        <p:spPr bwMode="auto">
          <a:xfrm>
            <a:off x="-2252663" y="4267200"/>
            <a:ext cx="185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it-IT" sz="1800"/>
          </a:p>
        </p:txBody>
      </p:sp>
    </p:spTree>
    <p:extLst>
      <p:ext uri="{BB962C8B-B14F-4D97-AF65-F5344CB8AC3E}">
        <p14:creationId xmlns:p14="http://schemas.microsoft.com/office/powerpoint/2010/main" val="169554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egnaposto contenuto 3"/>
          <p:cNvSpPr>
            <a:spLocks noGrp="1"/>
          </p:cNvSpPr>
          <p:nvPr>
            <p:ph sz="half" idx="1"/>
          </p:nvPr>
        </p:nvSpPr>
        <p:spPr>
          <a:xfrm>
            <a:off x="457200" y="1350963"/>
            <a:ext cx="8002588" cy="4525962"/>
          </a:xfrm>
        </p:spPr>
        <p:txBody>
          <a:bodyPr/>
          <a:lstStyle/>
          <a:p>
            <a:r>
              <a:rPr lang="it-IT" dirty="0" smtClean="0">
                <a:latin typeface="Arial" charset="0"/>
              </a:rPr>
              <a:t>Evaluation </a:t>
            </a:r>
            <a:r>
              <a:rPr lang="it-IT" u="sng" dirty="0" smtClean="0">
                <a:latin typeface="Arial" charset="0"/>
              </a:rPr>
              <a:t>AND</a:t>
            </a:r>
            <a:r>
              <a:rPr lang="it-IT" dirty="0" smtClean="0">
                <a:latin typeface="Arial" charset="0"/>
              </a:rPr>
              <a:t> </a:t>
            </a:r>
            <a:r>
              <a:rPr lang="it-IT" dirty="0" err="1" smtClean="0">
                <a:latin typeface="Arial" charset="0"/>
              </a:rPr>
              <a:t>publication</a:t>
            </a:r>
            <a:r>
              <a:rPr lang="it-IT" dirty="0" smtClean="0">
                <a:latin typeface="Arial" charset="0"/>
              </a:rPr>
              <a:t> </a:t>
            </a:r>
            <a:r>
              <a:rPr lang="it-IT" dirty="0" err="1" smtClean="0">
                <a:latin typeface="Arial" charset="0"/>
              </a:rPr>
              <a:t>strategy</a:t>
            </a:r>
            <a:r>
              <a:rPr lang="it-IT" dirty="0" smtClean="0">
                <a:latin typeface="Arial" charset="0"/>
              </a:rPr>
              <a:t>: </a:t>
            </a:r>
            <a:r>
              <a:rPr lang="it-IT" dirty="0" err="1" smtClean="0">
                <a:latin typeface="Arial" charset="0"/>
              </a:rPr>
              <a:t>basis</a:t>
            </a:r>
            <a:endParaRPr lang="it-IT" dirty="0" smtClean="0">
              <a:latin typeface="Arial" charset="0"/>
            </a:endParaRPr>
          </a:p>
          <a:p>
            <a:r>
              <a:rPr lang="it-IT" dirty="0" err="1" smtClean="0">
                <a:latin typeface="Arial" charset="0"/>
              </a:rPr>
              <a:t>Proposed</a:t>
            </a:r>
            <a:r>
              <a:rPr lang="it-IT" dirty="0" smtClean="0">
                <a:latin typeface="Arial" charset="0"/>
              </a:rPr>
              <a:t> </a:t>
            </a:r>
            <a:r>
              <a:rPr lang="it-IT" dirty="0" err="1" smtClean="0">
                <a:latin typeface="Arial" charset="0"/>
              </a:rPr>
              <a:t>evaluations</a:t>
            </a:r>
            <a:endParaRPr lang="it-IT" dirty="0">
              <a:latin typeface="Arial" charset="0"/>
            </a:endParaRPr>
          </a:p>
        </p:txBody>
      </p:sp>
      <p:sp>
        <p:nvSpPr>
          <p:cNvPr id="20482" name="Text Box 21"/>
          <p:cNvSpPr txBox="1"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3600" b="1"/>
              <a:t>Talk outline</a:t>
            </a:r>
          </a:p>
        </p:txBody>
      </p:sp>
    </p:spTree>
    <p:extLst>
      <p:ext uri="{BB962C8B-B14F-4D97-AF65-F5344CB8AC3E}">
        <p14:creationId xmlns:p14="http://schemas.microsoft.com/office/powerpoint/2010/main" val="3078212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egnaposto contenuto 3"/>
          <p:cNvSpPr>
            <a:spLocks noGrp="1"/>
          </p:cNvSpPr>
          <p:nvPr>
            <p:ph sz="half" idx="1"/>
          </p:nvPr>
        </p:nvSpPr>
        <p:spPr>
          <a:xfrm>
            <a:off x="457200" y="1350963"/>
            <a:ext cx="8002588" cy="4525962"/>
          </a:xfrm>
        </p:spPr>
        <p:txBody>
          <a:bodyPr/>
          <a:lstStyle/>
          <a:p>
            <a:r>
              <a:rPr lang="it-IT" dirty="0" smtClean="0">
                <a:latin typeface="Arial" charset="0"/>
              </a:rPr>
              <a:t>Evaluation </a:t>
            </a:r>
            <a:r>
              <a:rPr lang="it-IT" u="sng" dirty="0" smtClean="0">
                <a:latin typeface="Arial" charset="0"/>
              </a:rPr>
              <a:t>AND</a:t>
            </a:r>
            <a:r>
              <a:rPr lang="it-IT" dirty="0" smtClean="0">
                <a:latin typeface="Arial" charset="0"/>
              </a:rPr>
              <a:t> </a:t>
            </a:r>
            <a:r>
              <a:rPr lang="it-IT" dirty="0" err="1" smtClean="0">
                <a:latin typeface="Arial" charset="0"/>
              </a:rPr>
              <a:t>publication</a:t>
            </a:r>
            <a:r>
              <a:rPr lang="it-IT" dirty="0" smtClean="0">
                <a:latin typeface="Arial" charset="0"/>
              </a:rPr>
              <a:t> </a:t>
            </a:r>
            <a:r>
              <a:rPr lang="it-IT" dirty="0" err="1" smtClean="0">
                <a:latin typeface="Arial" charset="0"/>
              </a:rPr>
              <a:t>strategy</a:t>
            </a:r>
            <a:r>
              <a:rPr lang="it-IT" dirty="0" smtClean="0">
                <a:latin typeface="Arial" charset="0"/>
              </a:rPr>
              <a:t>: </a:t>
            </a:r>
            <a:r>
              <a:rPr lang="it-IT" dirty="0" err="1" smtClean="0">
                <a:latin typeface="Arial" charset="0"/>
              </a:rPr>
              <a:t>basis</a:t>
            </a:r>
            <a:endParaRPr lang="it-IT" dirty="0" smtClean="0">
              <a:latin typeface="Arial" charset="0"/>
            </a:endParaRPr>
          </a:p>
          <a:p>
            <a:r>
              <a:rPr lang="it-IT" dirty="0" err="1" smtClean="0">
                <a:solidFill>
                  <a:schemeClr val="bg1">
                    <a:lumMod val="85000"/>
                  </a:schemeClr>
                </a:solidFill>
                <a:latin typeface="Arial" charset="0"/>
              </a:rPr>
              <a:t>Proposed</a:t>
            </a:r>
            <a:r>
              <a:rPr lang="it-IT" dirty="0" smtClean="0">
                <a:solidFill>
                  <a:schemeClr val="bg1">
                    <a:lumMod val="85000"/>
                  </a:schemeClr>
                </a:solidFill>
                <a:latin typeface="Arial" charset="0"/>
              </a:rPr>
              <a:t> </a:t>
            </a:r>
            <a:r>
              <a:rPr lang="it-IT" dirty="0" err="1" smtClean="0">
                <a:solidFill>
                  <a:schemeClr val="bg1">
                    <a:lumMod val="85000"/>
                  </a:schemeClr>
                </a:solidFill>
                <a:latin typeface="Arial" charset="0"/>
              </a:rPr>
              <a:t>evaluations</a:t>
            </a:r>
            <a:endParaRPr lang="it-IT" dirty="0">
              <a:solidFill>
                <a:schemeClr val="bg1">
                  <a:lumMod val="85000"/>
                </a:schemeClr>
              </a:solidFill>
              <a:latin typeface="Arial" charset="0"/>
            </a:endParaRPr>
          </a:p>
        </p:txBody>
      </p:sp>
      <p:sp>
        <p:nvSpPr>
          <p:cNvPr id="20482" name="Text Box 21"/>
          <p:cNvSpPr txBox="1"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3600" b="1"/>
              <a:t>Talk outline</a:t>
            </a:r>
          </a:p>
        </p:txBody>
      </p:sp>
    </p:spTree>
    <p:extLst>
      <p:ext uri="{BB962C8B-B14F-4D97-AF65-F5344CB8AC3E}">
        <p14:creationId xmlns:p14="http://schemas.microsoft.com/office/powerpoint/2010/main" val="2411093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egnaposto contenuto 2"/>
          <p:cNvSpPr>
            <a:spLocks noGrp="1"/>
          </p:cNvSpPr>
          <p:nvPr>
            <p:ph idx="1"/>
          </p:nvPr>
        </p:nvSpPr>
        <p:spPr>
          <a:xfrm>
            <a:off x="107950" y="1289535"/>
            <a:ext cx="4679950" cy="4857506"/>
          </a:xfrm>
        </p:spPr>
        <p:txBody>
          <a:bodyPr>
            <a:normAutofit lnSpcReduction="10000"/>
          </a:bodyPr>
          <a:lstStyle/>
          <a:p>
            <a:r>
              <a:rPr lang="en-GB" sz="2400" dirty="0">
                <a:latin typeface="Arial" charset="0"/>
              </a:rPr>
              <a:t> conceived as data collection for data collection’s sake, a sort of “</a:t>
            </a:r>
            <a:r>
              <a:rPr lang="en-GB" altLang="ja-JP" sz="2400" dirty="0" err="1">
                <a:latin typeface="Arial" charset="0"/>
              </a:rPr>
              <a:t>datakleptomania</a:t>
            </a:r>
            <a:r>
              <a:rPr lang="en-GB" altLang="ja-JP" sz="2400" dirty="0">
                <a:latin typeface="Arial" charset="0"/>
              </a:rPr>
              <a:t> </a:t>
            </a:r>
            <a:r>
              <a:rPr lang="en-GB" altLang="ja-JP" sz="1600" b="1" dirty="0">
                <a:latin typeface="Arial" charset="0"/>
              </a:rPr>
              <a:t>(</a:t>
            </a:r>
            <a:r>
              <a:rPr lang="en-GB" altLang="ja-JP" sz="1600" b="1" dirty="0" err="1">
                <a:latin typeface="Arial" charset="0"/>
              </a:rPr>
              <a:t>Vos</a:t>
            </a:r>
            <a:r>
              <a:rPr lang="en-GB" altLang="ja-JP" sz="1600" b="1" dirty="0">
                <a:latin typeface="Arial" charset="0"/>
              </a:rPr>
              <a:t> et al. 2000)</a:t>
            </a:r>
            <a:r>
              <a:rPr lang="en-GB" altLang="ja-JP" sz="1600" dirty="0" smtClean="0">
                <a:latin typeface="Arial" charset="0"/>
              </a:rPr>
              <a:t>;</a:t>
            </a:r>
          </a:p>
          <a:p>
            <a:endParaRPr lang="en-GB" altLang="ja-JP" sz="1600" dirty="0">
              <a:latin typeface="Arial" charset="0"/>
            </a:endParaRPr>
          </a:p>
          <a:p>
            <a:r>
              <a:rPr lang="en-GB" sz="2400" dirty="0">
                <a:latin typeface="Arial" charset="0"/>
              </a:rPr>
              <a:t> “planned backwards on the collect data now and think-later (of a useful question) principle”</a:t>
            </a:r>
            <a:r>
              <a:rPr lang="en-GB" altLang="ja-JP" sz="2400" b="1" dirty="0">
                <a:latin typeface="Arial" charset="0"/>
              </a:rPr>
              <a:t> </a:t>
            </a:r>
            <a:r>
              <a:rPr lang="en-GB" altLang="ja-JP" sz="1600" b="1" dirty="0">
                <a:latin typeface="Arial" charset="0"/>
              </a:rPr>
              <a:t>(Roberts, 1991)</a:t>
            </a:r>
            <a:r>
              <a:rPr lang="en-GB" altLang="ja-JP" sz="1600" dirty="0" smtClean="0">
                <a:latin typeface="Arial" charset="0"/>
              </a:rPr>
              <a:t>.</a:t>
            </a:r>
          </a:p>
          <a:p>
            <a:endParaRPr lang="en-GB" altLang="ja-JP" sz="2400" dirty="0">
              <a:latin typeface="Arial" charset="0"/>
            </a:endParaRPr>
          </a:p>
          <a:p>
            <a:r>
              <a:rPr lang="en-GB" sz="2400" dirty="0">
                <a:latin typeface="Arial" charset="0"/>
              </a:rPr>
              <a:t>“</a:t>
            </a:r>
            <a:r>
              <a:rPr lang="en-GB" altLang="ja-JP" sz="2400" dirty="0">
                <a:latin typeface="Arial" charset="0"/>
              </a:rPr>
              <a:t>routine management activity that is unrelated to scientific research</a:t>
            </a:r>
            <a:r>
              <a:rPr lang="en-GB" sz="2400" dirty="0">
                <a:latin typeface="Arial" charset="0"/>
              </a:rPr>
              <a:t>”</a:t>
            </a:r>
            <a:r>
              <a:rPr lang="en-GB" altLang="ja-JP" sz="2400" dirty="0">
                <a:latin typeface="Arial" charset="0"/>
              </a:rPr>
              <a:t> </a:t>
            </a:r>
            <a:r>
              <a:rPr lang="en-GB" altLang="ja-JP" sz="1600" b="1" dirty="0">
                <a:latin typeface="Arial" charset="0"/>
              </a:rPr>
              <a:t>(</a:t>
            </a:r>
            <a:r>
              <a:rPr lang="en-GB" altLang="ja-JP" sz="1600" b="1" dirty="0" err="1">
                <a:latin typeface="Arial" charset="0"/>
              </a:rPr>
              <a:t>Lindenmayer</a:t>
            </a:r>
            <a:r>
              <a:rPr lang="en-GB" altLang="ja-JP" sz="1600" b="1" dirty="0">
                <a:latin typeface="Arial" charset="0"/>
              </a:rPr>
              <a:t> and Likens, 2009)</a:t>
            </a:r>
            <a:r>
              <a:rPr lang="en-GB" altLang="ja-JP" sz="1600" dirty="0">
                <a:latin typeface="Arial" charset="0"/>
              </a:rPr>
              <a:t>.</a:t>
            </a:r>
            <a:r>
              <a:rPr lang="it-IT" altLang="ja-JP" sz="2400" dirty="0">
                <a:latin typeface="Arial" charset="0"/>
              </a:rPr>
              <a:t> </a:t>
            </a:r>
            <a:endParaRPr lang="it-IT" sz="2400" dirty="0">
              <a:latin typeface="Arial" charset="0"/>
            </a:endParaRPr>
          </a:p>
        </p:txBody>
      </p:sp>
      <p:pic>
        <p:nvPicPr>
          <p:cNvPr id="17410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050" y="1341438"/>
            <a:ext cx="3860800" cy="4868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1" name="Text Box 21"/>
          <p:cNvSpPr txBox="1"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3600" b="1"/>
              <a:t>Monitoring: some opinion</a:t>
            </a:r>
          </a:p>
        </p:txBody>
      </p:sp>
    </p:spTree>
    <p:extLst>
      <p:ext uri="{BB962C8B-B14F-4D97-AF65-F5344CB8AC3E}">
        <p14:creationId xmlns:p14="http://schemas.microsoft.com/office/powerpoint/2010/main" val="1704203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659</Words>
  <Application>Microsoft Macintosh PowerPoint</Application>
  <PresentationFormat>Presentazione su schermo (4:3)</PresentationFormat>
  <Paragraphs>126</Paragraphs>
  <Slides>27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27</vt:i4>
      </vt:variant>
    </vt:vector>
  </HeadingPairs>
  <TitlesOfParts>
    <vt:vector size="28" baseType="lpstr">
      <vt:lpstr>Tema di Office</vt:lpstr>
      <vt:lpstr>Joint Expert Panel Meeting on  European Level Data Evaluation Helsinki 20.-21. March 2012  Evaluation strategy 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Suggested topics</vt:lpstr>
      <vt:lpstr>Category of study</vt:lpstr>
      <vt:lpstr>Stressor and responses considered</vt:lpstr>
      <vt:lpstr>S&amp;R in response studies</vt:lpstr>
      <vt:lpstr>Hypothesis</vt:lpstr>
      <vt:lpstr>General notes and questions</vt:lpstr>
      <vt:lpstr>Forest research issues, 1979-2009 (ISI Web of Science, Forestry Journals with IF &gt;0.918,  Kaennel Dobbertin and Nobis, 2010)</vt:lpstr>
      <vt:lpstr>Proposal for a real strategic,  co-operative evaluation: the value of long-term harmonized monitoring</vt:lpstr>
      <vt:lpstr>Presentazione di PowerPoint</vt:lpstr>
    </vt:vector>
  </TitlesOfParts>
  <Company>terradata environmetrics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Joint Expert Panel Meeting on  European Level Data Evaluation Helsinki 20.-21. March 2012  Evaluation strategy </dc:title>
  <dc:creator>marco ferretti</dc:creator>
  <cp:lastModifiedBy>marco ferretti</cp:lastModifiedBy>
  <cp:revision>22</cp:revision>
  <dcterms:created xsi:type="dcterms:W3CDTF">2012-03-17T11:04:47Z</dcterms:created>
  <dcterms:modified xsi:type="dcterms:W3CDTF">2012-03-20T06:36:47Z</dcterms:modified>
</cp:coreProperties>
</file>