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2" r:id="rId2"/>
    <p:sldId id="273" r:id="rId3"/>
    <p:sldId id="272" r:id="rId4"/>
    <p:sldId id="275" r:id="rId5"/>
    <p:sldId id="274" r:id="rId6"/>
  </p:sldIdLst>
  <p:sldSz cx="9001125" cy="6840538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80"/>
    <a:srgbClr val="80808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1488" y="-77"/>
      </p:cViewPr>
      <p:guideLst>
        <p:guide orient="horz" pos="2154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-2578" y="-77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F0A0AA-0F6C-4C8E-9BB1-7F64C0946E84}" type="datetimeFigureOut">
              <a:rPr lang="sv-SE" smtClean="0"/>
              <a:t>2012-03-16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88648-0C85-4225-A346-4E78C8962472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5641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EEA8D-7487-4772-AF82-2060FE5A8BA8}" type="datetimeFigureOut">
              <a:rPr lang="sv-SE" smtClean="0"/>
              <a:t>2012-03-16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3163" y="685800"/>
            <a:ext cx="45116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0C9287-1A80-496E-A501-9884B272F7EF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91078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74688" y="2125663"/>
            <a:ext cx="7651750" cy="14652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50963" y="3876675"/>
            <a:ext cx="6300787" cy="174783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7921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10261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11200" y="4395788"/>
            <a:ext cx="7650163" cy="13589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11200" y="2898775"/>
            <a:ext cx="7650163" cy="1497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0995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0850" y="2000250"/>
            <a:ext cx="3819525" cy="3876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422775" y="2000250"/>
            <a:ext cx="3819525" cy="3876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19284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2" descr="SigillRGB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12" b="23901"/>
          <a:stretch>
            <a:fillRect/>
          </a:stretch>
        </p:blipFill>
        <p:spPr bwMode="auto">
          <a:xfrm>
            <a:off x="7540625" y="5410200"/>
            <a:ext cx="1460500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2438" y="514350"/>
            <a:ext cx="8099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16" tIns="45258" rIns="90516" bIns="4525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Click here to change headline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0850" y="2000250"/>
            <a:ext cx="779145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16" tIns="45258" rIns="90516" bIns="452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</a:t>
            </a:r>
            <a:r>
              <a:rPr lang="sv-SE" dirty="0" err="1" smtClean="0"/>
              <a:t>here</a:t>
            </a:r>
            <a:r>
              <a:rPr lang="sv-SE" dirty="0" smtClean="0"/>
              <a:t> for </a:t>
            </a:r>
            <a:r>
              <a:rPr lang="sv-SE" dirty="0" err="1" smtClean="0"/>
              <a:t>body</a:t>
            </a:r>
            <a:r>
              <a:rPr lang="sv-SE" dirty="0" smtClean="0"/>
              <a:t> text</a:t>
            </a:r>
          </a:p>
          <a:p>
            <a:pPr lvl="1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two</a:t>
            </a:r>
            <a:endParaRPr lang="sv-SE" dirty="0" smtClean="0"/>
          </a:p>
          <a:p>
            <a:pPr lvl="2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three</a:t>
            </a:r>
            <a:endParaRPr lang="sv-SE" dirty="0" smtClean="0"/>
          </a:p>
          <a:p>
            <a:pPr lvl="3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four</a:t>
            </a:r>
            <a:endParaRPr lang="sv-SE" dirty="0" smtClean="0"/>
          </a:p>
          <a:p>
            <a:pPr lvl="4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five</a:t>
            </a:r>
            <a:endParaRPr lang="sv-SE" dirty="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452438" y="6519863"/>
            <a:ext cx="66779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04875"/>
            <a:r>
              <a:rPr lang="sv-SE" sz="1200" dirty="0" smtClean="0">
                <a:solidFill>
                  <a:srgbClr val="808080"/>
                </a:solidFill>
              </a:rPr>
              <a:t>Lund University</a:t>
            </a:r>
            <a:r>
              <a:rPr lang="sv-SE" sz="1200" b="0" dirty="0" smtClean="0">
                <a:solidFill>
                  <a:srgbClr val="808080"/>
                </a:solidFill>
              </a:rPr>
              <a:t> / </a:t>
            </a:r>
            <a:r>
              <a:rPr lang="en-US" sz="1200" b="0" dirty="0" smtClean="0">
                <a:solidFill>
                  <a:srgbClr val="808080"/>
                </a:solidFill>
              </a:rPr>
              <a:t>Department of Physical Geography and Ecosystem Sciences</a:t>
            </a:r>
            <a:r>
              <a:rPr lang="en-US" sz="1200" b="0" baseline="0" dirty="0" smtClean="0">
                <a:solidFill>
                  <a:srgbClr val="808080"/>
                </a:solidFill>
              </a:rPr>
              <a:t> </a:t>
            </a:r>
            <a:r>
              <a:rPr lang="sv-SE" sz="1200" b="0" dirty="0" smtClean="0">
                <a:solidFill>
                  <a:srgbClr val="808080"/>
                </a:solidFill>
              </a:rPr>
              <a:t>/ A</a:t>
            </a:r>
            <a:r>
              <a:rPr lang="sv-SE" sz="1200" b="0" baseline="0" dirty="0" smtClean="0">
                <a:solidFill>
                  <a:srgbClr val="808080"/>
                </a:solidFill>
              </a:rPr>
              <a:t> </a:t>
            </a:r>
            <a:r>
              <a:rPr lang="sv-SE" sz="1200" b="0" dirty="0" smtClean="0">
                <a:solidFill>
                  <a:srgbClr val="808080"/>
                </a:solidFill>
              </a:rPr>
              <a:t>M Jönsson</a:t>
            </a:r>
            <a:endParaRPr lang="sv-SE" sz="1200" b="0" dirty="0">
              <a:solidFill>
                <a:srgbClr val="808080"/>
              </a:solidFill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auto">
          <a:xfrm>
            <a:off x="528638" y="6470650"/>
            <a:ext cx="676592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sv-SE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6pPr>
      <a:lvl7pPr marL="914400"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7pPr>
      <a:lvl8pPr marL="1371600"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8pPr>
      <a:lvl9pPr marL="1828800" algn="l" defTabSz="904875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9pPr>
    </p:titleStyle>
    <p:bodyStyle>
      <a:lvl1pPr marL="268288" indent="-268288" algn="l" defTabSz="904875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35013" indent="-282575" algn="l" defTabSz="904875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136650" indent="-227013" algn="l" defTabSz="904875" rtl="0" eaLnBrk="1" fontAlgn="base" hangingPunct="1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ＭＳ Ｐゴシック" charset="-128"/>
        </a:defRPr>
      </a:lvl3pPr>
      <a:lvl4pPr marL="1584325" indent="-227013" algn="l" defTabSz="904875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36763" indent="-227013" algn="l" defTabSz="9048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493963" indent="-227013" algn="l" defTabSz="9048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51163" indent="-227013" algn="l" defTabSz="9048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08363" indent="-227013" algn="l" defTabSz="9048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65563" indent="-227013" algn="l" defTabSz="904875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4125913" y="274638"/>
            <a:ext cx="381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16" tIns="45258" rIns="90516" bIns="45258" numCol="1" anchor="ctr" anchorCtr="0" compatLnSpc="1">
            <a:prstTxWarp prst="textNoShape">
              <a:avLst/>
            </a:prstTxWarp>
            <a:normAutofit/>
          </a:bodyPr>
          <a:lstStyle>
            <a:lvl1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6pPr>
            <a:lvl7pPr marL="9144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7pPr>
            <a:lvl8pPr marL="13716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8pPr>
            <a:lvl9pPr marL="18288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3600" dirty="0" smtClean="0"/>
              <a:t>Impact Modeling</a:t>
            </a:r>
            <a:endParaRPr lang="en-US" sz="3600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821113" y="1892141"/>
            <a:ext cx="4608512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200" b="0" dirty="0" smtClean="0"/>
              <a:t>A tool to translate climate model projections to ecosystem effects</a:t>
            </a:r>
          </a:p>
          <a:p>
            <a:pPr marL="342900" indent="-342900">
              <a:buFont typeface="Arial" charset="0"/>
              <a:buChar char="•"/>
            </a:pPr>
            <a:endParaRPr lang="en-US" sz="2200" b="0" dirty="0" smtClean="0"/>
          </a:p>
          <a:p>
            <a:pPr marL="342900" indent="-342900">
              <a:buFont typeface="Arial" charset="0"/>
              <a:buChar char="•"/>
            </a:pPr>
            <a:r>
              <a:rPr lang="en-US" sz="2200" b="0" dirty="0" smtClean="0"/>
              <a:t>Improve our understanding of climate change impact </a:t>
            </a:r>
          </a:p>
          <a:p>
            <a:pPr marL="342900" indent="-342900">
              <a:buFont typeface="Arial" charset="0"/>
              <a:buChar char="•"/>
            </a:pPr>
            <a:endParaRPr lang="en-US" sz="2200" b="0" dirty="0" smtClean="0"/>
          </a:p>
          <a:p>
            <a:pPr marL="342900" indent="-342900">
              <a:buFont typeface="Arial" charset="0"/>
              <a:buChar char="•"/>
            </a:pPr>
            <a:r>
              <a:rPr lang="en-US" sz="2200" b="0" dirty="0" smtClean="0"/>
              <a:t>Develop appropriate adaptation strategies</a:t>
            </a:r>
            <a:endParaRPr lang="en-US" sz="2200" b="0" dirty="0"/>
          </a:p>
        </p:txBody>
      </p:sp>
      <p:pic>
        <p:nvPicPr>
          <p:cNvPr id="12" name="Picture 9" descr="C:\Documents and Settings\Anna-Maria.Jonsson\My Documents\My Pictures\BarkborrarJuni2007\2StormSko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43331" y="1417638"/>
            <a:ext cx="2785217" cy="208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C:\Documents and Settings\Anna-Maria.Jonsson\My Documents\My Pictures\BarkborrarJuni2007\3Barkbor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8632" y="3132057"/>
            <a:ext cx="1970723" cy="1478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1" descr="C:\Documents and Settings\Anna-Maria.Jonsson\My Documents\My Pictures\Huggossonsskog\P908007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14073" y="3831312"/>
            <a:ext cx="1514475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304800" y="1295400"/>
            <a:ext cx="84582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84801" y="152400"/>
            <a:ext cx="5388013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v-SE" altLang="sv-SE" sz="2600" b="1" dirty="0">
                <a:latin typeface="+mj-lt"/>
              </a:rPr>
              <a:t>Ecosystem</a:t>
            </a:r>
            <a:r>
              <a:rPr lang="sv-SE" altLang="sv-SE" sz="2600" b="1" dirty="0">
                <a:latin typeface="Times" charset="0"/>
              </a:rPr>
              <a:t> </a:t>
            </a:r>
            <a:r>
              <a:rPr lang="sv-SE" altLang="sv-SE" sz="2600" b="1" dirty="0" err="1">
                <a:latin typeface="+mj-lt"/>
              </a:rPr>
              <a:t>modelling</a:t>
            </a:r>
            <a:r>
              <a:rPr lang="sv-SE" altLang="sv-SE" sz="2600" b="1" dirty="0">
                <a:latin typeface="+mj-lt"/>
              </a:rPr>
              <a:t> </a:t>
            </a:r>
            <a:r>
              <a:rPr lang="sv-SE" altLang="sv-SE" sz="2600" b="1" dirty="0" err="1">
                <a:latin typeface="+mj-lt"/>
              </a:rPr>
              <a:t>framework</a:t>
            </a:r>
            <a:endParaRPr lang="en-GB" sz="2600" b="1" dirty="0">
              <a:latin typeface="+mj-lt"/>
            </a:endParaRPr>
          </a:p>
        </p:txBody>
      </p:sp>
      <p:sp>
        <p:nvSpPr>
          <p:cNvPr id="6" name="Arc 7"/>
          <p:cNvSpPr>
            <a:spLocks/>
          </p:cNvSpPr>
          <p:nvPr/>
        </p:nvSpPr>
        <p:spPr bwMode="auto">
          <a:xfrm rot="16200000" flipH="1">
            <a:off x="2140039" y="3147219"/>
            <a:ext cx="282575" cy="760413"/>
          </a:xfrm>
          <a:custGeom>
            <a:avLst/>
            <a:gdLst>
              <a:gd name="G0" fmla="+- 0 0 0"/>
              <a:gd name="G1" fmla="+- 21393 0 0"/>
              <a:gd name="G2" fmla="+- 21600 0 0"/>
              <a:gd name="T0" fmla="*/ 2980 w 21600"/>
              <a:gd name="T1" fmla="*/ 0 h 21393"/>
              <a:gd name="T2" fmla="*/ 21600 w 21600"/>
              <a:gd name="T3" fmla="*/ 21393 h 21393"/>
              <a:gd name="T4" fmla="*/ 0 w 21600"/>
              <a:gd name="T5" fmla="*/ 21393 h 21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393" fill="none" extrusionOk="0">
                <a:moveTo>
                  <a:pt x="2980" y="-1"/>
                </a:moveTo>
                <a:cubicBezTo>
                  <a:pt x="13654" y="1486"/>
                  <a:pt x="21600" y="10615"/>
                  <a:pt x="21600" y="21393"/>
                </a:cubicBezTo>
              </a:path>
              <a:path w="21600" h="21393" stroke="0" extrusionOk="0">
                <a:moveTo>
                  <a:pt x="2980" y="-1"/>
                </a:moveTo>
                <a:cubicBezTo>
                  <a:pt x="13654" y="1486"/>
                  <a:pt x="21600" y="10615"/>
                  <a:pt x="21600" y="21393"/>
                </a:cubicBezTo>
                <a:lnTo>
                  <a:pt x="0" y="21393"/>
                </a:lnTo>
                <a:close/>
              </a:path>
            </a:pathLst>
          </a:custGeom>
          <a:noFill/>
          <a:ln w="38100">
            <a:solidFill>
              <a:srgbClr val="FF4F4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3112383" y="4938713"/>
            <a:ext cx="1416050" cy="735012"/>
            <a:chOff x="3787" y="3430"/>
            <a:chExt cx="1156" cy="586"/>
          </a:xfrm>
        </p:grpSpPr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3787" y="3430"/>
              <a:ext cx="1152" cy="57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3843" y="3553"/>
              <a:ext cx="1100" cy="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Soil organic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matter</a:t>
              </a:r>
            </a:p>
          </p:txBody>
        </p:sp>
      </p:grpSp>
      <p:pic>
        <p:nvPicPr>
          <p:cNvPr id="10" name="Picture 11" descr="fore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412" y="4808538"/>
            <a:ext cx="892175" cy="128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2628195" y="2987675"/>
            <a:ext cx="1704975" cy="1143000"/>
          </a:xfrm>
          <a:prstGeom prst="cube">
            <a:avLst>
              <a:gd name="adj" fmla="val 25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soil C dynamics</a:t>
            </a:r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2032883" y="3954463"/>
            <a:ext cx="1704975" cy="1143000"/>
          </a:xfrm>
          <a:prstGeom prst="cube">
            <a:avLst>
              <a:gd name="adj" fmla="val 25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population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dynamics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&amp; disturbance</a:t>
            </a: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3355270" y="3214688"/>
            <a:ext cx="0" cy="909637"/>
          </a:xfrm>
          <a:prstGeom prst="line">
            <a:avLst/>
          </a:prstGeom>
          <a:noFill/>
          <a:ln w="38100">
            <a:solidFill>
              <a:srgbClr val="FF4F4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Oval 15"/>
          <p:cNvSpPr>
            <a:spLocks noChangeArrowheads="1"/>
          </p:cNvSpPr>
          <p:nvPr/>
        </p:nvSpPr>
        <p:spPr bwMode="auto">
          <a:xfrm>
            <a:off x="2091620" y="5449888"/>
            <a:ext cx="1411288" cy="722312"/>
          </a:xfrm>
          <a:prstGeom prst="ellipse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AutoShape 16"/>
          <p:cNvSpPr>
            <a:spLocks noChangeArrowheads="1"/>
          </p:cNvSpPr>
          <p:nvPr/>
        </p:nvSpPr>
        <p:spPr bwMode="auto">
          <a:xfrm>
            <a:off x="3150483" y="2349500"/>
            <a:ext cx="1704975" cy="1143000"/>
          </a:xfrm>
          <a:prstGeom prst="cube">
            <a:avLst>
              <a:gd name="adj" fmla="val 25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dispersal &amp;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migration</a:t>
            </a:r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>
            <a:off x="2410708" y="3214688"/>
            <a:ext cx="0" cy="909637"/>
          </a:xfrm>
          <a:prstGeom prst="line">
            <a:avLst/>
          </a:prstGeom>
          <a:noFill/>
          <a:ln w="38100">
            <a:solidFill>
              <a:srgbClr val="FF4F4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auto">
          <a:xfrm>
            <a:off x="1151820" y="2349500"/>
            <a:ext cx="1704975" cy="1143000"/>
          </a:xfrm>
          <a:prstGeom prst="cube">
            <a:avLst>
              <a:gd name="adj" fmla="val 25000"/>
            </a:avLst>
          </a:prstGeom>
          <a:solidFill>
            <a:srgbClr val="333333"/>
          </a:solidFill>
          <a:ln w="952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phenology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&amp; growth</a:t>
            </a: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2196395" y="5599113"/>
            <a:ext cx="1222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600" b="1">
                <a:latin typeface="Arial" pitchFamily="34" charset="0"/>
                <a:cs typeface="Arial" pitchFamily="34" charset="0"/>
              </a:rPr>
              <a:t>Vegetation</a:t>
            </a: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2456745" y="1560513"/>
            <a:ext cx="885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600" b="1">
                <a:latin typeface="Arial" pitchFamily="34" charset="0"/>
                <a:cs typeface="Arial" pitchFamily="34" charset="0"/>
              </a:rPr>
              <a:t>climate</a:t>
            </a:r>
          </a:p>
        </p:txBody>
      </p:sp>
      <p:grpSp>
        <p:nvGrpSpPr>
          <p:cNvPr id="20" name="Group 21"/>
          <p:cNvGrpSpPr>
            <a:grpSpLocks/>
          </p:cNvGrpSpPr>
          <p:nvPr/>
        </p:nvGrpSpPr>
        <p:grpSpPr bwMode="auto">
          <a:xfrm>
            <a:off x="1524883" y="1579563"/>
            <a:ext cx="566737" cy="949325"/>
            <a:chOff x="1998" y="539"/>
            <a:chExt cx="463" cy="757"/>
          </a:xfrm>
        </p:grpSpPr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1998" y="539"/>
              <a:ext cx="463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CO</a:t>
              </a:r>
              <a:r>
                <a:rPr kumimoji="0" lang="en-GB" sz="1600" b="1" i="0" u="none" strike="noStrike" kern="0" cap="none" spc="0" normalizeH="0" baseline="-2500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2197" y="768"/>
              <a:ext cx="0" cy="528"/>
            </a:xfrm>
            <a:prstGeom prst="line">
              <a:avLst/>
            </a:prstGeom>
            <a:noFill/>
            <a:ln w="38100">
              <a:solidFill>
                <a:srgbClr val="FF4F4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3" name="Line 24"/>
          <p:cNvSpPr>
            <a:spLocks noChangeShapeType="1"/>
          </p:cNvSpPr>
          <p:nvPr/>
        </p:nvSpPr>
        <p:spPr bwMode="auto">
          <a:xfrm flipH="1">
            <a:off x="2796470" y="5091113"/>
            <a:ext cx="4763" cy="368300"/>
          </a:xfrm>
          <a:prstGeom prst="line">
            <a:avLst/>
          </a:prstGeom>
          <a:noFill/>
          <a:ln w="38100">
            <a:solidFill>
              <a:srgbClr val="FF4F4F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Arc 25"/>
          <p:cNvSpPr>
            <a:spLocks/>
          </p:cNvSpPr>
          <p:nvPr/>
        </p:nvSpPr>
        <p:spPr bwMode="auto">
          <a:xfrm flipH="1" flipV="1">
            <a:off x="1621720" y="3492500"/>
            <a:ext cx="822325" cy="2111375"/>
          </a:xfrm>
          <a:custGeom>
            <a:avLst/>
            <a:gdLst>
              <a:gd name="G0" fmla="+- 0 0 0"/>
              <a:gd name="G1" fmla="+- 20568 0 0"/>
              <a:gd name="G2" fmla="+- 21600 0 0"/>
              <a:gd name="T0" fmla="*/ 6597 w 21600"/>
              <a:gd name="T1" fmla="*/ 0 h 20568"/>
              <a:gd name="T2" fmla="*/ 21600 w 21600"/>
              <a:gd name="T3" fmla="*/ 20568 h 20568"/>
              <a:gd name="T4" fmla="*/ 0 w 21600"/>
              <a:gd name="T5" fmla="*/ 20568 h 20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0568" fill="none" extrusionOk="0">
                <a:moveTo>
                  <a:pt x="6596" y="0"/>
                </a:moveTo>
                <a:cubicBezTo>
                  <a:pt x="15536" y="2867"/>
                  <a:pt x="21600" y="11180"/>
                  <a:pt x="21600" y="20568"/>
                </a:cubicBezTo>
              </a:path>
              <a:path w="21600" h="20568" stroke="0" extrusionOk="0">
                <a:moveTo>
                  <a:pt x="6596" y="0"/>
                </a:moveTo>
                <a:cubicBezTo>
                  <a:pt x="15536" y="2867"/>
                  <a:pt x="21600" y="11180"/>
                  <a:pt x="21600" y="20568"/>
                </a:cubicBezTo>
                <a:lnTo>
                  <a:pt x="0" y="20568"/>
                </a:lnTo>
                <a:close/>
              </a:path>
            </a:pathLst>
          </a:custGeom>
          <a:noFill/>
          <a:ln w="38100">
            <a:solidFill>
              <a:srgbClr val="FF4F4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1066800" y="685800"/>
            <a:ext cx="69484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sv-SE" sz="1600" b="1" dirty="0">
                <a:solidFill>
                  <a:srgbClr val="455087"/>
                </a:solidFill>
                <a:latin typeface="Arial" pitchFamily="34" charset="0"/>
                <a:cs typeface="Arial" pitchFamily="34" charset="0"/>
              </a:rPr>
              <a:t>LPJ-GUESS – an </a:t>
            </a:r>
            <a:r>
              <a:rPr lang="sv-SE" sz="1600" b="1" dirty="0" err="1">
                <a:solidFill>
                  <a:srgbClr val="455087"/>
                </a:solidFill>
                <a:latin typeface="Arial" pitchFamily="34" charset="0"/>
                <a:cs typeface="Arial" pitchFamily="34" charset="0"/>
              </a:rPr>
              <a:t>individual-based</a:t>
            </a:r>
            <a:r>
              <a:rPr lang="sv-SE" sz="1600" b="1" dirty="0">
                <a:solidFill>
                  <a:srgbClr val="455087"/>
                </a:solidFill>
                <a:latin typeface="Arial" pitchFamily="34" charset="0"/>
                <a:cs typeface="Arial" pitchFamily="34" charset="0"/>
              </a:rPr>
              <a:t>, process-oriented vegetation </a:t>
            </a:r>
            <a:r>
              <a:rPr lang="sv-SE" sz="1600" b="1" dirty="0" err="1">
                <a:solidFill>
                  <a:srgbClr val="455087"/>
                </a:solidFill>
                <a:latin typeface="Arial" pitchFamily="34" charset="0"/>
                <a:cs typeface="Arial" pitchFamily="34" charset="0"/>
              </a:rPr>
              <a:t>model</a:t>
            </a:r>
            <a:endParaRPr lang="sv-SE" sz="1600" b="1" dirty="0">
              <a:solidFill>
                <a:srgbClr val="455087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sv-SE" sz="1600" b="1" dirty="0" err="1">
                <a:solidFill>
                  <a:srgbClr val="455087"/>
                </a:solidFill>
                <a:latin typeface="Arial" pitchFamily="34" charset="0"/>
                <a:cs typeface="Arial" pitchFamily="34" charset="0"/>
              </a:rPr>
              <a:t>optimised</a:t>
            </a:r>
            <a:r>
              <a:rPr lang="sv-SE" sz="1600" b="1" dirty="0">
                <a:solidFill>
                  <a:srgbClr val="455087"/>
                </a:solidFill>
                <a:latin typeface="Arial" pitchFamily="34" charset="0"/>
                <a:cs typeface="Arial" pitchFamily="34" charset="0"/>
              </a:rPr>
              <a:t> for regional </a:t>
            </a:r>
            <a:r>
              <a:rPr lang="sv-SE" sz="1600" b="1" dirty="0" err="1">
                <a:solidFill>
                  <a:srgbClr val="455087"/>
                </a:solidFill>
                <a:latin typeface="Arial" pitchFamily="34" charset="0"/>
                <a:cs typeface="Arial" pitchFamily="34" charset="0"/>
              </a:rPr>
              <a:t>applications</a:t>
            </a:r>
            <a:r>
              <a:rPr lang="sv-SE" sz="1600" b="1" dirty="0">
                <a:solidFill>
                  <a:srgbClr val="455087"/>
                </a:solidFill>
                <a:latin typeface="Arial" pitchFamily="34" charset="0"/>
                <a:cs typeface="Arial" pitchFamily="34" charset="0"/>
              </a:rPr>
              <a:t>*</a:t>
            </a:r>
            <a:endParaRPr lang="sv-SE" sz="1600" dirty="0">
              <a:solidFill>
                <a:srgbClr val="45508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Arc 27"/>
          <p:cNvSpPr>
            <a:spLocks/>
          </p:cNvSpPr>
          <p:nvPr/>
        </p:nvSpPr>
        <p:spPr bwMode="auto">
          <a:xfrm flipH="1">
            <a:off x="2132895" y="1735138"/>
            <a:ext cx="557213" cy="796925"/>
          </a:xfrm>
          <a:custGeom>
            <a:avLst/>
            <a:gdLst>
              <a:gd name="G0" fmla="+- 0 0 0"/>
              <a:gd name="G1" fmla="+- 20568 0 0"/>
              <a:gd name="G2" fmla="+- 21600 0 0"/>
              <a:gd name="T0" fmla="*/ 6597 w 21600"/>
              <a:gd name="T1" fmla="*/ 0 h 20568"/>
              <a:gd name="T2" fmla="*/ 21600 w 21600"/>
              <a:gd name="T3" fmla="*/ 20568 h 20568"/>
              <a:gd name="T4" fmla="*/ 0 w 21600"/>
              <a:gd name="T5" fmla="*/ 20568 h 20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0568" fill="none" extrusionOk="0">
                <a:moveTo>
                  <a:pt x="6596" y="0"/>
                </a:moveTo>
                <a:cubicBezTo>
                  <a:pt x="15536" y="2867"/>
                  <a:pt x="21600" y="11180"/>
                  <a:pt x="21600" y="20568"/>
                </a:cubicBezTo>
              </a:path>
              <a:path w="21600" h="20568" stroke="0" extrusionOk="0">
                <a:moveTo>
                  <a:pt x="6596" y="0"/>
                </a:moveTo>
                <a:cubicBezTo>
                  <a:pt x="15536" y="2867"/>
                  <a:pt x="21600" y="11180"/>
                  <a:pt x="21600" y="20568"/>
                </a:cubicBezTo>
                <a:lnTo>
                  <a:pt x="0" y="20568"/>
                </a:lnTo>
                <a:close/>
              </a:path>
            </a:pathLst>
          </a:custGeom>
          <a:noFill/>
          <a:ln w="38100">
            <a:solidFill>
              <a:srgbClr val="FF4F4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Arc 28"/>
          <p:cNvSpPr>
            <a:spLocks/>
          </p:cNvSpPr>
          <p:nvPr/>
        </p:nvSpPr>
        <p:spPr bwMode="auto">
          <a:xfrm>
            <a:off x="3188583" y="1735138"/>
            <a:ext cx="777875" cy="777875"/>
          </a:xfrm>
          <a:custGeom>
            <a:avLst/>
            <a:gdLst>
              <a:gd name="G0" fmla="+- 0 0 0"/>
              <a:gd name="G1" fmla="+- 21393 0 0"/>
              <a:gd name="G2" fmla="+- 21600 0 0"/>
              <a:gd name="T0" fmla="*/ 2980 w 21600"/>
              <a:gd name="T1" fmla="*/ 0 h 21393"/>
              <a:gd name="T2" fmla="*/ 21600 w 21600"/>
              <a:gd name="T3" fmla="*/ 21393 h 21393"/>
              <a:gd name="T4" fmla="*/ 0 w 21600"/>
              <a:gd name="T5" fmla="*/ 21393 h 21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393" fill="none" extrusionOk="0">
                <a:moveTo>
                  <a:pt x="2980" y="-1"/>
                </a:moveTo>
                <a:cubicBezTo>
                  <a:pt x="13654" y="1486"/>
                  <a:pt x="21600" y="10615"/>
                  <a:pt x="21600" y="21393"/>
                </a:cubicBezTo>
              </a:path>
              <a:path w="21600" h="21393" stroke="0" extrusionOk="0">
                <a:moveTo>
                  <a:pt x="2980" y="-1"/>
                </a:moveTo>
                <a:cubicBezTo>
                  <a:pt x="13654" y="1486"/>
                  <a:pt x="21600" y="10615"/>
                  <a:pt x="21600" y="21393"/>
                </a:cubicBezTo>
                <a:lnTo>
                  <a:pt x="0" y="21393"/>
                </a:lnTo>
                <a:close/>
              </a:path>
            </a:pathLst>
          </a:custGeom>
          <a:noFill/>
          <a:ln w="38100">
            <a:solidFill>
              <a:srgbClr val="FF4F4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Arc 29"/>
          <p:cNvSpPr>
            <a:spLocks/>
          </p:cNvSpPr>
          <p:nvPr/>
        </p:nvSpPr>
        <p:spPr bwMode="auto">
          <a:xfrm>
            <a:off x="2577395" y="1811338"/>
            <a:ext cx="500063" cy="1346200"/>
          </a:xfrm>
          <a:custGeom>
            <a:avLst/>
            <a:gdLst>
              <a:gd name="G0" fmla="+- 0 0 0"/>
              <a:gd name="G1" fmla="+- 16296 0 0"/>
              <a:gd name="G2" fmla="+- 21600 0 0"/>
              <a:gd name="T0" fmla="*/ 14177 w 21600"/>
              <a:gd name="T1" fmla="*/ 0 h 16296"/>
              <a:gd name="T2" fmla="*/ 21600 w 21600"/>
              <a:gd name="T3" fmla="*/ 16296 h 16296"/>
              <a:gd name="T4" fmla="*/ 0 w 21600"/>
              <a:gd name="T5" fmla="*/ 16296 h 16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6296" fill="none" extrusionOk="0">
                <a:moveTo>
                  <a:pt x="14177" y="-1"/>
                </a:moveTo>
                <a:cubicBezTo>
                  <a:pt x="18892" y="4102"/>
                  <a:pt x="21600" y="10045"/>
                  <a:pt x="21600" y="16296"/>
                </a:cubicBezTo>
              </a:path>
              <a:path w="21600" h="16296" stroke="0" extrusionOk="0">
                <a:moveTo>
                  <a:pt x="14177" y="-1"/>
                </a:moveTo>
                <a:cubicBezTo>
                  <a:pt x="18892" y="4102"/>
                  <a:pt x="21600" y="10045"/>
                  <a:pt x="21600" y="16296"/>
                </a:cubicBezTo>
                <a:lnTo>
                  <a:pt x="0" y="16296"/>
                </a:lnTo>
                <a:close/>
              </a:path>
            </a:pathLst>
          </a:custGeom>
          <a:noFill/>
          <a:ln w="38100">
            <a:solidFill>
              <a:srgbClr val="FF4F4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Line 30"/>
          <p:cNvSpPr>
            <a:spLocks noChangeShapeType="1"/>
          </p:cNvSpPr>
          <p:nvPr/>
        </p:nvSpPr>
        <p:spPr bwMode="auto">
          <a:xfrm>
            <a:off x="3799770" y="4124325"/>
            <a:ext cx="11113" cy="806450"/>
          </a:xfrm>
          <a:prstGeom prst="line">
            <a:avLst/>
          </a:prstGeom>
          <a:noFill/>
          <a:ln w="38100">
            <a:solidFill>
              <a:srgbClr val="FF4F4F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Arc 31"/>
          <p:cNvSpPr>
            <a:spLocks/>
          </p:cNvSpPr>
          <p:nvPr/>
        </p:nvSpPr>
        <p:spPr bwMode="auto">
          <a:xfrm rot="19431683" flipV="1">
            <a:off x="3425120" y="3886200"/>
            <a:ext cx="1162050" cy="515938"/>
          </a:xfrm>
          <a:custGeom>
            <a:avLst/>
            <a:gdLst>
              <a:gd name="G0" fmla="+- 17087 0 0"/>
              <a:gd name="G1" fmla="+- 21600 0 0"/>
              <a:gd name="G2" fmla="+- 21600 0 0"/>
              <a:gd name="T0" fmla="*/ 0 w 38687"/>
              <a:gd name="T1" fmla="*/ 8386 h 35054"/>
              <a:gd name="T2" fmla="*/ 33985 w 38687"/>
              <a:gd name="T3" fmla="*/ 35054 h 35054"/>
              <a:gd name="T4" fmla="*/ 17087 w 38687"/>
              <a:gd name="T5" fmla="*/ 21600 h 35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687" h="35054" fill="none" extrusionOk="0">
                <a:moveTo>
                  <a:pt x="0" y="8386"/>
                </a:moveTo>
                <a:cubicBezTo>
                  <a:pt x="4090" y="3096"/>
                  <a:pt x="10400" y="-1"/>
                  <a:pt x="17087" y="0"/>
                </a:cubicBezTo>
                <a:cubicBezTo>
                  <a:pt x="29016" y="0"/>
                  <a:pt x="38687" y="9670"/>
                  <a:pt x="38687" y="21600"/>
                </a:cubicBezTo>
                <a:cubicBezTo>
                  <a:pt x="38687" y="26487"/>
                  <a:pt x="37029" y="31230"/>
                  <a:pt x="33985" y="35054"/>
                </a:cubicBezTo>
              </a:path>
              <a:path w="38687" h="35054" stroke="0" extrusionOk="0">
                <a:moveTo>
                  <a:pt x="0" y="8386"/>
                </a:moveTo>
                <a:cubicBezTo>
                  <a:pt x="4090" y="3096"/>
                  <a:pt x="10400" y="-1"/>
                  <a:pt x="17087" y="0"/>
                </a:cubicBezTo>
                <a:cubicBezTo>
                  <a:pt x="29016" y="0"/>
                  <a:pt x="38687" y="9670"/>
                  <a:pt x="38687" y="21600"/>
                </a:cubicBezTo>
                <a:cubicBezTo>
                  <a:pt x="38687" y="26487"/>
                  <a:pt x="37029" y="31230"/>
                  <a:pt x="33985" y="35054"/>
                </a:cubicBezTo>
                <a:lnTo>
                  <a:pt x="17087" y="21600"/>
                </a:lnTo>
                <a:close/>
              </a:path>
            </a:pathLst>
          </a:custGeom>
          <a:noFill/>
          <a:ln w="38100">
            <a:solidFill>
              <a:srgbClr val="FF616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3562444" y="6022562"/>
            <a:ext cx="4128855" cy="433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87413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4097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931988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454275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911475" indent="-3429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368675" indent="-3429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825875" indent="-3429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283075" indent="-3429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sv-SE" sz="1100" dirty="0">
                <a:solidFill>
                  <a:srgbClr val="996600"/>
                </a:solidFill>
                <a:latin typeface="Arial" pitchFamily="34" charset="0"/>
                <a:cs typeface="Arial" pitchFamily="34" charset="0"/>
              </a:rPr>
              <a:t>*Smith et al. </a:t>
            </a:r>
            <a:r>
              <a:rPr lang="sv-SE" sz="1100" dirty="0" smtClean="0">
                <a:solidFill>
                  <a:srgbClr val="996600"/>
                </a:solidFill>
                <a:latin typeface="Arial" pitchFamily="34" charset="0"/>
                <a:cs typeface="Arial" pitchFamily="34" charset="0"/>
              </a:rPr>
              <a:t>2001</a:t>
            </a:r>
            <a:r>
              <a:rPr lang="sv-SE" sz="1100" i="1" dirty="0" smtClean="0">
                <a:solidFill>
                  <a:srgbClr val="996600"/>
                </a:solidFill>
                <a:latin typeface="Arial" pitchFamily="34" charset="0"/>
                <a:cs typeface="Arial" pitchFamily="34" charset="0"/>
              </a:rPr>
              <a:t>Global </a:t>
            </a:r>
            <a:r>
              <a:rPr lang="sv-SE" sz="1100" i="1" dirty="0" err="1">
                <a:solidFill>
                  <a:srgbClr val="996600"/>
                </a:solidFill>
                <a:latin typeface="Arial" pitchFamily="34" charset="0"/>
                <a:cs typeface="Arial" pitchFamily="34" charset="0"/>
              </a:rPr>
              <a:t>Ecology</a:t>
            </a:r>
            <a:r>
              <a:rPr lang="sv-SE" sz="1100" i="1" dirty="0">
                <a:solidFill>
                  <a:srgbClr val="99660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sv-SE" sz="1100" i="1" dirty="0" err="1">
                <a:solidFill>
                  <a:srgbClr val="996600"/>
                </a:solidFill>
                <a:latin typeface="Arial" pitchFamily="34" charset="0"/>
                <a:cs typeface="Arial" pitchFamily="34" charset="0"/>
              </a:rPr>
              <a:t>Biogeography</a:t>
            </a:r>
            <a:r>
              <a:rPr lang="sv-SE" sz="1100" dirty="0">
                <a:solidFill>
                  <a:srgbClr val="996600"/>
                </a:solidFill>
                <a:latin typeface="Arial" pitchFamily="34" charset="0"/>
                <a:cs typeface="Arial" pitchFamily="34" charset="0"/>
              </a:rPr>
              <a:t> 10: </a:t>
            </a:r>
            <a:r>
              <a:rPr lang="sv-SE" sz="1100" dirty="0" smtClean="0">
                <a:solidFill>
                  <a:srgbClr val="996600"/>
                </a:solidFill>
                <a:latin typeface="Arial" pitchFamily="34" charset="0"/>
                <a:cs typeface="Arial" pitchFamily="34" charset="0"/>
              </a:rPr>
              <a:t>621</a:t>
            </a:r>
          </a:p>
          <a:p>
            <a:r>
              <a:rPr lang="en-US" sz="1100" dirty="0" smtClean="0">
                <a:solidFill>
                  <a:srgbClr val="996600"/>
                </a:solidFill>
                <a:latin typeface="Arial" pitchFamily="34" charset="0"/>
                <a:cs typeface="Arial" pitchFamily="34" charset="0"/>
              </a:rPr>
              <a:t>** </a:t>
            </a:r>
            <a:r>
              <a:rPr lang="en-US" sz="1100" dirty="0" err="1" smtClean="0">
                <a:solidFill>
                  <a:srgbClr val="996600"/>
                </a:solidFill>
                <a:latin typeface="Arial" pitchFamily="34" charset="0"/>
                <a:cs typeface="Arial" pitchFamily="34" charset="0"/>
              </a:rPr>
              <a:t>Lagergren</a:t>
            </a:r>
            <a:r>
              <a:rPr lang="en-US" sz="1100" dirty="0" smtClean="0">
                <a:solidFill>
                  <a:srgbClr val="996600"/>
                </a:solidFill>
                <a:latin typeface="Arial" pitchFamily="34" charset="0"/>
                <a:cs typeface="Arial" pitchFamily="34" charset="0"/>
              </a:rPr>
              <a:t> et al. submitted, </a:t>
            </a:r>
            <a:r>
              <a:rPr lang="en-US" sz="1100" dirty="0" err="1" smtClean="0">
                <a:solidFill>
                  <a:srgbClr val="996600"/>
                </a:solidFill>
                <a:latin typeface="Arial" pitchFamily="34" charset="0"/>
                <a:cs typeface="Arial" pitchFamily="34" charset="0"/>
              </a:rPr>
              <a:t>Jönsson</a:t>
            </a:r>
            <a:r>
              <a:rPr lang="en-US" sz="1100" dirty="0" smtClean="0">
                <a:solidFill>
                  <a:srgbClr val="996600"/>
                </a:solidFill>
                <a:latin typeface="Arial" pitchFamily="34" charset="0"/>
                <a:cs typeface="Arial" pitchFamily="34" charset="0"/>
              </a:rPr>
              <a:t> et al. submitted</a:t>
            </a:r>
            <a:endParaRPr lang="sv-SE" sz="1100" dirty="0">
              <a:solidFill>
                <a:srgbClr val="9966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494970" y="1453258"/>
            <a:ext cx="4456621" cy="3728342"/>
            <a:chOff x="2674821" y="1453258"/>
            <a:chExt cx="4456621" cy="3728342"/>
          </a:xfrm>
        </p:grpSpPr>
        <p:grpSp>
          <p:nvGrpSpPr>
            <p:cNvPr id="32" name="Group 41"/>
            <p:cNvGrpSpPr>
              <a:grpSpLocks/>
            </p:cNvGrpSpPr>
            <p:nvPr/>
          </p:nvGrpSpPr>
          <p:grpSpPr bwMode="auto">
            <a:xfrm>
              <a:off x="2674821" y="1752600"/>
              <a:ext cx="4038600" cy="3429000"/>
              <a:chOff x="2736" y="1392"/>
              <a:chExt cx="2544" cy="2160"/>
            </a:xfrm>
          </p:grpSpPr>
          <p:sp>
            <p:nvSpPr>
              <p:cNvPr id="33" name="Line 33"/>
              <p:cNvSpPr>
                <a:spLocks noChangeShapeType="1"/>
              </p:cNvSpPr>
              <p:nvPr/>
            </p:nvSpPr>
            <p:spPr bwMode="auto">
              <a:xfrm flipH="1">
                <a:off x="2736" y="2592"/>
                <a:ext cx="1488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Line 35"/>
              <p:cNvSpPr>
                <a:spLocks noChangeShapeType="1"/>
              </p:cNvSpPr>
              <p:nvPr/>
            </p:nvSpPr>
            <p:spPr bwMode="auto">
              <a:xfrm flipH="1">
                <a:off x="2832" y="1920"/>
                <a:ext cx="1392" cy="120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AutoShape 37"/>
              <p:cNvSpPr>
                <a:spLocks noChangeArrowheads="1"/>
              </p:cNvSpPr>
              <p:nvPr/>
            </p:nvSpPr>
            <p:spPr bwMode="auto">
              <a:xfrm>
                <a:off x="4224" y="1392"/>
                <a:ext cx="1056" cy="672"/>
              </a:xfrm>
              <a:prstGeom prst="cube">
                <a:avLst>
                  <a:gd name="adj" fmla="val 25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v-SE" sz="16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34" charset="0"/>
                  </a:rPr>
                  <a:t>forest</a:t>
                </a:r>
                <a:r>
                  <a:rPr kumimoji="0" lang="sv-SE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34" charset="0"/>
                  </a:rPr>
                  <a:t> </a:t>
                </a:r>
              </a:p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v-SE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34" charset="0"/>
                  </a:rPr>
                  <a:t>management</a:t>
                </a:r>
                <a:endPara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sp>
            <p:nvSpPr>
              <p:cNvPr id="36" name="AutoShape 38"/>
              <p:cNvSpPr>
                <a:spLocks noChangeArrowheads="1"/>
              </p:cNvSpPr>
              <p:nvPr/>
            </p:nvSpPr>
            <p:spPr bwMode="auto">
              <a:xfrm>
                <a:off x="4224" y="2160"/>
                <a:ext cx="1008" cy="624"/>
              </a:xfrm>
              <a:prstGeom prst="cube">
                <a:avLst>
                  <a:gd name="adj" fmla="val 25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v-SE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34" charset="0"/>
                  </a:rPr>
                  <a:t>storm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v-SE" sz="16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34" charset="0"/>
                  </a:rPr>
                  <a:t>damage</a:t>
                </a:r>
                <a:endPara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sp>
            <p:nvSpPr>
              <p:cNvPr id="37" name="AutoShape 39"/>
              <p:cNvSpPr>
                <a:spLocks noChangeArrowheads="1"/>
              </p:cNvSpPr>
              <p:nvPr/>
            </p:nvSpPr>
            <p:spPr bwMode="auto">
              <a:xfrm>
                <a:off x="4224" y="2928"/>
                <a:ext cx="960" cy="624"/>
              </a:xfrm>
              <a:prstGeom prst="cube">
                <a:avLst>
                  <a:gd name="adj" fmla="val 25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</a:endParaRPr>
              </a:p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v-SE" sz="16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34" charset="0"/>
                  </a:rPr>
                  <a:t>insect</a:t>
                </a:r>
                <a:r>
                  <a:rPr kumimoji="0" lang="sv-SE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34" charset="0"/>
                  </a:rPr>
                  <a:t>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v-SE" sz="16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itchFamily="34" charset="0"/>
                  </a:rPr>
                  <a:t>disturbance</a:t>
                </a:r>
                <a:endPara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sp>
            <p:nvSpPr>
              <p:cNvPr id="38" name="Line 40"/>
              <p:cNvSpPr>
                <a:spLocks noChangeShapeType="1"/>
              </p:cNvSpPr>
              <p:nvPr/>
            </p:nvSpPr>
            <p:spPr bwMode="auto">
              <a:xfrm flipH="1" flipV="1">
                <a:off x="2784" y="3216"/>
                <a:ext cx="1440" cy="48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4827606" y="1453258"/>
              <a:ext cx="230383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sz="1200" dirty="0" smtClean="0">
                  <a:solidFill>
                    <a:srgbClr val="000080"/>
                  </a:solidFill>
                </a:rPr>
                <a:t>Recent </a:t>
              </a:r>
              <a:r>
                <a:rPr lang="sv-SE" sz="1200" dirty="0" err="1" smtClean="0">
                  <a:solidFill>
                    <a:srgbClr val="000080"/>
                  </a:solidFill>
                </a:rPr>
                <a:t>model</a:t>
              </a:r>
              <a:r>
                <a:rPr lang="sv-SE" sz="1200" dirty="0" smtClean="0">
                  <a:solidFill>
                    <a:srgbClr val="000080"/>
                  </a:solidFill>
                </a:rPr>
                <a:t> </a:t>
              </a:r>
              <a:r>
                <a:rPr lang="sv-SE" sz="1200" dirty="0" err="1" smtClean="0">
                  <a:solidFill>
                    <a:srgbClr val="000080"/>
                  </a:solidFill>
                </a:rPr>
                <a:t>development</a:t>
              </a:r>
              <a:r>
                <a:rPr lang="sv-SE" sz="1200" dirty="0" smtClean="0">
                  <a:solidFill>
                    <a:srgbClr val="000080"/>
                  </a:solidFill>
                </a:rPr>
                <a:t>**</a:t>
              </a:r>
              <a:endParaRPr lang="sv-SE" sz="1200" dirty="0">
                <a:solidFill>
                  <a:srgbClr val="0000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623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039"/>
          <p:cNvSpPr>
            <a:spLocks noChangeArrowheads="1"/>
          </p:cNvSpPr>
          <p:nvPr/>
        </p:nvSpPr>
        <p:spPr bwMode="auto">
          <a:xfrm>
            <a:off x="571500" y="5214938"/>
            <a:ext cx="5976938" cy="10772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GB" sz="1600" dirty="0" smtClean="0">
                <a:solidFill>
                  <a:srgbClr val="000000"/>
                </a:solidFill>
                <a:latin typeface="Arial Unicode MS" pitchFamily="34" charset="-128"/>
                <a:cs typeface="Times New Roman" pitchFamily="18" charset="0"/>
              </a:rPr>
              <a:t>Number of days</a:t>
            </a:r>
            <a:endParaRPr lang="en-GB" sz="1600" dirty="0">
              <a:solidFill>
                <a:srgbClr val="000000"/>
              </a:solidFill>
              <a:latin typeface="Arial Unicode MS" pitchFamily="34" charset="-128"/>
              <a:cs typeface="Times New Roman" pitchFamily="18" charset="0"/>
            </a:endParaRPr>
          </a:p>
          <a:p>
            <a:pPr eaLnBrk="0" hangingPunct="0"/>
            <a:endParaRPr lang="en-GB" sz="1600" b="0" dirty="0" smtClean="0">
              <a:solidFill>
                <a:srgbClr val="000000"/>
              </a:solidFill>
              <a:latin typeface="Arial Unicode MS" pitchFamily="34" charset="-128"/>
              <a:cs typeface="Times New Roman" pitchFamily="18" charset="0"/>
            </a:endParaRPr>
          </a:p>
          <a:p>
            <a:pPr eaLnBrk="0" hangingPunct="0"/>
            <a:r>
              <a:rPr lang="en-GB" sz="1600" b="0" dirty="0" smtClean="0">
                <a:solidFill>
                  <a:srgbClr val="000000"/>
                </a:solidFill>
                <a:latin typeface="Arial Unicode MS" pitchFamily="34" charset="-128"/>
                <a:cs typeface="Times New Roman" pitchFamily="18" charset="0"/>
              </a:rPr>
              <a:t>Start</a:t>
            </a:r>
            <a:r>
              <a:rPr lang="en-GB" sz="1600" b="0" dirty="0">
                <a:solidFill>
                  <a:srgbClr val="000000"/>
                </a:solidFill>
                <a:latin typeface="Arial Unicode MS" pitchFamily="34" charset="-128"/>
                <a:cs typeface="Times New Roman" pitchFamily="18" charset="0"/>
              </a:rPr>
              <a:t>: </a:t>
            </a:r>
            <a:r>
              <a:rPr lang="en-GB" sz="1600" b="0" dirty="0" smtClean="0">
                <a:solidFill>
                  <a:srgbClr val="000000"/>
                </a:solidFill>
                <a:latin typeface="Arial Unicode MS" pitchFamily="34" charset="-128"/>
                <a:cs typeface="Times New Roman" pitchFamily="18" charset="0"/>
              </a:rPr>
              <a:t>completed development of the parental generation</a:t>
            </a:r>
            <a:endParaRPr lang="en-GB" sz="1600" b="0" dirty="0">
              <a:solidFill>
                <a:srgbClr val="000000"/>
              </a:solidFill>
              <a:latin typeface="Arial Unicode MS" pitchFamily="34" charset="-128"/>
              <a:cs typeface="Times New Roman" pitchFamily="18" charset="0"/>
            </a:endParaRPr>
          </a:p>
          <a:p>
            <a:pPr eaLnBrk="0" hangingPunct="0"/>
            <a:r>
              <a:rPr lang="en-GB" sz="1600" b="0" dirty="0" smtClean="0">
                <a:solidFill>
                  <a:srgbClr val="000000"/>
                </a:solidFill>
                <a:latin typeface="Arial Unicode MS" pitchFamily="34" charset="-128"/>
                <a:cs typeface="Times New Roman" pitchFamily="18" charset="0"/>
              </a:rPr>
              <a:t>End: </a:t>
            </a:r>
            <a:r>
              <a:rPr lang="en-GB" sz="1600" b="0" dirty="0">
                <a:solidFill>
                  <a:srgbClr val="000000"/>
                </a:solidFill>
                <a:latin typeface="Arial Unicode MS" pitchFamily="34" charset="-128"/>
                <a:cs typeface="Times New Roman" pitchFamily="18" charset="0"/>
              </a:rPr>
              <a:t>diapaus </a:t>
            </a:r>
            <a:r>
              <a:rPr lang="en-GB" sz="1600" b="0" dirty="0" smtClean="0">
                <a:solidFill>
                  <a:srgbClr val="000000"/>
                </a:solidFill>
                <a:latin typeface="Arial Unicode MS" pitchFamily="34" charset="-128"/>
                <a:cs typeface="Times New Roman" pitchFamily="18" charset="0"/>
              </a:rPr>
              <a:t>initiated by cues from light and temperature</a:t>
            </a:r>
            <a:endParaRPr lang="en-GB" sz="1600" b="0" dirty="0">
              <a:solidFill>
                <a:srgbClr val="000000"/>
              </a:solidFill>
              <a:latin typeface="Arial Unicode MS" pitchFamily="34" charset="-128"/>
              <a:cs typeface="Times New Roman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7772400" y="4495800"/>
            <a:ext cx="6096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71500" y="381000"/>
            <a:ext cx="7861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M</a:t>
            </a:r>
            <a:r>
              <a:rPr lang="en-US" sz="2400" dirty="0" err="1" smtClean="0"/>
              <a:t>odelled</a:t>
            </a:r>
            <a:r>
              <a:rPr lang="en-US" sz="2400" dirty="0" smtClean="0"/>
              <a:t> </a:t>
            </a:r>
            <a:r>
              <a:rPr lang="en-US" sz="2400" dirty="0"/>
              <a:t>length of </a:t>
            </a:r>
            <a:r>
              <a:rPr lang="en-US" sz="2400" i="1" dirty="0" err="1"/>
              <a:t>Ips</a:t>
            </a:r>
            <a:r>
              <a:rPr lang="en-US" sz="2400" i="1" dirty="0"/>
              <a:t> </a:t>
            </a:r>
            <a:r>
              <a:rPr lang="en-US" sz="2400" i="1" dirty="0" err="1"/>
              <a:t>typographus</a:t>
            </a:r>
            <a:r>
              <a:rPr lang="en-US" sz="2400" i="1" dirty="0"/>
              <a:t> </a:t>
            </a:r>
            <a:r>
              <a:rPr lang="en-US" sz="2400" dirty="0" smtClean="0"/>
              <a:t>swarming period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4383465" y="6256165"/>
            <a:ext cx="3161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dirty="0" err="1" smtClean="0"/>
              <a:t>Jönsson</a:t>
            </a:r>
            <a:r>
              <a:rPr lang="en-US" sz="1000" b="0" dirty="0" smtClean="0"/>
              <a:t> et al. 2011, </a:t>
            </a:r>
            <a:r>
              <a:rPr lang="en-GB" sz="1000" b="0" i="1" dirty="0" smtClean="0"/>
              <a:t>Climatic </a:t>
            </a:r>
            <a:r>
              <a:rPr lang="en-GB" sz="1000" b="0" i="1" dirty="0"/>
              <a:t>Change</a:t>
            </a:r>
            <a:r>
              <a:rPr lang="en-GB" sz="1000" b="0" dirty="0"/>
              <a:t> 109:695-718.</a:t>
            </a:r>
            <a:endParaRPr lang="sv-SE" sz="1000" b="0" dirty="0"/>
          </a:p>
        </p:txBody>
      </p:sp>
      <p:pic>
        <p:nvPicPr>
          <p:cNvPr id="10" name="Picture 11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50" b="49083"/>
          <a:stretch>
            <a:fillRect/>
          </a:stretch>
        </p:blipFill>
        <p:spPr bwMode="auto">
          <a:xfrm>
            <a:off x="2001838" y="4710113"/>
            <a:ext cx="593725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638" y="1643063"/>
            <a:ext cx="3932237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81565" y="132453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1961-1990</a:t>
            </a:r>
            <a:endParaRPr lang="sv-SE" b="0" dirty="0"/>
          </a:p>
        </p:txBody>
      </p:sp>
      <p:sp>
        <p:nvSpPr>
          <p:cNvPr id="23" name="TextBox 22"/>
          <p:cNvSpPr txBox="1"/>
          <p:nvPr/>
        </p:nvSpPr>
        <p:spPr>
          <a:xfrm>
            <a:off x="3876965" y="1324531"/>
            <a:ext cx="1274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2011-2040</a:t>
            </a:r>
            <a:endParaRPr lang="sv-SE" b="0" dirty="0"/>
          </a:p>
        </p:txBody>
      </p:sp>
      <p:sp>
        <p:nvSpPr>
          <p:cNvPr id="28" name="TextBox 27"/>
          <p:cNvSpPr txBox="1"/>
          <p:nvPr/>
        </p:nvSpPr>
        <p:spPr>
          <a:xfrm>
            <a:off x="5146965" y="132453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2071-2100</a:t>
            </a:r>
            <a:endParaRPr lang="sv-SE" b="0" dirty="0"/>
          </a:p>
        </p:txBody>
      </p:sp>
      <p:sp>
        <p:nvSpPr>
          <p:cNvPr id="3" name="TextBox 2"/>
          <p:cNvSpPr txBox="1"/>
          <p:nvPr/>
        </p:nvSpPr>
        <p:spPr>
          <a:xfrm>
            <a:off x="4314585" y="1059249"/>
            <a:ext cx="158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Scenario A1B</a:t>
            </a:r>
            <a:endParaRPr lang="sv-SE" b="0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1482365" y="2231191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Second</a:t>
            </a:r>
          </a:p>
          <a:p>
            <a:r>
              <a:rPr lang="en-US" b="0" dirty="0" smtClean="0"/>
              <a:t>generation</a:t>
            </a:r>
            <a:endParaRPr lang="sv-SE" b="0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1520465" y="3844091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Third </a:t>
            </a:r>
          </a:p>
          <a:p>
            <a:r>
              <a:rPr lang="en-US" b="0" dirty="0" smtClean="0"/>
              <a:t>generation</a:t>
            </a:r>
            <a:endParaRPr lang="sv-SE" b="0" dirty="0"/>
          </a:p>
        </p:txBody>
      </p:sp>
    </p:spTree>
    <p:extLst>
      <p:ext uri="{BB962C8B-B14F-4D97-AF65-F5344CB8AC3E}">
        <p14:creationId xmlns:p14="http://schemas.microsoft.com/office/powerpoint/2010/main" val="301731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902" y="5069967"/>
            <a:ext cx="388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 txBox="1">
            <a:spLocks/>
          </p:cNvSpPr>
          <p:nvPr/>
        </p:nvSpPr>
        <p:spPr bwMode="auto">
          <a:xfrm>
            <a:off x="457200" y="378316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16" tIns="45258" rIns="90516" bIns="45258" numCol="1" anchor="ctr" anchorCtr="0" compatLnSpc="1">
            <a:prstTxWarp prst="textNoShape">
              <a:avLst/>
            </a:prstTxWarp>
            <a:normAutofit fontScale="97500"/>
          </a:bodyPr>
          <a:lstStyle>
            <a:lvl1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6pPr>
            <a:lvl7pPr marL="9144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7pPr>
            <a:lvl8pPr marL="13716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8pPr>
            <a:lvl9pPr marL="1828800" algn="l" defTabSz="904875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2800" dirty="0" smtClean="0"/>
              <a:t>Changes in risk of frost damage</a:t>
            </a:r>
          </a:p>
          <a:p>
            <a:pPr algn="ctr"/>
            <a:r>
              <a:rPr lang="en-US" sz="2800" dirty="0" smtClean="0"/>
              <a:t> scenario A1B compared with 1961-1990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5199890" y="2512342"/>
            <a:ext cx="3216542" cy="21698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0" dirty="0"/>
              <a:t>The risk of spring </a:t>
            </a:r>
            <a:r>
              <a:rPr lang="en-US" b="0" dirty="0" smtClean="0"/>
              <a:t>frost will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b="0" dirty="0" smtClean="0"/>
              <a:t>increase </a:t>
            </a:r>
            <a:r>
              <a:rPr lang="en-US" b="0" dirty="0"/>
              <a:t>due to an earlier </a:t>
            </a:r>
            <a:endParaRPr lang="en-US" b="0" dirty="0" smtClean="0"/>
          </a:p>
          <a:p>
            <a:pPr>
              <a:lnSpc>
                <a:spcPct val="150000"/>
              </a:lnSpc>
            </a:pPr>
            <a:r>
              <a:rPr lang="en-US" b="0" dirty="0" smtClean="0"/>
              <a:t>    onset </a:t>
            </a:r>
            <a:r>
              <a:rPr lang="en-US" b="0" dirty="0"/>
              <a:t>of vegetation </a:t>
            </a:r>
            <a:r>
              <a:rPr lang="en-US" b="0" dirty="0" smtClean="0"/>
              <a:t>period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b="0" dirty="0" smtClean="0"/>
              <a:t>decrease </a:t>
            </a:r>
            <a:r>
              <a:rPr lang="en-US" b="0" dirty="0"/>
              <a:t>in response to </a:t>
            </a:r>
            <a:r>
              <a:rPr lang="en-US" b="0" dirty="0" smtClean="0"/>
              <a:t>a</a:t>
            </a:r>
          </a:p>
          <a:p>
            <a:pPr>
              <a:lnSpc>
                <a:spcPct val="150000"/>
              </a:lnSpc>
            </a:pPr>
            <a:r>
              <a:rPr lang="en-US" b="0" dirty="0" smtClean="0"/>
              <a:t>    generally </a:t>
            </a:r>
            <a:r>
              <a:rPr lang="en-US" b="0" dirty="0"/>
              <a:t>warmer climate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265" y="1820354"/>
            <a:ext cx="3640137" cy="323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 rot="16200000">
            <a:off x="54465" y="2901152"/>
            <a:ext cx="131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/>
              <a:t>2011-2040</a:t>
            </a:r>
            <a:endParaRPr lang="sv-SE" b="0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55001" y="4216639"/>
            <a:ext cx="1337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/>
              <a:t>2071-2100</a:t>
            </a:r>
            <a:endParaRPr lang="sv-SE" b="0" dirty="0"/>
          </a:p>
        </p:txBody>
      </p:sp>
      <p:sp>
        <p:nvSpPr>
          <p:cNvPr id="2" name="TextBox 1"/>
          <p:cNvSpPr txBox="1"/>
          <p:nvPr/>
        </p:nvSpPr>
        <p:spPr>
          <a:xfrm>
            <a:off x="751467" y="5461178"/>
            <a:ext cx="41344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0" dirty="0" smtClean="0"/>
              <a:t>1) growing degree days, 2) degree C, 3) number of events</a:t>
            </a:r>
            <a:endParaRPr lang="sv-SE" sz="1200" b="0" dirty="0"/>
          </a:p>
        </p:txBody>
      </p:sp>
      <p:sp>
        <p:nvSpPr>
          <p:cNvPr id="3" name="Rectangle 2"/>
          <p:cNvSpPr/>
          <p:nvPr/>
        </p:nvSpPr>
        <p:spPr>
          <a:xfrm>
            <a:off x="4430589" y="6259461"/>
            <a:ext cx="30165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dirty="0" err="1" smtClean="0"/>
              <a:t>Jönsson</a:t>
            </a:r>
            <a:r>
              <a:rPr lang="en-US" sz="1100" b="0" dirty="0" smtClean="0"/>
              <a:t> &amp; </a:t>
            </a:r>
            <a:r>
              <a:rPr lang="en-US" sz="1100" b="0" dirty="0" err="1" smtClean="0"/>
              <a:t>Bärring</a:t>
            </a:r>
            <a:r>
              <a:rPr lang="en-US" sz="1100" b="0" dirty="0" smtClean="0"/>
              <a:t> 2011:</a:t>
            </a:r>
            <a:r>
              <a:rPr lang="sv-SE" sz="1100" b="0" dirty="0" smtClean="0"/>
              <a:t>Tellus 63A</a:t>
            </a:r>
            <a:r>
              <a:rPr lang="sv-SE" sz="1100" b="0" dirty="0"/>
              <a:t>, 158–173</a:t>
            </a:r>
          </a:p>
        </p:txBody>
      </p:sp>
    </p:spTree>
    <p:extLst>
      <p:ext uri="{BB962C8B-B14F-4D97-AF65-F5344CB8AC3E}">
        <p14:creationId xmlns:p14="http://schemas.microsoft.com/office/powerpoint/2010/main" val="87954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492" y="453751"/>
            <a:ext cx="8229600" cy="1143000"/>
          </a:xfrm>
        </p:spPr>
        <p:txBody>
          <a:bodyPr/>
          <a:lstStyle/>
          <a:p>
            <a:pPr algn="ctr"/>
            <a:r>
              <a:rPr lang="en-US" sz="2800" dirty="0" smtClean="0"/>
              <a:t>The stakeholder dialogue of EUPORIAS</a:t>
            </a:r>
            <a:br>
              <a:rPr lang="en-US" sz="2800" dirty="0" smtClean="0"/>
            </a:br>
            <a:r>
              <a:rPr lang="en-US" sz="2800" b="0" dirty="0" smtClean="0"/>
              <a:t>- </a:t>
            </a:r>
            <a:r>
              <a:rPr lang="en-GB" sz="2000" b="0" dirty="0" smtClean="0"/>
              <a:t>Regional </a:t>
            </a:r>
            <a:r>
              <a:rPr lang="en-GB" sz="2000" b="0" dirty="0"/>
              <a:t>Impact Assessment on a Seasonal-to-decadal timescale</a:t>
            </a:r>
            <a:r>
              <a:rPr lang="en-GB" sz="2800" dirty="0"/>
              <a:t/>
            </a:r>
            <a:br>
              <a:rPr lang="en-GB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473" y="1357462"/>
            <a:ext cx="7654554" cy="510932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600" dirty="0" smtClean="0"/>
              <a:t> </a:t>
            </a:r>
            <a:endParaRPr lang="en-US" sz="2600" dirty="0" smtClean="0"/>
          </a:p>
          <a:p>
            <a:pPr>
              <a:buFont typeface="Wingdings" pitchFamily="2" charset="2"/>
              <a:buChar char="Ø"/>
            </a:pPr>
            <a:r>
              <a:rPr lang="en-US" sz="2600" dirty="0"/>
              <a:t>modeling </a:t>
            </a:r>
            <a:r>
              <a:rPr lang="en-US" sz="2600" dirty="0" smtClean="0"/>
              <a:t>of climate impact on forest ecosystem</a:t>
            </a:r>
          </a:p>
          <a:p>
            <a:pPr marL="0" indent="0">
              <a:buNone/>
            </a:pPr>
            <a:r>
              <a:rPr lang="en-US" sz="2600" dirty="0"/>
              <a:t>	</a:t>
            </a:r>
            <a:r>
              <a:rPr lang="en-US" i="1" dirty="0" smtClean="0"/>
              <a:t>monitoring data valuable for model evaluation</a:t>
            </a:r>
            <a:r>
              <a:rPr lang="en-US" sz="2600" dirty="0" smtClean="0"/>
              <a:t>	</a:t>
            </a:r>
          </a:p>
          <a:p>
            <a:pPr marL="0" indent="0">
              <a:buNone/>
            </a:pPr>
            <a:r>
              <a:rPr lang="en-US" sz="2600" dirty="0" smtClean="0"/>
              <a:t>			</a:t>
            </a:r>
            <a:endParaRPr lang="en-US" sz="2600" i="1" dirty="0" smtClean="0"/>
          </a:p>
          <a:p>
            <a:pPr>
              <a:buFont typeface="Wingdings" pitchFamily="2" charset="2"/>
              <a:buChar char="Ø"/>
            </a:pPr>
            <a:r>
              <a:rPr lang="en-US" sz="2600" dirty="0" smtClean="0"/>
              <a:t>assessment of forest growth and risk of disturbance</a:t>
            </a:r>
          </a:p>
          <a:p>
            <a:pPr marL="0" indent="0">
              <a:buNone/>
            </a:pPr>
            <a:r>
              <a:rPr lang="en-US" sz="2600" dirty="0" smtClean="0"/>
              <a:t>	</a:t>
            </a:r>
            <a:r>
              <a:rPr lang="en-US" i="1" dirty="0" smtClean="0"/>
              <a:t>tree phenology, forest fire</a:t>
            </a:r>
            <a:r>
              <a:rPr lang="en-US" i="1" dirty="0"/>
              <a:t>, </a:t>
            </a:r>
            <a:r>
              <a:rPr lang="en-US" i="1" dirty="0" smtClean="0"/>
              <a:t>wind storm, </a:t>
            </a:r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en-US" i="1" dirty="0" smtClean="0"/>
              <a:t>flooding, insect attacks, pathogens, browsing…</a:t>
            </a:r>
            <a:r>
              <a:rPr lang="en-US" sz="2600" i="1" dirty="0" smtClean="0"/>
              <a:t>	</a:t>
            </a:r>
          </a:p>
          <a:p>
            <a:pPr marL="0" indent="0">
              <a:buNone/>
            </a:pPr>
            <a:r>
              <a:rPr lang="en-US" sz="2600" i="1" dirty="0" smtClean="0"/>
              <a:t>	</a:t>
            </a:r>
            <a:r>
              <a:rPr lang="en-US" sz="2600" dirty="0" smtClean="0"/>
              <a:t>		</a:t>
            </a:r>
            <a:endParaRPr lang="en-US" sz="2600" dirty="0"/>
          </a:p>
          <a:p>
            <a:pPr>
              <a:buFont typeface="Wingdings" pitchFamily="2" charset="2"/>
              <a:buChar char="Ø"/>
            </a:pPr>
            <a:r>
              <a:rPr lang="en-US" sz="2600" dirty="0" smtClean="0"/>
              <a:t>management of climate related risks 	</a:t>
            </a:r>
          </a:p>
          <a:p>
            <a:pPr marL="452438" lvl="1" indent="0">
              <a:buNone/>
            </a:pPr>
            <a:r>
              <a:rPr lang="en-US" dirty="0" smtClean="0"/>
              <a:t>	</a:t>
            </a:r>
            <a:r>
              <a:rPr lang="en-US" i="1" dirty="0" smtClean="0"/>
              <a:t>sustainable forestry, model uncertainties, </a:t>
            </a:r>
          </a:p>
          <a:p>
            <a:pPr marL="452438" lvl="1" indent="0">
              <a:buNone/>
            </a:pPr>
            <a:r>
              <a:rPr lang="en-US" i="1" dirty="0" smtClean="0"/>
              <a:t>	wood production, risk reduction, </a:t>
            </a:r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en-US" i="1" dirty="0" smtClean="0"/>
              <a:t>biodiversity, economy, carbon sequestration… </a:t>
            </a:r>
            <a:r>
              <a:rPr lang="en-US" dirty="0" smtClean="0"/>
              <a:t>	</a:t>
            </a:r>
            <a:r>
              <a:rPr lang="en-US" sz="2400" dirty="0" smtClean="0"/>
              <a:t>			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278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_mall_091210_English2003">
  <a:themeElements>
    <a:clrScheme name="Standardformgivning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6633"/>
      </a:accent1>
      <a:accent2>
        <a:srgbClr val="C4BC9C"/>
      </a:accent2>
      <a:accent3>
        <a:srgbClr val="FFFFFF"/>
      </a:accent3>
      <a:accent4>
        <a:srgbClr val="000000"/>
      </a:accent4>
      <a:accent5>
        <a:srgbClr val="CAB8AD"/>
      </a:accent5>
      <a:accent6>
        <a:srgbClr val="B1AA8D"/>
      </a:accent6>
      <a:hlink>
        <a:srgbClr val="EB730F"/>
      </a:hlink>
      <a:folHlink>
        <a:srgbClr val="000080"/>
      </a:folHlink>
    </a:clrScheme>
    <a:fontScheme name="Standardformgivn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48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48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6633"/>
        </a:accent1>
        <a:accent2>
          <a:srgbClr val="C4BC9C"/>
        </a:accent2>
        <a:accent3>
          <a:srgbClr val="FFFFFF"/>
        </a:accent3>
        <a:accent4>
          <a:srgbClr val="000000"/>
        </a:accent4>
        <a:accent5>
          <a:srgbClr val="CAB8AD"/>
        </a:accent5>
        <a:accent6>
          <a:srgbClr val="B1AA8D"/>
        </a:accent6>
        <a:hlink>
          <a:srgbClr val="EB730F"/>
        </a:hlink>
        <a:folHlink>
          <a:srgbClr val="0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PPT_mall_091210_English2003</Template>
  <TotalTime>0</TotalTime>
  <Words>215</Words>
  <Application>Microsoft Office PowerPoint</Application>
  <PresentationFormat>Benutzerdefiniert</PresentationFormat>
  <Paragraphs>70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PPT_mall_091210_English2003</vt:lpstr>
      <vt:lpstr>PowerPoint-Präsentation</vt:lpstr>
      <vt:lpstr>PowerPoint-Präsentation</vt:lpstr>
      <vt:lpstr>PowerPoint-Präsentation</vt:lpstr>
      <vt:lpstr>PowerPoint-Präsentation</vt:lpstr>
      <vt:lpstr>The stakeholder dialogue of EUPORIAS - Regional Impact Assessment on a Seasonal-to-decadal timescale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Anna Maria Jonsson</dc:creator>
  <cp:lastModifiedBy>Richard Fischer (3)</cp:lastModifiedBy>
  <cp:revision>30</cp:revision>
  <dcterms:created xsi:type="dcterms:W3CDTF">2012-03-14T15:45:46Z</dcterms:created>
  <dcterms:modified xsi:type="dcterms:W3CDTF">2012-03-16T07:45:39Z</dcterms:modified>
</cp:coreProperties>
</file>